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70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90"/>
    <a:srgbClr val="086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5939CC-A08B-41E7-97F1-118EBCBD219A}" v="12" dt="2025-12-18T16:42:21.0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unet2\AppData\Local\Microsoft\Windows\INetCache\Content.Outlook\QA9ML4AL\contractor_award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06038919048162E-2"/>
          <c:y val="0.19243660750033362"/>
          <c:w val="0.8831687343429897"/>
          <c:h val="0.6708311461067366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Millions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9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780E-46FE-929E-C6CB0E972052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780E-46FE-929E-C6CB0E972052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780E-46FE-929E-C6CB0E972052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780E-46FE-929E-C6CB0E972052}"/>
              </c:ext>
            </c:extLst>
          </c:dPt>
          <c:dPt>
            <c:idx val="13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780E-46FE-929E-C6CB0E972052}"/>
              </c:ext>
            </c:extLst>
          </c:dPt>
          <c:dLbls>
            <c:dLbl>
              <c:idx val="8"/>
              <c:layout>
                <c:manualLayout>
                  <c:x val="2.8812702759981089E-3"/>
                  <c:y val="-2.75740691311891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80E-46FE-929E-C6CB0E972052}"/>
                </c:ext>
              </c:extLst>
            </c:dLbl>
            <c:dLbl>
              <c:idx val="9"/>
              <c:layout>
                <c:manualLayout>
                  <c:x val="-8.1608277226217305E-3"/>
                  <c:y val="4.4776056218779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0E-46FE-929E-C6CB0E972052}"/>
                </c:ext>
              </c:extLst>
            </c:dLbl>
            <c:dLbl>
              <c:idx val="10"/>
              <c:layout>
                <c:manualLayout>
                  <c:x val="4.2615325258254753E-3"/>
                  <c:y val="-2.150340317629787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80E-46FE-929E-C6CB0E972052}"/>
                </c:ext>
              </c:extLst>
            </c:dLbl>
            <c:dLbl>
              <c:idx val="11"/>
              <c:layout>
                <c:manualLayout>
                  <c:x val="-4.1287121718480944E-2"/>
                  <c:y val="5.29344054450819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80E-46FE-929E-C6CB0E9720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Sheet1!$A$3:$A$16</c:f>
              <c:numCache>
                <c:formatCode>General</c:formatCode>
                <c:ptCount val="1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</c:numCache>
            </c:numRef>
          </c:xVal>
          <c:yVal>
            <c:numRef>
              <c:f>Sheet1!$B$3:$B$16</c:f>
              <c:numCache>
                <c:formatCode>_("$"* #,##0_);_("$"* \(#,##0\);_("$"* "-"??_);_(@_)</c:formatCode>
                <c:ptCount val="14"/>
                <c:pt idx="0">
                  <c:v>706</c:v>
                </c:pt>
                <c:pt idx="1">
                  <c:v>831</c:v>
                </c:pt>
                <c:pt idx="2">
                  <c:v>726</c:v>
                </c:pt>
                <c:pt idx="3">
                  <c:v>1123</c:v>
                </c:pt>
                <c:pt idx="4">
                  <c:v>887</c:v>
                </c:pt>
                <c:pt idx="5">
                  <c:v>1335</c:v>
                </c:pt>
                <c:pt idx="6">
                  <c:v>1828</c:v>
                </c:pt>
                <c:pt idx="7">
                  <c:v>1544</c:v>
                </c:pt>
                <c:pt idx="8">
                  <c:v>2527</c:v>
                </c:pt>
                <c:pt idx="9">
                  <c:v>1611</c:v>
                </c:pt>
                <c:pt idx="10">
                  <c:v>2812</c:v>
                </c:pt>
                <c:pt idx="11">
                  <c:v>2189</c:v>
                </c:pt>
                <c:pt idx="12">
                  <c:v>1410</c:v>
                </c:pt>
                <c:pt idx="13">
                  <c:v>1410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780E-46FE-929E-C6CB0E972052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axId val="1280353327"/>
        <c:axId val="1280357647"/>
      </c:scatterChart>
      <c:valAx>
        <c:axId val="1280353327"/>
        <c:scaling>
          <c:orientation val="minMax"/>
          <c:max val="2030"/>
          <c:min val="2016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280357647"/>
        <c:crosses val="autoZero"/>
        <c:crossBetween val="midCat"/>
        <c:majorUnit val="1"/>
      </c:valAx>
      <c:valAx>
        <c:axId val="1280357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000" b="1" i="0" u="none" strike="noStrike" kern="1200" spc="0" baseline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Millions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1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_);_(&quot;$&quot;* \(#,##0\);_(&quot;$&quot;* &quot;-&quot;??_);_(@_)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28035332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0.04072</cdr:x>
      <cdr:y>0.74194</cdr:y>
    </cdr:from>
    <cdr:to>
      <cdr:x>0.1401</cdr:x>
      <cdr:y>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18C631C9-9988-CA24-13AA-9F4C50F9D6C9}"/>
            </a:ext>
          </a:extLst>
        </cdr:cNvPr>
        <cdr:cNvSpPr txBox="1"/>
      </cdr:nvSpPr>
      <cdr:spPr>
        <a:xfrm xmlns:a="http://schemas.openxmlformats.org/drawingml/2006/main">
          <a:off x="374650" y="331152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kern="1200"/>
        </a:p>
      </cdr:txBody>
    </cdr:sp>
  </cdr:relSizeAnchor>
  <cdr:relSizeAnchor xmlns:cdr="http://schemas.openxmlformats.org/drawingml/2006/chartDrawing">
    <cdr:from>
      <cdr:x>0.02918</cdr:x>
      <cdr:y>0.9421</cdr:y>
    </cdr:from>
    <cdr:to>
      <cdr:x>0.40738</cdr:x>
      <cdr:y>0.99228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C2C6499C-C3CB-D083-30C4-6C9B5C7E1D94}"/>
            </a:ext>
          </a:extLst>
        </cdr:cNvPr>
        <cdr:cNvSpPr txBox="1"/>
      </cdr:nvSpPr>
      <cdr:spPr>
        <a:xfrm xmlns:a="http://schemas.openxmlformats.org/drawingml/2006/main">
          <a:off x="326573" y="4866439"/>
          <a:ext cx="4232252" cy="2592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kern="1200" dirty="0">
              <a:solidFill>
                <a:schemeClr val="tx1"/>
              </a:solidFill>
              <a:latin typeface="Montserrat" panose="00000500000000000000" pitchFamily="2" charset="0"/>
            </a:rPr>
            <a:t>* Current</a:t>
          </a:r>
          <a:r>
            <a:rPr lang="en-US" sz="1200" kern="1200" baseline="0" dirty="0">
              <a:solidFill>
                <a:schemeClr val="tx1"/>
              </a:solidFill>
              <a:latin typeface="Montserrat" panose="00000500000000000000" pitchFamily="2" charset="0"/>
            </a:rPr>
            <a:t> STIP years programmed shown in green</a:t>
          </a:r>
          <a:endParaRPr lang="en-US" sz="1200" kern="1200" dirty="0">
            <a:solidFill>
              <a:schemeClr val="tx1"/>
            </a:solidFill>
            <a:latin typeface="Montserrat" panose="00000500000000000000" pitchFamily="2" charset="0"/>
          </a:endParaRPr>
        </a:p>
      </cdr:txBody>
    </cdr:sp>
  </cdr:relSizeAnchor>
  <cdr:relSizeAnchor xmlns:cdr="http://schemas.openxmlformats.org/drawingml/2006/chartDrawing">
    <cdr:from>
      <cdr:x>0.72114</cdr:x>
      <cdr:y>0.19798</cdr:y>
    </cdr:from>
    <cdr:to>
      <cdr:x>0.72114</cdr:x>
      <cdr:y>0.84852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64B7A12D-DB5F-F9BA-EC14-4970D13F665A}"/>
            </a:ext>
          </a:extLst>
        </cdr:cNvPr>
        <cdr:cNvCxnSpPr/>
      </cdr:nvCxnSpPr>
      <cdr:spPr>
        <a:xfrm xmlns:a="http://schemas.openxmlformats.org/drawingml/2006/main">
          <a:off x="8069977" y="1022669"/>
          <a:ext cx="0" cy="336036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>
              <a:alpha val="50000"/>
            </a:schemeClr>
          </a:solidFill>
          <a:prstDash val="sysDot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47E5F-ACE2-4DC9-9D46-57285FE261E2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7381D-382B-4A0A-82F8-36FF8BCE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12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7381D-382B-4A0A-82F8-36FF8BCEC6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90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7381D-382B-4A0A-82F8-36FF8BCEC6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94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3552D-687E-0DEC-B72C-B2690124C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8CDD92-2EC3-9236-2BA8-0A0A3D4DF6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547883-BBDD-D66F-B3B0-7A56A0743A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C1743-707F-2B57-7B25-A4A13ED86E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7381D-382B-4A0A-82F8-36FF8BCEC6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51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80521-0F5E-9585-F777-32A37CA804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2B6D39-F35D-2F9F-1E87-3DF036A67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5F3AA-02F3-D29B-1495-F9EB1A672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1B5D-C49C-4831-8B9F-7A1319C34033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13D3B-5499-3080-D3C6-1524FA120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24075-E24D-F9DC-D2DB-54F831D89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444E-9B87-4493-ACA6-AE3FCB1DA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29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1D108-6A3F-12BC-76E7-A070C57FB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4B4983-D2C8-6F60-7F62-5A0357BC7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449EA-34AE-352E-0346-788FAEE4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1B5D-C49C-4831-8B9F-7A1319C34033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713B2-9AF2-8F74-2B69-8C14204BF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498FA-DD47-DBC0-7097-66EEDAB10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444E-9B87-4493-ACA6-AE3FCB1DA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54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103FE3-2653-D543-519B-91B9F3B96E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FE7EAF-9D9D-3366-80D9-5F1D25173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A3D71-0FB4-CFEA-E6E8-46B9A9DBB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1B5D-C49C-4831-8B9F-7A1319C34033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83760-22C3-3F8A-4A1D-6E4539B2A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6083B-ADC4-65FA-2AFC-DE275E1F0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444E-9B87-4493-ACA6-AE3FCB1DA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95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F8925-9F62-3CED-FEC9-CEBD71781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EB87C-E794-89B0-228C-1A9C3B5A2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D0E73-42BB-796D-5917-B32C5EAC1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1B5D-C49C-4831-8B9F-7A1319C34033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E49E2-7B7D-44A8-E104-C7FC66644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A2FC6-045B-16F0-E620-7F1444745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444E-9B87-4493-ACA6-AE3FCB1DA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9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E3DCF-9A95-9540-E166-5601BC45C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CDCB6-8145-3C3C-F761-71B57A612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12898-4B72-5843-8BFD-AB4BD8E4A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1B5D-C49C-4831-8B9F-7A1319C34033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03D46-0D07-CB51-3394-D41990011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7F4D2-ED6F-D274-7DB5-7440B8D18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444E-9B87-4493-ACA6-AE3FCB1DA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12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A1EEE-0A04-D08E-D034-174CEB537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4AE83-B269-EDEE-704F-0C382A507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64E68A-A961-AF58-E36F-E00ECF3B10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D647D-4793-6727-ACA7-4B7D2C5B6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1B5D-C49C-4831-8B9F-7A1319C34033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DB05F-AD87-67C5-D016-36B254B65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6F9A3B-80F0-8BB1-6AFF-BCE228968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444E-9B87-4493-ACA6-AE3FCB1DA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08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E7A5A-C10E-67C7-0209-84667F750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74163-DF80-88DD-C1A0-8CF1B3804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C83F55-AB34-D14E-DDD7-76994AC89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6C4AAF-7A97-7128-44AD-1C177B80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CB1360-8BF7-516A-2D5D-F697FF5BC7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4BD1AE-932A-EA0F-284B-8C372BC85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1B5D-C49C-4831-8B9F-7A1319C34033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B598F4-0DD1-AE8D-5E90-E99DDBD1B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52FACA-2006-F0D7-07F8-A9754AD0A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444E-9B87-4493-ACA6-AE3FCB1DA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6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5F46-7386-D8F1-E8DB-346F9162D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BA2DA7-814B-539A-AA70-1D2D2B3F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1B5D-C49C-4831-8B9F-7A1319C34033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D47811-2C2F-A6BD-3233-00FBA2665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6F45B-32A3-1654-5D68-01B28B9A1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444E-9B87-4493-ACA6-AE3FCB1DA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4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15AC93-1AF0-4489-AEF1-D17DCCA85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1B5D-C49C-4831-8B9F-7A1319C34033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F1427-2670-1B57-66A0-CE2B49351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F2E85-7705-6988-87CB-7E15448FD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444E-9B87-4493-ACA6-AE3FCB1DA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81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BE734-B69E-3164-4495-0E8E26DD5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3F974-A830-38FF-77E5-7479F87C0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197107-845C-EE6E-C328-D11AA1288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6D4568-4A9B-608E-9D37-98469D042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1B5D-C49C-4831-8B9F-7A1319C34033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055C0-A5FD-4B7D-C62C-D13065CCF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E3466B-B20E-2CDB-7190-3D8F4E581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444E-9B87-4493-ACA6-AE3FCB1DA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03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9AB3E-DFC8-FC9F-82F5-4C6FEBD3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9D481A-18AF-A6E9-665F-8B527855E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8D027C-6341-CCF7-B25C-56833098A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DC5D88-667A-5FDB-1A2E-42AC52F6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1B5D-C49C-4831-8B9F-7A1319C34033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6F5E6-ADB4-DD6F-1B46-5DE335313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7ADC1-CB39-349C-D45F-0D1E5BD6F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444E-9B87-4493-ACA6-AE3FCB1DA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43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DA9605-84C9-C13F-964E-92C1D76AC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B8C07-7B1E-C89C-7C0B-7DDC1D8CC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107FB-4ABB-72B4-2E7F-8BE4FA2E78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881B5D-C49C-4831-8B9F-7A1319C34033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E2065-F0BE-EBDD-9459-FA5C554923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F4EDE-D0DC-31CC-4FC6-20C26BEE95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B5444E-9B87-4493-ACA6-AE3FCB1DA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t="-9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148502A8-5EFF-85E0-E478-EF845A9BE818}"/>
              </a:ext>
            </a:extLst>
          </p:cNvPr>
          <p:cNvSpPr/>
          <p:nvPr/>
        </p:nvSpPr>
        <p:spPr>
          <a:xfrm>
            <a:off x="-1" y="985044"/>
            <a:ext cx="11244944" cy="5049837"/>
          </a:xfrm>
          <a:prstGeom prst="homePlate">
            <a:avLst/>
          </a:prstGeom>
          <a:blipFill>
            <a:blip r:embed="rId3"/>
            <a:stretch>
              <a:fillRect t="-35105" b="-3510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62C8D0-11A0-096E-1071-C8FC0BB19451}"/>
              </a:ext>
            </a:extLst>
          </p:cNvPr>
          <p:cNvSpPr/>
          <p:nvPr/>
        </p:nvSpPr>
        <p:spPr>
          <a:xfrm>
            <a:off x="0" y="985044"/>
            <a:ext cx="7794171" cy="5049837"/>
          </a:xfrm>
          <a:prstGeom prst="homePlate">
            <a:avLst/>
          </a:prstGeom>
          <a:solidFill>
            <a:srgbClr val="005A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97E294-94E4-C855-B454-E81F04424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6735" y="1881528"/>
            <a:ext cx="9144000" cy="2387600"/>
          </a:xfrm>
        </p:spPr>
        <p:txBody>
          <a:bodyPr>
            <a:noAutofit/>
          </a:bodyPr>
          <a:lstStyle/>
          <a:p>
            <a:pPr algn="l"/>
            <a:r>
              <a:rPr lang="en-US" sz="8800" b="1" dirty="0">
                <a:solidFill>
                  <a:schemeClr val="bg1"/>
                </a:solidFill>
                <a:latin typeface="Montserrat ExtraBold" panose="00000900000000000000" pitchFamily="2" charset="0"/>
              </a:rPr>
              <a:t>MoDOT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C86574-0F0C-0C8D-9636-508804C236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6735" y="4434114"/>
            <a:ext cx="9144000" cy="1655762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3200" b="1" i="1" dirty="0">
                <a:solidFill>
                  <a:schemeClr val="bg1"/>
                </a:solidFill>
                <a:latin typeface="Montserrat" panose="00000500000000000000" pitchFamily="2" charset="0"/>
              </a:rPr>
              <a:t>Mark </a:t>
            </a:r>
            <a:r>
              <a:rPr lang="en-US" sz="3200" b="1" i="1" dirty="0" err="1">
                <a:solidFill>
                  <a:schemeClr val="bg1"/>
                </a:solidFill>
                <a:latin typeface="Montserrat" panose="00000500000000000000" pitchFamily="2" charset="0"/>
              </a:rPr>
              <a:t>Croarkin</a:t>
            </a:r>
            <a:endParaRPr lang="en-US" sz="3200" b="1" i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l">
              <a:spcBef>
                <a:spcPts val="0"/>
              </a:spcBef>
            </a:pPr>
            <a:r>
              <a:rPr lang="en-US" sz="2800" i="1" dirty="0">
                <a:solidFill>
                  <a:schemeClr val="bg1"/>
                </a:solidFill>
                <a:latin typeface="Montserrat" panose="00000500000000000000" pitchFamily="2" charset="0"/>
              </a:rPr>
              <a:t>Assistant Chief Engineer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C6DECB18-0160-A4B8-510E-40C9527A459D}"/>
              </a:ext>
            </a:extLst>
          </p:cNvPr>
          <p:cNvSpPr/>
          <p:nvPr/>
        </p:nvSpPr>
        <p:spPr>
          <a:xfrm flipH="1">
            <a:off x="10091058" y="3891927"/>
            <a:ext cx="2100942" cy="2170452"/>
          </a:xfrm>
          <a:prstGeom prst="rtTriangle">
            <a:avLst/>
          </a:prstGeom>
          <a:solidFill>
            <a:srgbClr val="005A9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A1B0B38-BE38-22FD-A77F-D7D058F3505B}"/>
              </a:ext>
            </a:extLst>
          </p:cNvPr>
          <p:cNvSpPr/>
          <p:nvPr/>
        </p:nvSpPr>
        <p:spPr>
          <a:xfrm flipH="1" flipV="1">
            <a:off x="10091058" y="985044"/>
            <a:ext cx="2100942" cy="2170452"/>
          </a:xfrm>
          <a:prstGeom prst="rtTriangle">
            <a:avLst/>
          </a:prstGeom>
          <a:solidFill>
            <a:srgbClr val="005A9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791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E0C73-361B-F7D0-6581-2C8356D26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14FB0656-01FB-60F3-17BF-83907B55BCF2}"/>
              </a:ext>
            </a:extLst>
          </p:cNvPr>
          <p:cNvSpPr/>
          <p:nvPr/>
        </p:nvSpPr>
        <p:spPr>
          <a:xfrm>
            <a:off x="0" y="230188"/>
            <a:ext cx="10853057" cy="1072355"/>
          </a:xfrm>
          <a:prstGeom prst="homePlate">
            <a:avLst/>
          </a:prstGeom>
          <a:solidFill>
            <a:srgbClr val="005A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E1D20C-B4C9-7926-AB51-B85C12AA6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399652"/>
            <a:ext cx="10515600" cy="7762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0"/>
              </a:rPr>
              <a:t>LEGISLATIVELY DESIGNATED &amp; FUNDED INITIATIVES</a:t>
            </a:r>
          </a:p>
        </p:txBody>
      </p:sp>
      <p:pic>
        <p:nvPicPr>
          <p:cNvPr id="11" name="Picture 10" descr="A picture containing shape&#10;&#10;AI-generated content may be incorrect.">
            <a:extLst>
              <a:ext uri="{FF2B5EF4-FFF2-40B4-BE49-F238E27FC236}">
                <a16:creationId xmlns:a16="http://schemas.microsoft.com/office/drawing/2014/main" id="{AF5C80FA-D27C-44BC-7EC0-2785D17B9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653" y="516555"/>
            <a:ext cx="1049016" cy="54248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503C865-6FDC-5A47-C106-ADDB2CB4CD31}"/>
              </a:ext>
            </a:extLst>
          </p:cNvPr>
          <p:cNvSpPr txBox="1">
            <a:spLocks/>
          </p:cNvSpPr>
          <p:nvPr/>
        </p:nvSpPr>
        <p:spPr>
          <a:xfrm>
            <a:off x="263363" y="244382"/>
            <a:ext cx="11266967" cy="873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endParaRPr lang="en-US" sz="48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9847EC-2F13-64EB-CB98-BD06C4266E8A}"/>
              </a:ext>
            </a:extLst>
          </p:cNvPr>
          <p:cNvGrpSpPr/>
          <p:nvPr/>
        </p:nvGrpSpPr>
        <p:grpSpPr>
          <a:xfrm>
            <a:off x="11527971" y="230188"/>
            <a:ext cx="664029" cy="1072355"/>
            <a:chOff x="11527971" y="230188"/>
            <a:chExt cx="664029" cy="1072355"/>
          </a:xfrm>
        </p:grpSpPr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25B9D93B-D927-8817-9963-C5E10A6219AC}"/>
                </a:ext>
              </a:extLst>
            </p:cNvPr>
            <p:cNvSpPr/>
            <p:nvPr/>
          </p:nvSpPr>
          <p:spPr>
            <a:xfrm flipH="1">
              <a:off x="11527971" y="760062"/>
              <a:ext cx="664029" cy="542481"/>
            </a:xfrm>
            <a:prstGeom prst="rtTriangle">
              <a:avLst/>
            </a:prstGeom>
            <a:solidFill>
              <a:srgbClr val="005A9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ight Triangle 13">
              <a:extLst>
                <a:ext uri="{FF2B5EF4-FFF2-40B4-BE49-F238E27FC236}">
                  <a16:creationId xmlns:a16="http://schemas.microsoft.com/office/drawing/2014/main" id="{5B03861A-8AF4-AFE9-DC48-D7679D0EA5FE}"/>
                </a:ext>
              </a:extLst>
            </p:cNvPr>
            <p:cNvSpPr/>
            <p:nvPr/>
          </p:nvSpPr>
          <p:spPr>
            <a:xfrm flipH="1" flipV="1">
              <a:off x="11527971" y="230188"/>
              <a:ext cx="664029" cy="542481"/>
            </a:xfrm>
            <a:prstGeom prst="rtTriangle">
              <a:avLst/>
            </a:prstGeom>
            <a:solidFill>
              <a:srgbClr val="005A9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87157F4-4DBD-9FF3-F985-FC236813F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r="765"/>
          <a:stretch>
            <a:fillRect/>
          </a:stretch>
        </p:blipFill>
        <p:spPr>
          <a:xfrm>
            <a:off x="664029" y="2070577"/>
            <a:ext cx="3543149" cy="37178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763BF6-F5F2-F30E-47BC-BBDA5CAFC15B}"/>
              </a:ext>
            </a:extLst>
          </p:cNvPr>
          <p:cNvSpPr txBox="1"/>
          <p:nvPr/>
        </p:nvSpPr>
        <p:spPr>
          <a:xfrm>
            <a:off x="4451727" y="2421426"/>
            <a:ext cx="7076244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Montserrat ExtraBold" panose="00000900000000000000" pitchFamily="2" charset="0"/>
              </a:rPr>
              <a:t>$2 BILLION AWARDED FOR 330+ PROJECTS</a:t>
            </a:r>
          </a:p>
          <a:p>
            <a:r>
              <a:rPr lang="en-US" sz="2800" i="1" dirty="0">
                <a:latin typeface="Montserrat" panose="00000500000000000000" pitchFamily="2" charset="0"/>
              </a:rPr>
              <a:t>SINCE 2020</a:t>
            </a:r>
          </a:p>
          <a:p>
            <a:endParaRPr lang="en-US" sz="3200" dirty="0">
              <a:latin typeface="Montserrat ExtraBold" panose="00000900000000000000" pitchFamily="2" charset="0"/>
            </a:endParaRPr>
          </a:p>
          <a:p>
            <a:r>
              <a:rPr lang="en-US" sz="3200" dirty="0">
                <a:latin typeface="Montserrat ExtraBold" panose="00000900000000000000" pitchFamily="2" charset="0"/>
              </a:rPr>
              <a:t>42% OF PROJECTS AWARDED OR COMPLETED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21520-3CEC-BB36-67A3-9E66A1E22316}"/>
              </a:ext>
            </a:extLst>
          </p:cNvPr>
          <p:cNvSpPr txBox="1"/>
          <p:nvPr/>
        </p:nvSpPr>
        <p:spPr>
          <a:xfrm>
            <a:off x="6009894" y="6341445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i="1" dirty="0">
                <a:latin typeface="Montserrat" panose="00000500000000000000" pitchFamily="2" charset="0"/>
              </a:rPr>
              <a:t>AS OF OCTOBER 2025</a:t>
            </a:r>
          </a:p>
        </p:txBody>
      </p:sp>
    </p:spTree>
    <p:extLst>
      <p:ext uri="{BB962C8B-B14F-4D97-AF65-F5344CB8AC3E}">
        <p14:creationId xmlns:p14="http://schemas.microsoft.com/office/powerpoint/2010/main" val="1657053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1B2C5-EBAF-3CC8-0BED-083428E9E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7BE0E0DF-4202-41D7-4510-FB202A8FBCD1}"/>
              </a:ext>
            </a:extLst>
          </p:cNvPr>
          <p:cNvSpPr/>
          <p:nvPr/>
        </p:nvSpPr>
        <p:spPr>
          <a:xfrm>
            <a:off x="0" y="230188"/>
            <a:ext cx="10853057" cy="1072355"/>
          </a:xfrm>
          <a:prstGeom prst="homePlate">
            <a:avLst/>
          </a:prstGeom>
          <a:solidFill>
            <a:srgbClr val="005A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C82BBD-A6E1-6A36-7F43-9E680B862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399652"/>
            <a:ext cx="10515600" cy="7762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0"/>
              </a:rPr>
              <a:t>LEGISLATIVELY DESIGNATED &amp; FUNDED INITIATIVES</a:t>
            </a:r>
          </a:p>
        </p:txBody>
      </p:sp>
      <p:pic>
        <p:nvPicPr>
          <p:cNvPr id="11" name="Picture 10" descr="A picture containing shape&#10;&#10;AI-generated content may be incorrect.">
            <a:extLst>
              <a:ext uri="{FF2B5EF4-FFF2-40B4-BE49-F238E27FC236}">
                <a16:creationId xmlns:a16="http://schemas.microsoft.com/office/drawing/2014/main" id="{68BD149E-5806-5FCF-EAFB-36C79ECA0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653" y="516555"/>
            <a:ext cx="1049016" cy="54248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3AD8830-046E-E2CA-3168-5A5D1143D6C0}"/>
              </a:ext>
            </a:extLst>
          </p:cNvPr>
          <p:cNvSpPr txBox="1">
            <a:spLocks/>
          </p:cNvSpPr>
          <p:nvPr/>
        </p:nvSpPr>
        <p:spPr>
          <a:xfrm>
            <a:off x="263363" y="244382"/>
            <a:ext cx="11266967" cy="873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endParaRPr lang="en-US" sz="48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F28547-CFC8-C838-9D0D-546D2652F602}"/>
              </a:ext>
            </a:extLst>
          </p:cNvPr>
          <p:cNvGrpSpPr/>
          <p:nvPr/>
        </p:nvGrpSpPr>
        <p:grpSpPr>
          <a:xfrm>
            <a:off x="11527971" y="230188"/>
            <a:ext cx="664029" cy="1072355"/>
            <a:chOff x="11527971" y="230188"/>
            <a:chExt cx="664029" cy="1072355"/>
          </a:xfrm>
        </p:grpSpPr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6302E421-5D38-ABAB-FCB5-E0608A14F735}"/>
                </a:ext>
              </a:extLst>
            </p:cNvPr>
            <p:cNvSpPr/>
            <p:nvPr/>
          </p:nvSpPr>
          <p:spPr>
            <a:xfrm flipH="1">
              <a:off x="11527971" y="760062"/>
              <a:ext cx="664029" cy="542481"/>
            </a:xfrm>
            <a:prstGeom prst="rtTriangle">
              <a:avLst/>
            </a:prstGeom>
            <a:solidFill>
              <a:srgbClr val="005A9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ight Triangle 13">
              <a:extLst>
                <a:ext uri="{FF2B5EF4-FFF2-40B4-BE49-F238E27FC236}">
                  <a16:creationId xmlns:a16="http://schemas.microsoft.com/office/drawing/2014/main" id="{10BF44DD-BC0D-51A1-86D2-1CEEB5DA0478}"/>
                </a:ext>
              </a:extLst>
            </p:cNvPr>
            <p:cNvSpPr/>
            <p:nvPr/>
          </p:nvSpPr>
          <p:spPr>
            <a:xfrm flipH="1" flipV="1">
              <a:off x="11527971" y="230188"/>
              <a:ext cx="664029" cy="542481"/>
            </a:xfrm>
            <a:prstGeom prst="rtTriangle">
              <a:avLst/>
            </a:prstGeom>
            <a:solidFill>
              <a:srgbClr val="005A9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EA0194-B020-7EA2-4C30-D6FA6B366F58}"/>
              </a:ext>
            </a:extLst>
          </p:cNvPr>
          <p:cNvSpPr txBox="1"/>
          <p:nvPr/>
        </p:nvSpPr>
        <p:spPr>
          <a:xfrm>
            <a:off x="-148225" y="1175940"/>
            <a:ext cx="11001282" cy="747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200" b="1" i="1" dirty="0">
                <a:latin typeface="Montserrat" panose="00000500000000000000" pitchFamily="2" charset="0"/>
              </a:rPr>
              <a:t>GOVERNOR’S RURAL ROUTES PROGRAM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3F881B-10A2-4B31-459D-9D07E7448811}"/>
              </a:ext>
            </a:extLst>
          </p:cNvPr>
          <p:cNvGrpSpPr/>
          <p:nvPr/>
        </p:nvGrpSpPr>
        <p:grpSpPr>
          <a:xfrm>
            <a:off x="6304696" y="1923645"/>
            <a:ext cx="5795864" cy="4898343"/>
            <a:chOff x="5732107" y="1959657"/>
            <a:chExt cx="5795864" cy="48983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91FC46-45C1-B600-23E2-BB58D0045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0497" y="2004788"/>
              <a:ext cx="5507474" cy="480942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847F40-E4F9-4E18-531A-3828EE97D921}"/>
                </a:ext>
              </a:extLst>
            </p:cNvPr>
            <p:cNvSpPr/>
            <p:nvPr/>
          </p:nvSpPr>
          <p:spPr>
            <a:xfrm>
              <a:off x="5732107" y="4839996"/>
              <a:ext cx="970301" cy="20180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F745989-0ACB-7D0F-24EE-343610F6A846}"/>
                </a:ext>
              </a:extLst>
            </p:cNvPr>
            <p:cNvSpPr/>
            <p:nvPr/>
          </p:nvSpPr>
          <p:spPr>
            <a:xfrm>
              <a:off x="10497312" y="1959657"/>
              <a:ext cx="1030659" cy="20180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ubtitle 2">
            <a:extLst>
              <a:ext uri="{FF2B5EF4-FFF2-40B4-BE49-F238E27FC236}">
                <a16:creationId xmlns:a16="http://schemas.microsoft.com/office/drawing/2014/main" id="{33DBE735-004F-8312-3195-4B444303E872}"/>
              </a:ext>
            </a:extLst>
          </p:cNvPr>
          <p:cNvSpPr txBox="1">
            <a:spLocks/>
          </p:cNvSpPr>
          <p:nvPr/>
        </p:nvSpPr>
        <p:spPr>
          <a:xfrm>
            <a:off x="263363" y="2750087"/>
            <a:ext cx="6909557" cy="4820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dirty="0">
                <a:latin typeface="Montserrat" panose="00000500000000000000" pitchFamily="2" charset="0"/>
              </a:rPr>
              <a:t>Since 2023:</a:t>
            </a:r>
          </a:p>
          <a:p>
            <a:pPr>
              <a:spcBef>
                <a:spcPts val="300"/>
              </a:spcBef>
            </a:pPr>
            <a:endParaRPr lang="en-US" dirty="0">
              <a:latin typeface="Montserrat" panose="00000500000000000000" pitchFamily="2" charset="0"/>
            </a:endParaRPr>
          </a:p>
          <a:p>
            <a:pPr lvl="1">
              <a:spcBef>
                <a:spcPts val="300"/>
              </a:spcBef>
            </a:pPr>
            <a:r>
              <a:rPr lang="en-US" sz="2800" dirty="0">
                <a:latin typeface="Montserrat" panose="00000500000000000000" pitchFamily="2" charset="0"/>
              </a:rPr>
              <a:t>$320 million of General Revenue</a:t>
            </a:r>
          </a:p>
          <a:p>
            <a:pPr lvl="1">
              <a:spcBef>
                <a:spcPts val="300"/>
              </a:spcBef>
            </a:pPr>
            <a:endParaRPr lang="en-US" sz="2800" dirty="0">
              <a:latin typeface="Montserrat" panose="00000500000000000000" pitchFamily="2" charset="0"/>
            </a:endParaRPr>
          </a:p>
          <a:p>
            <a:pPr lvl="1">
              <a:spcBef>
                <a:spcPts val="300"/>
              </a:spcBef>
            </a:pPr>
            <a:r>
              <a:rPr lang="en-US" sz="2800" dirty="0">
                <a:latin typeface="Montserrat" panose="00000500000000000000" pitchFamily="2" charset="0"/>
              </a:rPr>
              <a:t>60+ projects</a:t>
            </a:r>
          </a:p>
          <a:p>
            <a:pPr lvl="1">
              <a:spcBef>
                <a:spcPts val="300"/>
              </a:spcBef>
            </a:pPr>
            <a:endParaRPr lang="en-US" sz="2800" dirty="0">
              <a:latin typeface="Montserrat" panose="00000500000000000000" pitchFamily="2" charset="0"/>
            </a:endParaRPr>
          </a:p>
          <a:p>
            <a:pPr lvl="1">
              <a:spcBef>
                <a:spcPts val="300"/>
              </a:spcBef>
            </a:pPr>
            <a:r>
              <a:rPr lang="en-US" sz="2800" dirty="0">
                <a:latin typeface="Montserrat" panose="00000500000000000000" pitchFamily="2" charset="0"/>
              </a:rPr>
              <a:t>6,200+ lane miles improved</a:t>
            </a:r>
            <a:endParaRPr lang="en-US" sz="2800" b="1" dirty="0">
              <a:latin typeface="Montserrat" panose="00000500000000000000" pitchFamily="2" charset="0"/>
            </a:endParaRPr>
          </a:p>
          <a:p>
            <a:pPr lvl="1">
              <a:spcBef>
                <a:spcPts val="300"/>
              </a:spcBef>
            </a:pPr>
            <a:endParaRPr lang="en-US" b="1" dirty="0">
              <a:latin typeface="Montserrat" panose="00000500000000000000" pitchFamily="2" charset="0"/>
            </a:endParaRPr>
          </a:p>
          <a:p>
            <a:pPr lvl="1">
              <a:spcBef>
                <a:spcPts val="300"/>
              </a:spcBef>
            </a:pPr>
            <a:endParaRPr lang="en-US" sz="28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520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05D28-253C-7E10-9B4E-0E661AB04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36F2CEA3-7DAB-780F-A58F-3471413B2C1D}"/>
              </a:ext>
            </a:extLst>
          </p:cNvPr>
          <p:cNvSpPr/>
          <p:nvPr/>
        </p:nvSpPr>
        <p:spPr>
          <a:xfrm>
            <a:off x="0" y="5607731"/>
            <a:ext cx="10853057" cy="1072355"/>
          </a:xfrm>
          <a:prstGeom prst="homePlate">
            <a:avLst/>
          </a:prstGeom>
          <a:solidFill>
            <a:srgbClr val="005A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C40843D-1AA8-BE9E-BC40-0FB1710A8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5777195"/>
            <a:ext cx="10515600" cy="7762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0"/>
              </a:rPr>
              <a:t>SAFETY FOCUS</a:t>
            </a:r>
          </a:p>
        </p:txBody>
      </p:sp>
      <p:pic>
        <p:nvPicPr>
          <p:cNvPr id="6" name="Picture 5" descr="A picture containing shape&#10;&#10;AI-generated content may be incorrect.">
            <a:extLst>
              <a:ext uri="{FF2B5EF4-FFF2-40B4-BE49-F238E27FC236}">
                <a16:creationId xmlns:a16="http://schemas.microsoft.com/office/drawing/2014/main" id="{0CC9A419-364C-A72A-0512-5F27F8D83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653" y="5894098"/>
            <a:ext cx="1049016" cy="54248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2EC3682A-98D2-EC40-98DA-2E63B4507674}"/>
              </a:ext>
            </a:extLst>
          </p:cNvPr>
          <p:cNvSpPr txBox="1">
            <a:spLocks/>
          </p:cNvSpPr>
          <p:nvPr/>
        </p:nvSpPr>
        <p:spPr>
          <a:xfrm>
            <a:off x="268483" y="304516"/>
            <a:ext cx="5605243" cy="4820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dirty="0">
                <a:latin typeface="Montserrat" panose="00000500000000000000" pitchFamily="2" charset="0"/>
              </a:rPr>
              <a:t>2024: 23 work zone fatalities in Missouri</a:t>
            </a:r>
          </a:p>
          <a:p>
            <a:pPr>
              <a:spcBef>
                <a:spcPts val="300"/>
              </a:spcBef>
            </a:pPr>
            <a:endParaRPr lang="en-US" dirty="0">
              <a:latin typeface="Montserrat" panose="00000500000000000000" pitchFamily="2" charset="0"/>
            </a:endParaRPr>
          </a:p>
          <a:p>
            <a:pPr>
              <a:spcBef>
                <a:spcPts val="300"/>
              </a:spcBef>
            </a:pPr>
            <a:r>
              <a:rPr lang="en-US" dirty="0">
                <a:latin typeface="Montserrat" panose="00000500000000000000" pitchFamily="2" charset="0"/>
              </a:rPr>
              <a:t>Improve safety of MoDOT, contractors, subcontractors, and traveling public​</a:t>
            </a:r>
          </a:p>
          <a:p>
            <a:pPr>
              <a:spcBef>
                <a:spcPts val="300"/>
              </a:spcBef>
            </a:pPr>
            <a:endParaRPr lang="en-US" dirty="0">
              <a:latin typeface="Montserrat" panose="00000500000000000000" pitchFamily="2" charset="0"/>
            </a:endParaRPr>
          </a:p>
          <a:p>
            <a:pPr lvl="1">
              <a:spcBef>
                <a:spcPts val="300"/>
              </a:spcBef>
            </a:pPr>
            <a:r>
              <a:rPr lang="en-US" sz="2800" dirty="0">
                <a:latin typeface="Montserrat" panose="00000500000000000000" pitchFamily="2" charset="0"/>
              </a:rPr>
              <a:t>Improve work zone setups</a:t>
            </a:r>
          </a:p>
          <a:p>
            <a:pPr lvl="1">
              <a:spcBef>
                <a:spcPts val="300"/>
              </a:spcBef>
            </a:pPr>
            <a:endParaRPr lang="en-US" sz="2800" dirty="0">
              <a:latin typeface="Montserrat" panose="00000500000000000000" pitchFamily="2" charset="0"/>
            </a:endParaRPr>
          </a:p>
          <a:p>
            <a:pPr lvl="1">
              <a:spcBef>
                <a:spcPts val="300"/>
              </a:spcBef>
            </a:pPr>
            <a:r>
              <a:rPr lang="en-US" sz="2800" dirty="0">
                <a:latin typeface="Montserrat" panose="00000500000000000000" pitchFamily="2" charset="0"/>
              </a:rPr>
              <a:t>Educate drivers: BUPD​</a:t>
            </a:r>
          </a:p>
          <a:p>
            <a:pPr lvl="1">
              <a:spcBef>
                <a:spcPts val="300"/>
              </a:spcBef>
            </a:pPr>
            <a:endParaRPr lang="en-US" sz="2800" dirty="0">
              <a:latin typeface="Montserrat" panose="00000500000000000000" pitchFamily="2" charset="0"/>
            </a:endParaRPr>
          </a:p>
          <a:p>
            <a:pPr lvl="1">
              <a:spcBef>
                <a:spcPts val="300"/>
              </a:spcBef>
            </a:pPr>
            <a:r>
              <a:rPr lang="en-US" sz="2800" b="1" dirty="0">
                <a:latin typeface="Montserrat" panose="00000500000000000000" pitchFamily="2" charset="0"/>
              </a:rPr>
              <a:t>Work with MSHP</a:t>
            </a:r>
          </a:p>
          <a:p>
            <a:pPr lvl="1">
              <a:spcBef>
                <a:spcPts val="300"/>
              </a:spcBef>
            </a:pPr>
            <a:endParaRPr lang="en-US" sz="2800" dirty="0">
              <a:latin typeface="Montserrat" panose="00000500000000000000" pitchFamily="2" charset="0"/>
            </a:endParaRPr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EB5ABF2E-DFEE-2068-3B6C-2ABF40E72E8A}"/>
              </a:ext>
            </a:extLst>
          </p:cNvPr>
          <p:cNvSpPr/>
          <p:nvPr/>
        </p:nvSpPr>
        <p:spPr>
          <a:xfrm flipH="1">
            <a:off x="11527971" y="6137605"/>
            <a:ext cx="664029" cy="542481"/>
          </a:xfrm>
          <a:prstGeom prst="rtTriangle">
            <a:avLst/>
          </a:prstGeom>
          <a:solidFill>
            <a:srgbClr val="005A9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031646CB-8F55-08C9-FD50-51D2A2537B89}"/>
              </a:ext>
            </a:extLst>
          </p:cNvPr>
          <p:cNvSpPr/>
          <p:nvPr/>
        </p:nvSpPr>
        <p:spPr>
          <a:xfrm flipH="1" flipV="1">
            <a:off x="11527971" y="5607730"/>
            <a:ext cx="664029" cy="542481"/>
          </a:xfrm>
          <a:prstGeom prst="rtTriangle">
            <a:avLst/>
          </a:prstGeom>
          <a:solidFill>
            <a:srgbClr val="005A9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A picture containing person, ground&#10;&#10;Description automatically generated">
            <a:extLst>
              <a:ext uri="{FF2B5EF4-FFF2-40B4-BE49-F238E27FC236}">
                <a16:creationId xmlns:a16="http://schemas.microsoft.com/office/drawing/2014/main" id="{E0720704-31A2-D68C-BE20-A00689913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" t="3810" r="3923" b="2969"/>
          <a:stretch>
            <a:fillRect/>
          </a:stretch>
        </p:blipFill>
        <p:spPr bwMode="auto">
          <a:xfrm>
            <a:off x="9284629" y="304517"/>
            <a:ext cx="2638888" cy="5016845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grass, outdoor, sky&#10;&#10;AI-generated content may be incorrect.">
            <a:extLst>
              <a:ext uri="{FF2B5EF4-FFF2-40B4-BE49-F238E27FC236}">
                <a16:creationId xmlns:a16="http://schemas.microsoft.com/office/drawing/2014/main" id="{48B1246E-ADFD-9C22-1FD2-ED18FD39B4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9" t="15393" r="20853" b="22407"/>
          <a:stretch>
            <a:fillRect/>
          </a:stretch>
        </p:blipFill>
        <p:spPr>
          <a:xfrm>
            <a:off x="5996764" y="304516"/>
            <a:ext cx="3121858" cy="209793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3DF0A54-C003-6C6D-5D9F-4C2994FD5218}"/>
              </a:ext>
            </a:extLst>
          </p:cNvPr>
          <p:cNvSpPr/>
          <p:nvPr/>
        </p:nvSpPr>
        <p:spPr>
          <a:xfrm>
            <a:off x="9407665" y="159762"/>
            <a:ext cx="2638889" cy="5016844"/>
          </a:xfrm>
          <a:prstGeom prst="rect">
            <a:avLst/>
          </a:prstGeom>
          <a:noFill/>
          <a:ln w="38100">
            <a:solidFill>
              <a:srgbClr val="005A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EE6DFE-417C-79DA-08FA-EF4E2CF08BF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26" t="57" r="13987" b="-57"/>
          <a:stretch>
            <a:fillRect/>
          </a:stretch>
        </p:blipFill>
        <p:spPr>
          <a:xfrm>
            <a:off x="5996763" y="2571919"/>
            <a:ext cx="3121858" cy="274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25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91BA25-75EE-20ED-8B8A-505455D36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723494B-4B3F-2760-74B8-2BF6F9E6719C}"/>
              </a:ext>
            </a:extLst>
          </p:cNvPr>
          <p:cNvSpPr/>
          <p:nvPr/>
        </p:nvSpPr>
        <p:spPr>
          <a:xfrm>
            <a:off x="0" y="230188"/>
            <a:ext cx="10853057" cy="1072355"/>
          </a:xfrm>
          <a:prstGeom prst="homePlate">
            <a:avLst/>
          </a:prstGeom>
          <a:solidFill>
            <a:srgbClr val="005A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741291-BF62-177E-7007-00B693A9C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399652"/>
            <a:ext cx="10515600" cy="7762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0"/>
              </a:rPr>
              <a:t>DIRECTOR’S ADVISORY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5E5B-DD72-D7B5-7935-9CF0AFF65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992" y="2046865"/>
            <a:ext cx="11000015" cy="405107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Montserrat" panose="00000500000000000000" pitchFamily="2" charset="0"/>
              </a:rPr>
              <a:t>Collaboration with key stakeholders</a:t>
            </a:r>
          </a:p>
          <a:p>
            <a:pPr lvl="1"/>
            <a:r>
              <a:rPr lang="en-US" sz="3200" dirty="0">
                <a:latin typeface="Montserrat" panose="00000500000000000000" pitchFamily="2" charset="0"/>
              </a:rPr>
              <a:t>Elected officials, planning partners, contractors, economic development, workforce development, and users of all modes</a:t>
            </a:r>
          </a:p>
          <a:p>
            <a:endParaRPr lang="en-US" sz="3200" dirty="0">
              <a:latin typeface="Montserrat" panose="00000500000000000000" pitchFamily="2" charset="0"/>
            </a:endParaRPr>
          </a:p>
          <a:p>
            <a:r>
              <a:rPr lang="en-US" sz="3200" dirty="0">
                <a:latin typeface="Montserrat" panose="00000500000000000000" pitchFamily="2" charset="0"/>
              </a:rPr>
              <a:t>Review and fine-tune, focused on continuous improvement</a:t>
            </a:r>
          </a:p>
          <a:p>
            <a:pPr lvl="1"/>
            <a:r>
              <a:rPr lang="en-US" sz="3200" dirty="0">
                <a:latin typeface="Montserrat" panose="00000500000000000000" pitchFamily="2" charset="0"/>
              </a:rPr>
              <a:t>Critical to project delivery and operations success</a:t>
            </a:r>
          </a:p>
        </p:txBody>
      </p:sp>
      <p:pic>
        <p:nvPicPr>
          <p:cNvPr id="11" name="Picture 10" descr="A picture containing shape&#10;&#10;AI-generated content may be incorrect.">
            <a:extLst>
              <a:ext uri="{FF2B5EF4-FFF2-40B4-BE49-F238E27FC236}">
                <a16:creationId xmlns:a16="http://schemas.microsoft.com/office/drawing/2014/main" id="{34210F72-A301-167B-7235-8D16FE995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653" y="516555"/>
            <a:ext cx="1049016" cy="54248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910BFBC-F106-21C6-D469-B86E553FE3A2}"/>
              </a:ext>
            </a:extLst>
          </p:cNvPr>
          <p:cNvGrpSpPr/>
          <p:nvPr/>
        </p:nvGrpSpPr>
        <p:grpSpPr>
          <a:xfrm>
            <a:off x="11527971" y="230188"/>
            <a:ext cx="664029" cy="1072355"/>
            <a:chOff x="11527971" y="230188"/>
            <a:chExt cx="664029" cy="1072355"/>
          </a:xfrm>
        </p:grpSpPr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61C04BDA-0D5D-C550-3EED-0905F7BA4AB7}"/>
                </a:ext>
              </a:extLst>
            </p:cNvPr>
            <p:cNvSpPr/>
            <p:nvPr/>
          </p:nvSpPr>
          <p:spPr>
            <a:xfrm flipH="1">
              <a:off x="11527971" y="760062"/>
              <a:ext cx="664029" cy="542481"/>
            </a:xfrm>
            <a:prstGeom prst="rtTriangle">
              <a:avLst/>
            </a:prstGeom>
            <a:solidFill>
              <a:srgbClr val="005A9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ight Triangle 13">
              <a:extLst>
                <a:ext uri="{FF2B5EF4-FFF2-40B4-BE49-F238E27FC236}">
                  <a16:creationId xmlns:a16="http://schemas.microsoft.com/office/drawing/2014/main" id="{B0A7C452-D96A-9C1F-D189-84B3C2D13DC3}"/>
                </a:ext>
              </a:extLst>
            </p:cNvPr>
            <p:cNvSpPr/>
            <p:nvPr/>
          </p:nvSpPr>
          <p:spPr>
            <a:xfrm flipH="1" flipV="1">
              <a:off x="11527971" y="230188"/>
              <a:ext cx="664029" cy="542481"/>
            </a:xfrm>
            <a:prstGeom prst="rtTriangle">
              <a:avLst/>
            </a:prstGeom>
            <a:solidFill>
              <a:srgbClr val="005A9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18517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t="-9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823433-31F2-7B35-81FB-BC5F82FCA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99C4BDC3-687F-7DEA-5D66-B19DC2AB0902}"/>
              </a:ext>
            </a:extLst>
          </p:cNvPr>
          <p:cNvSpPr/>
          <p:nvPr/>
        </p:nvSpPr>
        <p:spPr>
          <a:xfrm>
            <a:off x="-1" y="985044"/>
            <a:ext cx="11244944" cy="5049837"/>
          </a:xfrm>
          <a:prstGeom prst="homePlate">
            <a:avLst/>
          </a:prstGeom>
          <a:blipFill>
            <a:blip r:embed="rId3"/>
            <a:stretch>
              <a:fillRect t="-35105" b="-3510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41AC6EE6-428E-2B97-3FB2-F64C256CD652}"/>
              </a:ext>
            </a:extLst>
          </p:cNvPr>
          <p:cNvSpPr/>
          <p:nvPr/>
        </p:nvSpPr>
        <p:spPr>
          <a:xfrm>
            <a:off x="0" y="985044"/>
            <a:ext cx="7794171" cy="5049837"/>
          </a:xfrm>
          <a:prstGeom prst="homePlate">
            <a:avLst/>
          </a:prstGeom>
          <a:solidFill>
            <a:srgbClr val="005A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47F303-DDE2-B732-6033-0149B9DB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927" y="1626346"/>
            <a:ext cx="9144000" cy="2387600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Montserrat ExtraBold" panose="00000900000000000000" pitchFamily="2" charset="0"/>
              </a:rPr>
              <a:t>www.modot.org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B2BCFEB2-87EE-C166-2FF5-77AE153D329C}"/>
              </a:ext>
            </a:extLst>
          </p:cNvPr>
          <p:cNvSpPr/>
          <p:nvPr/>
        </p:nvSpPr>
        <p:spPr>
          <a:xfrm flipH="1">
            <a:off x="10091058" y="3891927"/>
            <a:ext cx="2100942" cy="2170452"/>
          </a:xfrm>
          <a:prstGeom prst="rtTriangle">
            <a:avLst/>
          </a:prstGeom>
          <a:solidFill>
            <a:srgbClr val="005A9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1164BF61-EB4B-D7E8-ACB1-FFA1D9252346}"/>
              </a:ext>
            </a:extLst>
          </p:cNvPr>
          <p:cNvSpPr/>
          <p:nvPr/>
        </p:nvSpPr>
        <p:spPr>
          <a:xfrm flipH="1" flipV="1">
            <a:off x="10091058" y="985044"/>
            <a:ext cx="2100942" cy="2170452"/>
          </a:xfrm>
          <a:prstGeom prst="rtTriangle">
            <a:avLst/>
          </a:prstGeom>
          <a:solidFill>
            <a:srgbClr val="005A9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757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1D1E317E-BFA9-C502-840D-61F0F58C6735}"/>
              </a:ext>
            </a:extLst>
          </p:cNvPr>
          <p:cNvSpPr/>
          <p:nvPr/>
        </p:nvSpPr>
        <p:spPr>
          <a:xfrm>
            <a:off x="0" y="230188"/>
            <a:ext cx="10853057" cy="1072355"/>
          </a:xfrm>
          <a:prstGeom prst="homePlate">
            <a:avLst/>
          </a:prstGeom>
          <a:solidFill>
            <a:srgbClr val="005A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56DCE8-EE3C-EFB3-4F61-1163C9003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399652"/>
            <a:ext cx="10515600" cy="7762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0"/>
              </a:rPr>
              <a:t>A SUCCESSFUL PARTNERSHIP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68B88-EBA1-49B5-C761-FB4A3D768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956" y="2012270"/>
            <a:ext cx="6689273" cy="405107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Montserrat" panose="00000500000000000000" pitchFamily="2" charset="0"/>
              </a:rPr>
              <a:t>4,000+ projects worth nearly $10 billion delivered in the last decade​</a:t>
            </a:r>
          </a:p>
          <a:p>
            <a:endParaRPr lang="en-US" sz="3200" dirty="0">
              <a:latin typeface="Montserrat" panose="00000500000000000000" pitchFamily="2" charset="0"/>
            </a:endParaRPr>
          </a:p>
          <a:p>
            <a:r>
              <a:rPr lang="en-US" sz="3200" dirty="0">
                <a:latin typeface="Montserrat" panose="00000500000000000000" pitchFamily="2" charset="0"/>
              </a:rPr>
              <a:t>Innovative problem-solving: ​</a:t>
            </a:r>
          </a:p>
          <a:p>
            <a:pPr lvl="1"/>
            <a:r>
              <a:rPr lang="en-US" sz="3200" dirty="0">
                <a:latin typeface="Montserrat" panose="00000500000000000000" pitchFamily="2" charset="0"/>
              </a:rPr>
              <a:t>Value engineering​</a:t>
            </a:r>
          </a:p>
          <a:p>
            <a:pPr lvl="1"/>
            <a:endParaRPr lang="en-US" sz="2000" dirty="0">
              <a:latin typeface="Montserrat" panose="00000500000000000000" pitchFamily="2" charset="0"/>
            </a:endParaRPr>
          </a:p>
          <a:p>
            <a:pPr lvl="1"/>
            <a:r>
              <a:rPr lang="en-US" sz="3200" dirty="0">
                <a:latin typeface="Montserrat" panose="00000500000000000000" pitchFamily="2" charset="0"/>
              </a:rPr>
              <a:t>Design-Build</a:t>
            </a:r>
          </a:p>
        </p:txBody>
      </p:sp>
      <p:pic>
        <p:nvPicPr>
          <p:cNvPr id="8" name="Picture 7" descr="A picture containing sky, outdoor, mountain, road&#10;&#10;AI-generated content may be incorrect.">
            <a:extLst>
              <a:ext uri="{FF2B5EF4-FFF2-40B4-BE49-F238E27FC236}">
                <a16:creationId xmlns:a16="http://schemas.microsoft.com/office/drawing/2014/main" id="{9CEBA2EE-283C-0E6A-979C-D182B6E32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914" y="1560876"/>
            <a:ext cx="3820886" cy="2861933"/>
          </a:xfrm>
          <a:prstGeom prst="rect">
            <a:avLst/>
          </a:prstGeom>
        </p:spPr>
      </p:pic>
      <p:pic>
        <p:nvPicPr>
          <p:cNvPr id="6" name="Picture 5" descr="A group of people holding a fish&#10;&#10;AI-generated content may be incorrect.">
            <a:extLst>
              <a:ext uri="{FF2B5EF4-FFF2-40B4-BE49-F238E27FC236}">
                <a16:creationId xmlns:a16="http://schemas.microsoft.com/office/drawing/2014/main" id="{DF04807B-92F2-1435-B3C3-551DCF002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71" y="4163776"/>
            <a:ext cx="3696956" cy="2464036"/>
          </a:xfrm>
          <a:prstGeom prst="rect">
            <a:avLst/>
          </a:prstGeom>
        </p:spPr>
      </p:pic>
      <p:pic>
        <p:nvPicPr>
          <p:cNvPr id="11" name="Picture 10" descr="A picture containing shape&#10;&#10;AI-generated content may be incorrect.">
            <a:extLst>
              <a:ext uri="{FF2B5EF4-FFF2-40B4-BE49-F238E27FC236}">
                <a16:creationId xmlns:a16="http://schemas.microsoft.com/office/drawing/2014/main" id="{EFB57C98-B939-4854-3FCD-4122E560B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653" y="516555"/>
            <a:ext cx="1049016" cy="5424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8D11C8-2522-2BF8-19AD-BB93D24967BC}"/>
              </a:ext>
            </a:extLst>
          </p:cNvPr>
          <p:cNvSpPr/>
          <p:nvPr/>
        </p:nvSpPr>
        <p:spPr>
          <a:xfrm>
            <a:off x="7391400" y="1439123"/>
            <a:ext cx="3820886" cy="2846407"/>
          </a:xfrm>
          <a:prstGeom prst="rect">
            <a:avLst/>
          </a:prstGeom>
          <a:noFill/>
          <a:ln w="38100">
            <a:solidFill>
              <a:srgbClr val="005A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DDF7DC-30FB-21C3-0A05-D8591A6C594F}"/>
              </a:ext>
            </a:extLst>
          </p:cNvPr>
          <p:cNvGrpSpPr/>
          <p:nvPr/>
        </p:nvGrpSpPr>
        <p:grpSpPr>
          <a:xfrm>
            <a:off x="11527971" y="230188"/>
            <a:ext cx="664029" cy="1072355"/>
            <a:chOff x="11527971" y="230188"/>
            <a:chExt cx="664029" cy="1072355"/>
          </a:xfrm>
        </p:grpSpPr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B030D3C0-4856-F877-0611-7386AA874202}"/>
                </a:ext>
              </a:extLst>
            </p:cNvPr>
            <p:cNvSpPr/>
            <p:nvPr/>
          </p:nvSpPr>
          <p:spPr>
            <a:xfrm flipH="1">
              <a:off x="11527971" y="760062"/>
              <a:ext cx="664029" cy="542481"/>
            </a:xfrm>
            <a:prstGeom prst="rtTriangle">
              <a:avLst/>
            </a:prstGeom>
            <a:solidFill>
              <a:srgbClr val="005A9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ight Triangle 13">
              <a:extLst>
                <a:ext uri="{FF2B5EF4-FFF2-40B4-BE49-F238E27FC236}">
                  <a16:creationId xmlns:a16="http://schemas.microsoft.com/office/drawing/2014/main" id="{0B30881E-3602-FD84-CC9A-A78BEDC46BDD}"/>
                </a:ext>
              </a:extLst>
            </p:cNvPr>
            <p:cNvSpPr/>
            <p:nvPr/>
          </p:nvSpPr>
          <p:spPr>
            <a:xfrm flipH="1" flipV="1">
              <a:off x="11527971" y="230188"/>
              <a:ext cx="664029" cy="542481"/>
            </a:xfrm>
            <a:prstGeom prst="rtTriangle">
              <a:avLst/>
            </a:prstGeom>
            <a:solidFill>
              <a:srgbClr val="005A9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84301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25A8AF3-2F63-A144-EAEC-9EBB0629CE47}"/>
              </a:ext>
            </a:extLst>
          </p:cNvPr>
          <p:cNvSpPr/>
          <p:nvPr/>
        </p:nvSpPr>
        <p:spPr>
          <a:xfrm>
            <a:off x="0" y="5607731"/>
            <a:ext cx="10853057" cy="1072355"/>
          </a:xfrm>
          <a:prstGeom prst="homePlate">
            <a:avLst/>
          </a:prstGeom>
          <a:solidFill>
            <a:srgbClr val="005A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BE5E4D-9903-1528-7B5A-4253CD3A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5777195"/>
            <a:ext cx="10515600" cy="7762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0"/>
              </a:rPr>
              <a:t>LOOKING AHEAD</a:t>
            </a:r>
          </a:p>
        </p:txBody>
      </p:sp>
      <p:pic>
        <p:nvPicPr>
          <p:cNvPr id="6" name="Picture 5" descr="A picture containing shape&#10;&#10;AI-generated content may be incorrect.">
            <a:extLst>
              <a:ext uri="{FF2B5EF4-FFF2-40B4-BE49-F238E27FC236}">
                <a16:creationId xmlns:a16="http://schemas.microsoft.com/office/drawing/2014/main" id="{9CB63D93-4CD1-F5F9-C562-D058FD51D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653" y="5894098"/>
            <a:ext cx="1049016" cy="5424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40C6F1-AD86-6CAD-3B7A-9F15FE2C71B0}"/>
              </a:ext>
            </a:extLst>
          </p:cNvPr>
          <p:cNvSpPr txBox="1"/>
          <p:nvPr/>
        </p:nvSpPr>
        <p:spPr>
          <a:xfrm>
            <a:off x="337457" y="421421"/>
            <a:ext cx="1149123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Montserrat" panose="00000500000000000000" pitchFamily="2" charset="0"/>
              </a:rPr>
              <a:t>One of Missouri’s largest programs to date​</a:t>
            </a:r>
          </a:p>
          <a:p>
            <a:endParaRPr lang="en-US" sz="1600" dirty="0">
              <a:latin typeface="Montserrat" panose="000005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Montserrat" panose="00000500000000000000" pitchFamily="2" charset="0"/>
              </a:rPr>
              <a:t>$13.3 billion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Montserrat" panose="000005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Montserrat" panose="00000500000000000000" pitchFamily="2" charset="0"/>
              </a:rPr>
              <a:t>$9.5 billion in road and ​bridge </a:t>
            </a:r>
            <a:br>
              <a:rPr lang="en-US" sz="3200" dirty="0">
                <a:latin typeface="Montserrat" panose="00000500000000000000" pitchFamily="2" charset="0"/>
              </a:rPr>
            </a:br>
            <a:r>
              <a:rPr lang="en-US" sz="3200" dirty="0">
                <a:latin typeface="Montserrat" panose="00000500000000000000" pitchFamily="2" charset="0"/>
              </a:rPr>
              <a:t>construction​​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Montserrat" panose="000005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Montserrat" panose="00000500000000000000" pitchFamily="2" charset="0"/>
              </a:rPr>
              <a:t>$1.1 billion in multimodal​</a:t>
            </a:r>
          </a:p>
          <a:p>
            <a:pPr lvl="1"/>
            <a:endParaRPr lang="en-US" sz="1600" dirty="0">
              <a:latin typeface="Montserrat" panose="000005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Montserrat" panose="00000500000000000000" pitchFamily="2" charset="0"/>
              </a:rPr>
              <a:t>1,200+ projects​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Montserrat" panose="00000500000000000000" pitchFamily="2" charset="0"/>
              </a:rPr>
              <a:t>2027-2031 STIP development kicking off this month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ACE2A38-5E9F-57D5-CB28-D2862C79F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388" y="1209300"/>
            <a:ext cx="39243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CB7CA26-5D04-8219-04A0-02E24E36BB09}"/>
              </a:ext>
            </a:extLst>
          </p:cNvPr>
          <p:cNvSpPr/>
          <p:nvPr/>
        </p:nvSpPr>
        <p:spPr>
          <a:xfrm flipH="1">
            <a:off x="11527971" y="6137605"/>
            <a:ext cx="664029" cy="542481"/>
          </a:xfrm>
          <a:prstGeom prst="rtTriangle">
            <a:avLst/>
          </a:prstGeom>
          <a:solidFill>
            <a:srgbClr val="005A9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FD1C298C-F406-35CE-C0B1-F667EFE3788F}"/>
              </a:ext>
            </a:extLst>
          </p:cNvPr>
          <p:cNvSpPr/>
          <p:nvPr/>
        </p:nvSpPr>
        <p:spPr>
          <a:xfrm flipH="1" flipV="1">
            <a:off x="11527971" y="5607730"/>
            <a:ext cx="664029" cy="542481"/>
          </a:xfrm>
          <a:prstGeom prst="rtTriangle">
            <a:avLst/>
          </a:prstGeom>
          <a:solidFill>
            <a:srgbClr val="005A9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BD099E-4702-A863-109D-0B9E6014130C}"/>
              </a:ext>
            </a:extLst>
          </p:cNvPr>
          <p:cNvSpPr/>
          <p:nvPr/>
        </p:nvSpPr>
        <p:spPr>
          <a:xfrm>
            <a:off x="7670472" y="1440343"/>
            <a:ext cx="3924300" cy="3009901"/>
          </a:xfrm>
          <a:prstGeom prst="rect">
            <a:avLst/>
          </a:prstGeom>
          <a:noFill/>
          <a:ln w="38100">
            <a:solidFill>
              <a:srgbClr val="005A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86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910A8-E316-5E8F-B309-9F2AD9C47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81BCA9BA-B88A-554B-D865-1E878E71CD6A}"/>
              </a:ext>
            </a:extLst>
          </p:cNvPr>
          <p:cNvSpPr/>
          <p:nvPr/>
        </p:nvSpPr>
        <p:spPr>
          <a:xfrm>
            <a:off x="0" y="230188"/>
            <a:ext cx="10853057" cy="1072355"/>
          </a:xfrm>
          <a:prstGeom prst="homePlate">
            <a:avLst/>
          </a:prstGeom>
          <a:solidFill>
            <a:srgbClr val="005A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594B4C-68A6-CA8B-3AA8-42988064C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399652"/>
            <a:ext cx="10515600" cy="7762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0"/>
              </a:rPr>
              <a:t>2026-2030 STIP COMPARISON</a:t>
            </a:r>
          </a:p>
        </p:txBody>
      </p:sp>
      <p:pic>
        <p:nvPicPr>
          <p:cNvPr id="11" name="Picture 10" descr="A picture containing shape&#10;&#10;AI-generated content may be incorrect.">
            <a:extLst>
              <a:ext uri="{FF2B5EF4-FFF2-40B4-BE49-F238E27FC236}">
                <a16:creationId xmlns:a16="http://schemas.microsoft.com/office/drawing/2014/main" id="{CF2ED848-6A4A-FF9B-A055-CE0DF1985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653" y="516555"/>
            <a:ext cx="1049016" cy="542481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5C5E87B-1CDF-5BF8-7626-2AF794518966}"/>
              </a:ext>
            </a:extLst>
          </p:cNvPr>
          <p:cNvSpPr/>
          <p:nvPr/>
        </p:nvSpPr>
        <p:spPr>
          <a:xfrm>
            <a:off x="-1" y="1132872"/>
            <a:ext cx="6172201" cy="573150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FB4DE-E21D-6428-4CAA-3A14CD5C3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57" y="1175940"/>
            <a:ext cx="6689273" cy="6547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i="1" dirty="0">
                <a:solidFill>
                  <a:schemeClr val="bg1"/>
                </a:solidFill>
                <a:latin typeface="Montserrat" panose="00000500000000000000" pitchFamily="2" charset="0"/>
              </a:rPr>
              <a:t>CONTRACTOR AWARDS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8C6681-8979-9F94-28A0-BD7CCDA67703}"/>
              </a:ext>
            </a:extLst>
          </p:cNvPr>
          <p:cNvGrpSpPr/>
          <p:nvPr/>
        </p:nvGrpSpPr>
        <p:grpSpPr>
          <a:xfrm>
            <a:off x="11527971" y="230188"/>
            <a:ext cx="664029" cy="1072355"/>
            <a:chOff x="11527971" y="230188"/>
            <a:chExt cx="664029" cy="1072355"/>
          </a:xfrm>
        </p:grpSpPr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5183E283-C2E6-171F-28F2-8EB45881CCE6}"/>
                </a:ext>
              </a:extLst>
            </p:cNvPr>
            <p:cNvSpPr/>
            <p:nvPr/>
          </p:nvSpPr>
          <p:spPr>
            <a:xfrm flipH="1">
              <a:off x="11527971" y="760062"/>
              <a:ext cx="664029" cy="542481"/>
            </a:xfrm>
            <a:prstGeom prst="rtTriangle">
              <a:avLst/>
            </a:prstGeom>
            <a:solidFill>
              <a:srgbClr val="005A9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0752449E-2023-B77B-52B7-5589E3A25045}"/>
                </a:ext>
              </a:extLst>
            </p:cNvPr>
            <p:cNvSpPr/>
            <p:nvPr/>
          </p:nvSpPr>
          <p:spPr>
            <a:xfrm flipH="1" flipV="1">
              <a:off x="11527971" y="230188"/>
              <a:ext cx="664029" cy="542481"/>
            </a:xfrm>
            <a:prstGeom prst="rtTriangle">
              <a:avLst/>
            </a:prstGeom>
            <a:solidFill>
              <a:srgbClr val="005A9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A44287E-ADEF-5FAF-B52F-C3425E1BA7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9703737"/>
              </p:ext>
            </p:extLst>
          </p:nvPr>
        </p:nvGraphicFramePr>
        <p:xfrm>
          <a:off x="337457" y="1462306"/>
          <a:ext cx="11190513" cy="5165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13899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9C58C-8A0C-038D-4119-FF2995628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B142F31D-292E-CE4F-551A-A0FBDAFC40C3}"/>
              </a:ext>
            </a:extLst>
          </p:cNvPr>
          <p:cNvSpPr/>
          <p:nvPr/>
        </p:nvSpPr>
        <p:spPr>
          <a:xfrm>
            <a:off x="0" y="230188"/>
            <a:ext cx="10853057" cy="1072355"/>
          </a:xfrm>
          <a:prstGeom prst="homePlate">
            <a:avLst/>
          </a:prstGeom>
          <a:solidFill>
            <a:srgbClr val="005A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039361-171B-AE03-5AA3-56677E3C3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399652"/>
            <a:ext cx="10515600" cy="7762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0"/>
              </a:rPr>
              <a:t>THEN &amp;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562ED-C2B7-9B76-161F-9E82777A3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0472" y="2290372"/>
            <a:ext cx="4523015" cy="405107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Montserrat" panose="00000500000000000000" pitchFamily="2" charset="0"/>
              </a:rPr>
              <a:t>10 years ago:</a:t>
            </a:r>
          </a:p>
          <a:p>
            <a:pPr lvl="1"/>
            <a:r>
              <a:rPr lang="en-US" sz="3200" dirty="0">
                <a:latin typeface="Montserrat" panose="00000500000000000000" pitchFamily="2" charset="0"/>
              </a:rPr>
              <a:t>20 projects over $25 million</a:t>
            </a:r>
          </a:p>
          <a:p>
            <a:endParaRPr lang="en-US" sz="3200" dirty="0">
              <a:latin typeface="Montserrat" panose="00000500000000000000" pitchFamily="2" charset="0"/>
            </a:endParaRPr>
          </a:p>
          <a:p>
            <a:r>
              <a:rPr lang="en-US" sz="3200" dirty="0">
                <a:latin typeface="Montserrat" panose="00000500000000000000" pitchFamily="2" charset="0"/>
              </a:rPr>
              <a:t>Today:</a:t>
            </a:r>
          </a:p>
          <a:p>
            <a:pPr lvl="1"/>
            <a:r>
              <a:rPr lang="en-US" sz="3200" dirty="0">
                <a:latin typeface="Montserrat" panose="00000500000000000000" pitchFamily="2" charset="0"/>
              </a:rPr>
              <a:t>50 projects over $25 million</a:t>
            </a:r>
          </a:p>
        </p:txBody>
      </p:sp>
      <p:pic>
        <p:nvPicPr>
          <p:cNvPr id="11" name="Picture 10" descr="A picture containing shape&#10;&#10;AI-generated content may be incorrect.">
            <a:extLst>
              <a:ext uri="{FF2B5EF4-FFF2-40B4-BE49-F238E27FC236}">
                <a16:creationId xmlns:a16="http://schemas.microsoft.com/office/drawing/2014/main" id="{4A6C8BD7-18A9-6C0B-8AEF-7CBA277D7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653" y="516555"/>
            <a:ext cx="1049016" cy="54248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259DE72-BCAC-DFBB-B8B8-AF10A878D224}"/>
              </a:ext>
            </a:extLst>
          </p:cNvPr>
          <p:cNvGrpSpPr/>
          <p:nvPr/>
        </p:nvGrpSpPr>
        <p:grpSpPr>
          <a:xfrm>
            <a:off x="2126093" y="1410720"/>
            <a:ext cx="2746316" cy="5332880"/>
            <a:chOff x="97972" y="1410720"/>
            <a:chExt cx="2746316" cy="5332880"/>
          </a:xfrm>
        </p:grpSpPr>
        <p:pic>
          <p:nvPicPr>
            <p:cNvPr id="5" name="Picture 4" descr="A picture containing outdoor, sky, person, people&#10;&#10;Description automatically generated">
              <a:extLst>
                <a:ext uri="{FF2B5EF4-FFF2-40B4-BE49-F238E27FC236}">
                  <a16:creationId xmlns:a16="http://schemas.microsoft.com/office/drawing/2014/main" id="{1D93630D-F72E-07CD-3651-1A6B690D8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20"/>
            <a:stretch/>
          </p:blipFill>
          <p:spPr>
            <a:xfrm>
              <a:off x="97973" y="1410720"/>
              <a:ext cx="2746315" cy="1830430"/>
            </a:xfrm>
            <a:prstGeom prst="rect">
              <a:avLst/>
            </a:prstGeom>
          </p:spPr>
        </p:pic>
        <p:pic>
          <p:nvPicPr>
            <p:cNvPr id="7" name="Picture 6" descr="A picture containing person, sky, outdoor, people&#10;&#10;Description automatically generated">
              <a:extLst>
                <a:ext uri="{FF2B5EF4-FFF2-40B4-BE49-F238E27FC236}">
                  <a16:creationId xmlns:a16="http://schemas.microsoft.com/office/drawing/2014/main" id="{053A8DE6-E051-6356-2358-050AB69DC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72" y="4913170"/>
              <a:ext cx="2746315" cy="1830430"/>
            </a:xfrm>
            <a:prstGeom prst="rect">
              <a:avLst/>
            </a:prstGeom>
          </p:spPr>
        </p:pic>
        <p:pic>
          <p:nvPicPr>
            <p:cNvPr id="10" name="Picture 9" descr="A picture containing truck, sky, outdoor, road&#10;&#10;Description automatically generated">
              <a:extLst>
                <a:ext uri="{FF2B5EF4-FFF2-40B4-BE49-F238E27FC236}">
                  <a16:creationId xmlns:a16="http://schemas.microsoft.com/office/drawing/2014/main" id="{BD46F558-3D64-93D3-B53F-85FD52160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5" t="25039" r="15452" b="6203"/>
            <a:stretch/>
          </p:blipFill>
          <p:spPr>
            <a:xfrm>
              <a:off x="97974" y="3309973"/>
              <a:ext cx="2746314" cy="1534374"/>
            </a:xfrm>
            <a:prstGeom prst="rect">
              <a:avLst/>
            </a:prstGeom>
          </p:spPr>
        </p:pic>
      </p:grpSp>
      <p:pic>
        <p:nvPicPr>
          <p:cNvPr id="14" name="Picture 13" descr="A picture containing text, building, way&#10;&#10;AI-generated content may be incorrect.">
            <a:extLst>
              <a:ext uri="{FF2B5EF4-FFF2-40B4-BE49-F238E27FC236}">
                <a16:creationId xmlns:a16="http://schemas.microsoft.com/office/drawing/2014/main" id="{02A375C8-FE90-7476-3F76-C69341C5CD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1" r="35257"/>
          <a:stretch>
            <a:fillRect/>
          </a:stretch>
        </p:blipFill>
        <p:spPr>
          <a:xfrm>
            <a:off x="4980212" y="1410720"/>
            <a:ext cx="2231572" cy="5332880"/>
          </a:xfrm>
          <a:prstGeom prst="rect">
            <a:avLst/>
          </a:prstGeom>
        </p:spPr>
      </p:pic>
      <p:pic>
        <p:nvPicPr>
          <p:cNvPr id="16" name="Picture 15" descr="A high angle view of a road&#10;&#10;Description automatically generated with low confidence">
            <a:extLst>
              <a:ext uri="{FF2B5EF4-FFF2-40B4-BE49-F238E27FC236}">
                <a16:creationId xmlns:a16="http://schemas.microsoft.com/office/drawing/2014/main" id="{A6F1D8E5-7730-8ABF-B68F-77C12828FC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3" t="4565" r="28215" b="11849"/>
          <a:stretch>
            <a:fillRect/>
          </a:stretch>
        </p:blipFill>
        <p:spPr>
          <a:xfrm>
            <a:off x="148513" y="1410720"/>
            <a:ext cx="1872344" cy="533288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0E68298-BAE1-766A-FABC-35BEA65EECF8}"/>
              </a:ext>
            </a:extLst>
          </p:cNvPr>
          <p:cNvGrpSpPr/>
          <p:nvPr/>
        </p:nvGrpSpPr>
        <p:grpSpPr>
          <a:xfrm>
            <a:off x="11527971" y="230188"/>
            <a:ext cx="664029" cy="1072355"/>
            <a:chOff x="11527971" y="230188"/>
            <a:chExt cx="664029" cy="1072355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4FEAB71E-DCC0-5B00-2DC4-5F8D1CEE03AA}"/>
                </a:ext>
              </a:extLst>
            </p:cNvPr>
            <p:cNvSpPr/>
            <p:nvPr/>
          </p:nvSpPr>
          <p:spPr>
            <a:xfrm flipH="1">
              <a:off x="11527971" y="760062"/>
              <a:ext cx="664029" cy="542481"/>
            </a:xfrm>
            <a:prstGeom prst="rtTriangle">
              <a:avLst/>
            </a:prstGeom>
            <a:solidFill>
              <a:srgbClr val="005A9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80B9E8EE-5D84-829E-E686-214C1C42C8B2}"/>
                </a:ext>
              </a:extLst>
            </p:cNvPr>
            <p:cNvSpPr/>
            <p:nvPr/>
          </p:nvSpPr>
          <p:spPr>
            <a:xfrm flipH="1" flipV="1">
              <a:off x="11527971" y="230188"/>
              <a:ext cx="664029" cy="542481"/>
            </a:xfrm>
            <a:prstGeom prst="rtTriangle">
              <a:avLst/>
            </a:prstGeom>
            <a:solidFill>
              <a:srgbClr val="005A9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15341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C8534-4264-6BE3-4A17-50E99B649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5CC10D3-D7EB-D37C-0CBC-994D9EB5F2A2}"/>
              </a:ext>
            </a:extLst>
          </p:cNvPr>
          <p:cNvSpPr/>
          <p:nvPr/>
        </p:nvSpPr>
        <p:spPr>
          <a:xfrm>
            <a:off x="0" y="5607731"/>
            <a:ext cx="10853057" cy="1072355"/>
          </a:xfrm>
          <a:prstGeom prst="homePlate">
            <a:avLst/>
          </a:prstGeom>
          <a:solidFill>
            <a:srgbClr val="005A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4F51D3E-882B-9C60-A9D7-7D69E85FB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5777195"/>
            <a:ext cx="10515600" cy="7762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0"/>
              </a:rPr>
              <a:t>STIP OVERVIEW</a:t>
            </a:r>
          </a:p>
        </p:txBody>
      </p:sp>
      <p:pic>
        <p:nvPicPr>
          <p:cNvPr id="6" name="Picture 5" descr="A picture containing shape&#10;&#10;AI-generated content may be incorrect.">
            <a:extLst>
              <a:ext uri="{FF2B5EF4-FFF2-40B4-BE49-F238E27FC236}">
                <a16:creationId xmlns:a16="http://schemas.microsoft.com/office/drawing/2014/main" id="{83689FFD-3E06-851B-D12D-9019DA96C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653" y="5894098"/>
            <a:ext cx="1049016" cy="542481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A83ACE6-0A5B-9477-14A5-5868E1988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573542"/>
              </p:ext>
            </p:extLst>
          </p:nvPr>
        </p:nvGraphicFramePr>
        <p:xfrm>
          <a:off x="6068231" y="3081729"/>
          <a:ext cx="5841879" cy="209459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19981">
                  <a:extLst>
                    <a:ext uri="{9D8B030D-6E8A-4147-A177-3AD203B41FA5}">
                      <a16:colId xmlns:a16="http://schemas.microsoft.com/office/drawing/2014/main" val="1805020447"/>
                    </a:ext>
                  </a:extLst>
                </a:gridCol>
                <a:gridCol w="2821898">
                  <a:extLst>
                    <a:ext uri="{9D8B030D-6E8A-4147-A177-3AD203B41FA5}">
                      <a16:colId xmlns:a16="http://schemas.microsoft.com/office/drawing/2014/main" val="2515172293"/>
                    </a:ext>
                  </a:extLst>
                </a:gridCol>
              </a:tblGrid>
              <a:tr h="4603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Montserrat" panose="00000500000000000000" pitchFamily="2" charset="0"/>
                        </a:rPr>
                        <a:t>Category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0"/>
                        </a:rPr>
                        <a:t>2026-2030 STIP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653069"/>
                  </a:ext>
                </a:extLst>
              </a:tr>
              <a:tr h="58136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0"/>
                        </a:rPr>
                        <a:t>Typical Bridge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0"/>
                        </a:rPr>
                        <a:t>904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813778"/>
                  </a:ext>
                </a:extLst>
              </a:tr>
              <a:tr h="64536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0"/>
                        </a:rPr>
                        <a:t>Major Bridge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0"/>
                        </a:rPr>
                        <a:t>125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835044"/>
                  </a:ext>
                </a:extLst>
              </a:tr>
              <a:tr h="4075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</a:p>
                  </a:txBody>
                  <a:tcPr anchor="ctr">
                    <a:solidFill>
                      <a:srgbClr val="005A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1,029</a:t>
                      </a:r>
                    </a:p>
                  </a:txBody>
                  <a:tcPr anchor="ctr">
                    <a:solidFill>
                      <a:srgbClr val="005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32076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2DF50F0-D16D-AB02-D9DF-655CA093982A}"/>
              </a:ext>
            </a:extLst>
          </p:cNvPr>
          <p:cNvSpPr txBox="1"/>
          <p:nvPr/>
        </p:nvSpPr>
        <p:spPr>
          <a:xfrm>
            <a:off x="902850" y="2620063"/>
            <a:ext cx="4428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5A90"/>
                </a:solidFill>
                <a:latin typeface="Montserrat" panose="00000500000000000000" pitchFamily="2" charset="0"/>
              </a:rPr>
              <a:t>Pavement (miles)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7CD69-2667-0717-6DAE-C436A0D9CC25}"/>
              </a:ext>
            </a:extLst>
          </p:cNvPr>
          <p:cNvSpPr txBox="1"/>
          <p:nvPr/>
        </p:nvSpPr>
        <p:spPr>
          <a:xfrm>
            <a:off x="6882540" y="2620064"/>
            <a:ext cx="4428384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r>
              <a:rPr lang="en-US" dirty="0">
                <a:solidFill>
                  <a:srgbClr val="005A90"/>
                </a:solidFill>
                <a:latin typeface="Montserrat" panose="00000500000000000000" pitchFamily="2" charset="0"/>
              </a:rPr>
              <a:t>Bridges (number)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90AA567-75B2-B396-3AD1-E1DF3B2565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511822"/>
              </p:ext>
            </p:extLst>
          </p:nvPr>
        </p:nvGraphicFramePr>
        <p:xfrm>
          <a:off x="290290" y="3081729"/>
          <a:ext cx="5653508" cy="20945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2815">
                  <a:extLst>
                    <a:ext uri="{9D8B030D-6E8A-4147-A177-3AD203B41FA5}">
                      <a16:colId xmlns:a16="http://schemas.microsoft.com/office/drawing/2014/main" val="2901801"/>
                    </a:ext>
                  </a:extLst>
                </a:gridCol>
                <a:gridCol w="2770693">
                  <a:extLst>
                    <a:ext uri="{9D8B030D-6E8A-4147-A177-3AD203B41FA5}">
                      <a16:colId xmlns:a16="http://schemas.microsoft.com/office/drawing/2014/main" val="1637457814"/>
                    </a:ext>
                  </a:extLst>
                </a:gridCol>
              </a:tblGrid>
              <a:tr h="467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Category</a:t>
                      </a:r>
                      <a:endParaRPr lang="en-US" sz="20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2026-2030 STIP</a:t>
                      </a:r>
                      <a:endParaRPr lang="en-US" sz="20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686466"/>
                  </a:ext>
                </a:extLst>
              </a:tr>
              <a:tr h="4052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Montserrat" panose="00000500000000000000" pitchFamily="2" charset="0"/>
                        </a:rPr>
                        <a:t>Interstate/Major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5,785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354813"/>
                  </a:ext>
                </a:extLst>
              </a:tr>
              <a:tr h="4052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Montserrat" panose="00000500000000000000" pitchFamily="2" charset="0"/>
                        </a:rPr>
                        <a:t>Minor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6,301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665031"/>
                  </a:ext>
                </a:extLst>
              </a:tr>
              <a:tr h="4052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Montserrat" panose="00000500000000000000" pitchFamily="2" charset="0"/>
                        </a:rPr>
                        <a:t>Low Volume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463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712958"/>
                  </a:ext>
                </a:extLst>
              </a:tr>
              <a:tr h="411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Total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005A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12,549 </a:t>
                      </a:r>
                    </a:p>
                  </a:txBody>
                  <a:tcPr marL="9525" marR="9525" marT="9525" marB="0" anchor="ctr">
                    <a:solidFill>
                      <a:srgbClr val="005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89715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2847F37-7798-EAA8-06A1-12C7EB544104}"/>
              </a:ext>
            </a:extLst>
          </p:cNvPr>
          <p:cNvSpPr txBox="1"/>
          <p:nvPr/>
        </p:nvSpPr>
        <p:spPr>
          <a:xfrm>
            <a:off x="1398615" y="322541"/>
            <a:ext cx="898120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005A90"/>
                </a:solidFill>
                <a:latin typeface="Montserrat" panose="00000500000000000000" pitchFamily="2" charset="0"/>
                <a:cs typeface="Calibri"/>
              </a:rPr>
              <a:t>Asset Management vs Capital Improvement</a:t>
            </a:r>
            <a:r>
              <a:rPr lang="en-US" sz="2400" b="1" dirty="0">
                <a:solidFill>
                  <a:srgbClr val="005A90"/>
                </a:solidFill>
                <a:highlight>
                  <a:srgbClr val="EDEBE9"/>
                </a:highlight>
                <a:latin typeface="Montserrat" panose="00000500000000000000" pitchFamily="2" charset="0"/>
                <a:cs typeface="Calibri"/>
              </a:rPr>
              <a:t>​</a:t>
            </a:r>
            <a:endParaRPr lang="en-US" sz="2400" b="1" dirty="0">
              <a:solidFill>
                <a:srgbClr val="005A90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5" name="Table 2">
            <a:extLst>
              <a:ext uri="{FF2B5EF4-FFF2-40B4-BE49-F238E27FC236}">
                <a16:creationId xmlns:a16="http://schemas.microsoft.com/office/drawing/2014/main" id="{53F31ABE-56CA-3C08-D78D-C2B700D7E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614265"/>
              </p:ext>
            </p:extLst>
          </p:nvPr>
        </p:nvGraphicFramePr>
        <p:xfrm>
          <a:off x="1453197" y="816408"/>
          <a:ext cx="8981202" cy="167705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24039">
                  <a:extLst>
                    <a:ext uri="{9D8B030D-6E8A-4147-A177-3AD203B41FA5}">
                      <a16:colId xmlns:a16="http://schemas.microsoft.com/office/drawing/2014/main" val="1805020447"/>
                    </a:ext>
                  </a:extLst>
                </a:gridCol>
                <a:gridCol w="4257163">
                  <a:extLst>
                    <a:ext uri="{9D8B030D-6E8A-4147-A177-3AD203B41FA5}">
                      <a16:colId xmlns:a16="http://schemas.microsoft.com/office/drawing/2014/main" val="2515172293"/>
                    </a:ext>
                  </a:extLst>
                </a:gridCol>
              </a:tblGrid>
              <a:tr h="4269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Montserrat" panose="00000500000000000000" pitchFamily="2" charset="0"/>
                        </a:rPr>
                        <a:t>Category</a:t>
                      </a:r>
                    </a:p>
                  </a:txBody>
                  <a:tcPr anchor="b">
                    <a:solidFill>
                      <a:srgbClr val="005A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0"/>
                        </a:rPr>
                        <a:t>2026-2030 STIP</a:t>
                      </a:r>
                    </a:p>
                  </a:txBody>
                  <a:tcPr anchor="b">
                    <a:solidFill>
                      <a:srgbClr val="005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653069"/>
                  </a:ext>
                </a:extLst>
              </a:tr>
              <a:tr h="4269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0"/>
                        </a:rPr>
                        <a:t>Asset Management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0"/>
                        </a:rPr>
                        <a:t>82%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813778"/>
                  </a:ext>
                </a:extLst>
              </a:tr>
              <a:tr h="4269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0"/>
                        </a:rPr>
                        <a:t>Capital Improvement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0"/>
                        </a:rPr>
                        <a:t>12%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835044"/>
                  </a:ext>
                </a:extLst>
              </a:tr>
              <a:tr h="37604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0"/>
                        </a:rPr>
                        <a:t>Other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0"/>
                        </a:rPr>
                        <a:t>6%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320762"/>
                  </a:ext>
                </a:extLst>
              </a:tr>
            </a:tbl>
          </a:graphicData>
        </a:graphic>
      </p:graphicFrame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81BACD34-EA72-7990-35D9-13C60C2146F8}"/>
              </a:ext>
            </a:extLst>
          </p:cNvPr>
          <p:cNvSpPr/>
          <p:nvPr/>
        </p:nvSpPr>
        <p:spPr>
          <a:xfrm flipH="1">
            <a:off x="11527971" y="6137605"/>
            <a:ext cx="664029" cy="542481"/>
          </a:xfrm>
          <a:prstGeom prst="rtTriangle">
            <a:avLst/>
          </a:prstGeom>
          <a:solidFill>
            <a:srgbClr val="005A9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AC2E558F-B89F-541D-C903-76340B77AE33}"/>
              </a:ext>
            </a:extLst>
          </p:cNvPr>
          <p:cNvSpPr/>
          <p:nvPr/>
        </p:nvSpPr>
        <p:spPr>
          <a:xfrm flipH="1" flipV="1">
            <a:off x="11527971" y="5607730"/>
            <a:ext cx="664029" cy="542481"/>
          </a:xfrm>
          <a:prstGeom prst="rtTriangle">
            <a:avLst/>
          </a:prstGeom>
          <a:solidFill>
            <a:srgbClr val="005A9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459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C902B-AB67-1ECD-0570-1CFAA6E97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DD797D43-8935-4CE6-0730-707A09DD03DE}"/>
              </a:ext>
            </a:extLst>
          </p:cNvPr>
          <p:cNvSpPr/>
          <p:nvPr/>
        </p:nvSpPr>
        <p:spPr>
          <a:xfrm>
            <a:off x="0" y="1499189"/>
            <a:ext cx="13301330" cy="1052625"/>
          </a:xfrm>
          <a:prstGeom prst="homePlate">
            <a:avLst/>
          </a:prstGeom>
          <a:solidFill>
            <a:srgbClr val="005A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22" name="Picture 21" descr="Timeline&#10;&#10;AI-generated content may be incorrect.">
            <a:extLst>
              <a:ext uri="{FF2B5EF4-FFF2-40B4-BE49-F238E27FC236}">
                <a16:creationId xmlns:a16="http://schemas.microsoft.com/office/drawing/2014/main" id="{C97C62CA-EDAE-91C1-63D6-C9FC18091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24" y="116958"/>
            <a:ext cx="10238152" cy="662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72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0933C-D04A-9242-9DAA-0FB0114AC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B006EB5C-556B-7FE1-C534-7FE48BE7A880}"/>
              </a:ext>
            </a:extLst>
          </p:cNvPr>
          <p:cNvSpPr/>
          <p:nvPr/>
        </p:nvSpPr>
        <p:spPr>
          <a:xfrm>
            <a:off x="0" y="5607731"/>
            <a:ext cx="10853057" cy="1072355"/>
          </a:xfrm>
          <a:prstGeom prst="homePlate">
            <a:avLst/>
          </a:prstGeom>
          <a:solidFill>
            <a:srgbClr val="005A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53C89B-82ED-DC01-CBFB-6B352B029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5777195"/>
            <a:ext cx="10515600" cy="7762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0"/>
              </a:rPr>
              <a:t>FORWARD 44</a:t>
            </a:r>
          </a:p>
        </p:txBody>
      </p:sp>
      <p:pic>
        <p:nvPicPr>
          <p:cNvPr id="6" name="Picture 5" descr="A picture containing shape&#10;&#10;AI-generated content may be incorrect.">
            <a:extLst>
              <a:ext uri="{FF2B5EF4-FFF2-40B4-BE49-F238E27FC236}">
                <a16:creationId xmlns:a16="http://schemas.microsoft.com/office/drawing/2014/main" id="{BAD6FA8E-02A4-2667-F8CA-B5D8B0D31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653" y="5894098"/>
            <a:ext cx="1049016" cy="54248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147B481F-54C8-8A65-F4E7-0CC9809EFD33}"/>
              </a:ext>
            </a:extLst>
          </p:cNvPr>
          <p:cNvSpPr txBox="1">
            <a:spLocks/>
          </p:cNvSpPr>
          <p:nvPr/>
        </p:nvSpPr>
        <p:spPr>
          <a:xfrm>
            <a:off x="337457" y="593826"/>
            <a:ext cx="7296340" cy="4623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2600" b="1" dirty="0">
                <a:latin typeface="Montserrat" panose="00000500000000000000" pitchFamily="2" charset="0"/>
              </a:rPr>
              <a:t>FY 2024: </a:t>
            </a:r>
            <a:r>
              <a:rPr lang="en-US" sz="2600" dirty="0">
                <a:latin typeface="Montserrat" panose="00000500000000000000" pitchFamily="2" charset="0"/>
              </a:rPr>
              <a:t>$20 million in General Revenue for I-44 environmental study</a:t>
            </a:r>
          </a:p>
          <a:p>
            <a:pPr lvl="1">
              <a:spcBef>
                <a:spcPts val="300"/>
              </a:spcBef>
            </a:pPr>
            <a:r>
              <a:rPr lang="en-US" sz="2600" dirty="0">
                <a:latin typeface="Montserrat" panose="00000500000000000000" pitchFamily="2" charset="0"/>
              </a:rPr>
              <a:t>Oklahoma state line to Route 100 (Franklin County)</a:t>
            </a:r>
          </a:p>
          <a:p>
            <a:pPr lvl="1">
              <a:spcBef>
                <a:spcPts val="300"/>
              </a:spcBef>
            </a:pPr>
            <a:r>
              <a:rPr lang="en-US" sz="2600" dirty="0">
                <a:latin typeface="Montserrat" panose="00000500000000000000" pitchFamily="2" charset="0"/>
              </a:rPr>
              <a:t>Update environmental studies completed in mid 2000s</a:t>
            </a:r>
          </a:p>
          <a:p>
            <a:pPr lvl="1">
              <a:spcBef>
                <a:spcPts val="300"/>
              </a:spcBef>
            </a:pPr>
            <a:r>
              <a:rPr lang="en-US" sz="2600" dirty="0">
                <a:latin typeface="Montserrat" panose="00000500000000000000" pitchFamily="2" charset="0"/>
              </a:rPr>
              <a:t>Study complete May 2025</a:t>
            </a:r>
          </a:p>
          <a:p>
            <a:pPr>
              <a:spcBef>
                <a:spcPts val="300"/>
              </a:spcBef>
            </a:pPr>
            <a:endParaRPr lang="en-US" sz="2600" dirty="0">
              <a:latin typeface="Montserrat" panose="00000500000000000000" pitchFamily="2" charset="0"/>
            </a:endParaRPr>
          </a:p>
          <a:p>
            <a:pPr>
              <a:spcBef>
                <a:spcPts val="300"/>
              </a:spcBef>
            </a:pPr>
            <a:r>
              <a:rPr lang="en-US" sz="2600" b="1" dirty="0">
                <a:latin typeface="Montserrat" panose="00000500000000000000" pitchFamily="2" charset="0"/>
              </a:rPr>
              <a:t>FY 2025: </a:t>
            </a:r>
            <a:r>
              <a:rPr lang="en-US" sz="2600" dirty="0">
                <a:latin typeface="Montserrat" panose="00000500000000000000" pitchFamily="2" charset="0"/>
              </a:rPr>
              <a:t>$577.5 million in General Revenue for corridor improvements</a:t>
            </a:r>
          </a:p>
          <a:p>
            <a:pPr lvl="1">
              <a:spcBef>
                <a:spcPts val="300"/>
              </a:spcBef>
            </a:pPr>
            <a:r>
              <a:rPr lang="en-US" sz="2600" dirty="0">
                <a:latin typeface="Montserrat" panose="00000500000000000000" pitchFamily="2" charset="0"/>
              </a:rPr>
              <a:t>I-44 Springfield Route 160 to Strafford</a:t>
            </a:r>
          </a:p>
          <a:p>
            <a:pPr lvl="1">
              <a:spcBef>
                <a:spcPts val="300"/>
              </a:spcBef>
            </a:pPr>
            <a:r>
              <a:rPr lang="en-US" sz="2600" dirty="0">
                <a:latin typeface="Montserrat" panose="00000500000000000000" pitchFamily="2" charset="0"/>
              </a:rPr>
              <a:t>I-44 at I-49 Fidelity improvements</a:t>
            </a:r>
          </a:p>
        </p:txBody>
      </p:sp>
      <p:pic>
        <p:nvPicPr>
          <p:cNvPr id="14" name="Picture 13" descr="A picture containing way, grass, scene, road&#10;&#10;AI-generated content may be incorrect.">
            <a:extLst>
              <a:ext uri="{FF2B5EF4-FFF2-40B4-BE49-F238E27FC236}">
                <a16:creationId xmlns:a16="http://schemas.microsoft.com/office/drawing/2014/main" id="{F6E16EED-7FD7-84D2-76BF-EDA1BF4E2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3" r="6598"/>
          <a:stretch>
            <a:fillRect/>
          </a:stretch>
        </p:blipFill>
        <p:spPr>
          <a:xfrm>
            <a:off x="7540013" y="898809"/>
            <a:ext cx="4314530" cy="426571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10F79DB-01B2-5C7A-90A9-DCA575E03206}"/>
              </a:ext>
            </a:extLst>
          </p:cNvPr>
          <p:cNvSpPr/>
          <p:nvPr/>
        </p:nvSpPr>
        <p:spPr>
          <a:xfrm>
            <a:off x="7731768" y="685803"/>
            <a:ext cx="4314530" cy="4265714"/>
          </a:xfrm>
          <a:prstGeom prst="rect">
            <a:avLst/>
          </a:prstGeom>
          <a:noFill/>
          <a:ln w="38100">
            <a:solidFill>
              <a:srgbClr val="005A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and red logo&#10;&#10;Description automatically generated with low confidence">
            <a:extLst>
              <a:ext uri="{FF2B5EF4-FFF2-40B4-BE49-F238E27FC236}">
                <a16:creationId xmlns:a16="http://schemas.microsoft.com/office/drawing/2014/main" id="{1EDDF540-1383-53A9-4406-4A9058A22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659" y="184094"/>
            <a:ext cx="1625639" cy="1625639"/>
          </a:xfrm>
          <a:prstGeom prst="rect">
            <a:avLst/>
          </a:prstGeom>
        </p:spPr>
      </p:pic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D41C07DB-F683-4EE5-9554-D87900A2F4B9}"/>
              </a:ext>
            </a:extLst>
          </p:cNvPr>
          <p:cNvSpPr/>
          <p:nvPr/>
        </p:nvSpPr>
        <p:spPr>
          <a:xfrm flipH="1">
            <a:off x="11527971" y="6137605"/>
            <a:ext cx="664029" cy="542481"/>
          </a:xfrm>
          <a:prstGeom prst="rtTriangle">
            <a:avLst/>
          </a:prstGeom>
          <a:solidFill>
            <a:srgbClr val="005A9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3094E574-502F-5FAF-7F11-2A70695AEB73}"/>
              </a:ext>
            </a:extLst>
          </p:cNvPr>
          <p:cNvSpPr/>
          <p:nvPr/>
        </p:nvSpPr>
        <p:spPr>
          <a:xfrm flipH="1" flipV="1">
            <a:off x="11527971" y="5607730"/>
            <a:ext cx="664029" cy="542481"/>
          </a:xfrm>
          <a:prstGeom prst="rtTriangle">
            <a:avLst/>
          </a:prstGeom>
          <a:solidFill>
            <a:srgbClr val="005A9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639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22E31-3DB1-FED6-0F79-8556881B1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DFA7D0-1EFC-90B3-6D19-2FA790B23E2E}"/>
              </a:ext>
            </a:extLst>
          </p:cNvPr>
          <p:cNvSpPr/>
          <p:nvPr/>
        </p:nvSpPr>
        <p:spPr>
          <a:xfrm>
            <a:off x="0" y="2417434"/>
            <a:ext cx="12192000" cy="1937629"/>
          </a:xfrm>
          <a:prstGeom prst="rect">
            <a:avLst/>
          </a:prstGeom>
          <a:solidFill>
            <a:srgbClr val="005A90"/>
          </a:solidFill>
          <a:ln>
            <a:solidFill>
              <a:srgbClr val="005A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0F1DCD8F-FEBC-1B06-EF36-311405AEF7F3}"/>
              </a:ext>
            </a:extLst>
          </p:cNvPr>
          <p:cNvSpPr/>
          <p:nvPr/>
        </p:nvSpPr>
        <p:spPr>
          <a:xfrm>
            <a:off x="0" y="230188"/>
            <a:ext cx="10853057" cy="1072355"/>
          </a:xfrm>
          <a:prstGeom prst="homePlate">
            <a:avLst/>
          </a:prstGeom>
          <a:solidFill>
            <a:srgbClr val="005A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708A11-088E-EEFD-C58F-B99EE14FD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399652"/>
            <a:ext cx="10515600" cy="7762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0"/>
              </a:rPr>
              <a:t>LEGISLATIVELY DESIGNATED &amp; FUNDED INITIATIVES</a:t>
            </a:r>
          </a:p>
        </p:txBody>
      </p:sp>
      <p:pic>
        <p:nvPicPr>
          <p:cNvPr id="11" name="Picture 10" descr="A picture containing shape&#10;&#10;AI-generated content may be incorrect.">
            <a:extLst>
              <a:ext uri="{FF2B5EF4-FFF2-40B4-BE49-F238E27FC236}">
                <a16:creationId xmlns:a16="http://schemas.microsoft.com/office/drawing/2014/main" id="{6DC3F728-BFAD-BFB0-CCAF-0FF74B415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653" y="516555"/>
            <a:ext cx="1049016" cy="54248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774CC22-ED2F-5F63-C459-5FF09F743FD2}"/>
              </a:ext>
            </a:extLst>
          </p:cNvPr>
          <p:cNvSpPr txBox="1">
            <a:spLocks/>
          </p:cNvSpPr>
          <p:nvPr/>
        </p:nvSpPr>
        <p:spPr>
          <a:xfrm>
            <a:off x="263363" y="244382"/>
            <a:ext cx="11266967" cy="873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endParaRPr lang="en-US" sz="48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A6450-AC97-FD6D-4795-21DF2A61FEAD}"/>
              </a:ext>
            </a:extLst>
          </p:cNvPr>
          <p:cNvSpPr txBox="1"/>
          <p:nvPr/>
        </p:nvSpPr>
        <p:spPr>
          <a:xfrm>
            <a:off x="1086214" y="2373906"/>
            <a:ext cx="10142617" cy="3897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Remaining I-70 - 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 pitchFamily="2" charset="0"/>
              </a:rPr>
              <a:t>$1.8 billion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I-44 - 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 pitchFamily="2" charset="0"/>
              </a:rPr>
              <a:t>$577.5 million</a:t>
            </a:r>
            <a:endParaRPr lang="en-US" sz="28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Rural Routes - 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 pitchFamily="2" charset="0"/>
              </a:rPr>
              <a:t>$20 million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anose="00000500000000000000" pitchFamily="2" charset="0"/>
              </a:rPr>
              <a:t>Multimodal projects - </a:t>
            </a:r>
            <a:r>
              <a:rPr lang="en-US" sz="2800" b="1" dirty="0">
                <a:latin typeface="Montserrat" panose="00000500000000000000" pitchFamily="2" charset="0"/>
              </a:rPr>
              <a:t>$7.1 million </a:t>
            </a:r>
            <a:r>
              <a:rPr lang="en-US" sz="2800" dirty="0">
                <a:latin typeface="Montserrat" panose="00000500000000000000" pitchFamily="2" charset="0"/>
              </a:rPr>
              <a:t>new in 2026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anose="00000500000000000000" pitchFamily="2" charset="0"/>
              </a:rPr>
              <a:t>Off-system projects - </a:t>
            </a:r>
            <a:r>
              <a:rPr lang="en-US" sz="2800" b="1" dirty="0">
                <a:latin typeface="Montserrat" panose="00000500000000000000" pitchFamily="2" charset="0"/>
              </a:rPr>
              <a:t>$17 million </a:t>
            </a:r>
            <a:r>
              <a:rPr lang="en-US" sz="2800" dirty="0">
                <a:latin typeface="Montserrat" panose="00000500000000000000" pitchFamily="2" charset="0"/>
              </a:rPr>
              <a:t>new in 2026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anose="00000500000000000000" pitchFamily="2" charset="0"/>
              </a:rPr>
              <a:t>Other projects - </a:t>
            </a:r>
            <a:r>
              <a:rPr lang="en-US" sz="2800" b="1" dirty="0">
                <a:latin typeface="Montserrat" panose="00000500000000000000" pitchFamily="2" charset="0"/>
              </a:rPr>
              <a:t>$132 million </a:t>
            </a:r>
            <a:r>
              <a:rPr lang="en-US" sz="2800" dirty="0">
                <a:latin typeface="Montserrat" panose="00000500000000000000" pitchFamily="2" charset="0"/>
              </a:rPr>
              <a:t>under development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F869D1-B128-8B84-1419-84F68D8C4808}"/>
              </a:ext>
            </a:extLst>
          </p:cNvPr>
          <p:cNvSpPr txBox="1"/>
          <p:nvPr/>
        </p:nvSpPr>
        <p:spPr>
          <a:xfrm>
            <a:off x="263363" y="1747214"/>
            <a:ext cx="79253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Montserrat ExtraBold" panose="00000900000000000000" pitchFamily="2" charset="0"/>
              </a:rPr>
              <a:t>$2.6 Billion in General Revenue: </a:t>
            </a:r>
            <a:endParaRPr lang="en-US" sz="32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CB54AE-8D00-D59A-A4B2-6C0AD54EC9BC}"/>
              </a:ext>
            </a:extLst>
          </p:cNvPr>
          <p:cNvGrpSpPr/>
          <p:nvPr/>
        </p:nvGrpSpPr>
        <p:grpSpPr>
          <a:xfrm>
            <a:off x="11527971" y="230188"/>
            <a:ext cx="664029" cy="1072355"/>
            <a:chOff x="11527971" y="230188"/>
            <a:chExt cx="664029" cy="1072355"/>
          </a:xfrm>
        </p:grpSpPr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40A78FCF-491D-34F7-C7A3-90B8A64E9EA9}"/>
                </a:ext>
              </a:extLst>
            </p:cNvPr>
            <p:cNvSpPr/>
            <p:nvPr/>
          </p:nvSpPr>
          <p:spPr>
            <a:xfrm flipH="1">
              <a:off x="11527971" y="760062"/>
              <a:ext cx="664029" cy="542481"/>
            </a:xfrm>
            <a:prstGeom prst="rtTriangle">
              <a:avLst/>
            </a:prstGeom>
            <a:solidFill>
              <a:srgbClr val="005A9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ight Triangle 13">
              <a:extLst>
                <a:ext uri="{FF2B5EF4-FFF2-40B4-BE49-F238E27FC236}">
                  <a16:creationId xmlns:a16="http://schemas.microsoft.com/office/drawing/2014/main" id="{0663C47B-6EBE-5DB1-787E-F623B4AD3866}"/>
                </a:ext>
              </a:extLst>
            </p:cNvPr>
            <p:cNvSpPr/>
            <p:nvPr/>
          </p:nvSpPr>
          <p:spPr>
            <a:xfrm flipH="1" flipV="1">
              <a:off x="11527971" y="230188"/>
              <a:ext cx="664029" cy="542481"/>
            </a:xfrm>
            <a:prstGeom prst="rtTriangle">
              <a:avLst/>
            </a:prstGeom>
            <a:solidFill>
              <a:srgbClr val="005A9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45438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4270</TotalTime>
  <Words>413</Words>
  <Application>Microsoft Office PowerPoint</Application>
  <PresentationFormat>Widescreen</PresentationFormat>
  <Paragraphs>114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Montserrat</vt:lpstr>
      <vt:lpstr>Montserrat ExtraBold</vt:lpstr>
      <vt:lpstr>Office Theme</vt:lpstr>
      <vt:lpstr>MoDOT UPDATE</vt:lpstr>
      <vt:lpstr>A SUCCESSFUL PARTNERSHIP</vt:lpstr>
      <vt:lpstr>LOOKING AHEAD</vt:lpstr>
      <vt:lpstr>2026-2030 STIP COMPARISON</vt:lpstr>
      <vt:lpstr>THEN &amp; NOW</vt:lpstr>
      <vt:lpstr>STIP OVERVIEW</vt:lpstr>
      <vt:lpstr>PowerPoint Presentation</vt:lpstr>
      <vt:lpstr>FORWARD 44</vt:lpstr>
      <vt:lpstr>LEGISLATIVELY DESIGNATED &amp; FUNDED INITIATIVES</vt:lpstr>
      <vt:lpstr>LEGISLATIVELY DESIGNATED &amp; FUNDED INITIATIVES</vt:lpstr>
      <vt:lpstr>LEGISLATIVELY DESIGNATED &amp; FUNDED INITIATIVES</vt:lpstr>
      <vt:lpstr>SAFETY FOCUS</vt:lpstr>
      <vt:lpstr>DIRECTOR’S ADVISORY GROUP</vt:lpstr>
      <vt:lpstr>www.modot.org</vt:lpstr>
    </vt:vector>
  </TitlesOfParts>
  <Company>Missouri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Taylor H. Brune</dc:creator>
  <cp:lastModifiedBy>Dana Kaiser</cp:lastModifiedBy>
  <cp:revision>3</cp:revision>
  <dcterms:created xsi:type="dcterms:W3CDTF">2025-11-14T17:39:14Z</dcterms:created>
  <dcterms:modified xsi:type="dcterms:W3CDTF">2026-01-02T16:35:05Z</dcterms:modified>
</cp:coreProperties>
</file>