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7" r:id="rId5"/>
  </p:sldMasterIdLst>
  <p:notesMasterIdLst>
    <p:notesMasterId r:id="rId33"/>
  </p:notesMasterIdLst>
  <p:handoutMasterIdLst>
    <p:handoutMasterId r:id="rId34"/>
  </p:handoutMasterIdLst>
  <p:sldIdLst>
    <p:sldId id="1288" r:id="rId6"/>
    <p:sldId id="1410" r:id="rId7"/>
    <p:sldId id="1412" r:id="rId8"/>
    <p:sldId id="1425" r:id="rId9"/>
    <p:sldId id="1424" r:id="rId10"/>
    <p:sldId id="1427" r:id="rId11"/>
    <p:sldId id="1230" r:id="rId12"/>
    <p:sldId id="1411" r:id="rId13"/>
    <p:sldId id="1413" r:id="rId14"/>
    <p:sldId id="1391" r:id="rId15"/>
    <p:sldId id="1433" r:id="rId16"/>
    <p:sldId id="1416" r:id="rId17"/>
    <p:sldId id="1426" r:id="rId18"/>
    <p:sldId id="1421" r:id="rId19"/>
    <p:sldId id="1422" r:id="rId20"/>
    <p:sldId id="1388" r:id="rId21"/>
    <p:sldId id="1420" r:id="rId22"/>
    <p:sldId id="1432" r:id="rId23"/>
    <p:sldId id="1417" r:id="rId24"/>
    <p:sldId id="1414" r:id="rId25"/>
    <p:sldId id="1431" r:id="rId26"/>
    <p:sldId id="1423" r:id="rId27"/>
    <p:sldId id="1415" r:id="rId28"/>
    <p:sldId id="1383" r:id="rId29"/>
    <p:sldId id="1428" r:id="rId30"/>
    <p:sldId id="1429" r:id="rId31"/>
    <p:sldId id="1430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on Blomberg" initials="JB" lastIdx="4" clrIdx="0">
    <p:extLst>
      <p:ext uri="{19B8F6BF-5375-455C-9EA6-DF929625EA0E}">
        <p15:presenceInfo xmlns:p15="http://schemas.microsoft.com/office/powerpoint/2012/main" userId="S::Jason.Blomberg@modot.mo.gov::69481594-d958-45c4-b507-6b9764b113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DDDDDD"/>
    <a:srgbClr val="632523"/>
    <a:srgbClr val="00FF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0C3AC8-7398-4E2A-A784-688C8B378AC8}" v="14" dt="2025-12-29T15:11:49.100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 Graessle" userId="f019962e-682e-4b10-b59c-a5c477d27e5a" providerId="ADAL" clId="{63314275-1057-42D7-91ED-2A6ED58AA0FA}"/>
    <pc:docChg chg="undo custSel addSld delSld modSld sldOrd">
      <pc:chgData name="Jacob Graessle" userId="f019962e-682e-4b10-b59c-a5c477d27e5a" providerId="ADAL" clId="{63314275-1057-42D7-91ED-2A6ED58AA0FA}" dt="2025-12-29T15:26:01.123" v="4410" actId="20577"/>
      <pc:docMkLst>
        <pc:docMk/>
      </pc:docMkLst>
      <pc:sldChg chg="modSp mod ord">
        <pc:chgData name="Jacob Graessle" userId="f019962e-682e-4b10-b59c-a5c477d27e5a" providerId="ADAL" clId="{63314275-1057-42D7-91ED-2A6ED58AA0FA}" dt="2025-12-19T19:52:34.031" v="2855" actId="20577"/>
        <pc:sldMkLst>
          <pc:docMk/>
          <pc:sldMk cId="3982446581" sldId="1230"/>
        </pc:sldMkLst>
        <pc:spChg chg="mod">
          <ac:chgData name="Jacob Graessle" userId="f019962e-682e-4b10-b59c-a5c477d27e5a" providerId="ADAL" clId="{63314275-1057-42D7-91ED-2A6ED58AA0FA}" dt="2025-12-19T19:52:34.031" v="2855" actId="20577"/>
          <ac:spMkLst>
            <pc:docMk/>
            <pc:sldMk cId="3982446581" sldId="1230"/>
            <ac:spMk id="6" creationId="{F0ECB5C6-8D84-46DC-873D-203E0247DD9F}"/>
          </ac:spMkLst>
        </pc:spChg>
        <pc:spChg chg="mod">
          <ac:chgData name="Jacob Graessle" userId="f019962e-682e-4b10-b59c-a5c477d27e5a" providerId="ADAL" clId="{63314275-1057-42D7-91ED-2A6ED58AA0FA}" dt="2025-12-18T17:51:26.314" v="1126" actId="20577"/>
          <ac:spMkLst>
            <pc:docMk/>
            <pc:sldMk cId="3982446581" sldId="1230"/>
            <ac:spMk id="7" creationId="{052CF4C8-4250-4AE0-B7B0-21CEA12D53C9}"/>
          </ac:spMkLst>
        </pc:spChg>
      </pc:sldChg>
      <pc:sldChg chg="modSp mod">
        <pc:chgData name="Jacob Graessle" userId="f019962e-682e-4b10-b59c-a5c477d27e5a" providerId="ADAL" clId="{63314275-1057-42D7-91ED-2A6ED58AA0FA}" dt="2025-12-29T14:12:49.659" v="3852" actId="1076"/>
        <pc:sldMkLst>
          <pc:docMk/>
          <pc:sldMk cId="3819408619" sldId="1288"/>
        </pc:sldMkLst>
        <pc:spChg chg="mod">
          <ac:chgData name="Jacob Graessle" userId="f019962e-682e-4b10-b59c-a5c477d27e5a" providerId="ADAL" clId="{63314275-1057-42D7-91ED-2A6ED58AA0FA}" dt="2025-12-29T14:12:49.659" v="3852" actId="1076"/>
          <ac:spMkLst>
            <pc:docMk/>
            <pc:sldMk cId="3819408619" sldId="1288"/>
            <ac:spMk id="6" creationId="{00000000-0000-0000-0000-000000000000}"/>
          </ac:spMkLst>
        </pc:spChg>
      </pc:sldChg>
      <pc:sldChg chg="modSp mod ord">
        <pc:chgData name="Jacob Graessle" userId="f019962e-682e-4b10-b59c-a5c477d27e5a" providerId="ADAL" clId="{63314275-1057-42D7-91ED-2A6ED58AA0FA}" dt="2025-12-19T19:58:38.636" v="2895" actId="404"/>
        <pc:sldMkLst>
          <pc:docMk/>
          <pc:sldMk cId="1162579643" sldId="1388"/>
        </pc:sldMkLst>
        <pc:graphicFrameChg chg="mod modGraphic">
          <ac:chgData name="Jacob Graessle" userId="f019962e-682e-4b10-b59c-a5c477d27e5a" providerId="ADAL" clId="{63314275-1057-42D7-91ED-2A6ED58AA0FA}" dt="2025-12-19T19:58:38.636" v="2895" actId="404"/>
          <ac:graphicFrameMkLst>
            <pc:docMk/>
            <pc:sldMk cId="1162579643" sldId="1388"/>
            <ac:graphicFrameMk id="10" creationId="{273E7469-169A-8C17-ADD1-FFB8B0C58F73}"/>
          </ac:graphicFrameMkLst>
        </pc:graphicFrameChg>
      </pc:sldChg>
      <pc:sldChg chg="ord">
        <pc:chgData name="Jacob Graessle" userId="f019962e-682e-4b10-b59c-a5c477d27e5a" providerId="ADAL" clId="{63314275-1057-42D7-91ED-2A6ED58AA0FA}" dt="2025-12-18T18:06:05.830" v="1712"/>
        <pc:sldMkLst>
          <pc:docMk/>
          <pc:sldMk cId="2159070781" sldId="1391"/>
        </pc:sldMkLst>
      </pc:sldChg>
      <pc:sldChg chg="delSp modSp new mod">
        <pc:chgData name="Jacob Graessle" userId="f019962e-682e-4b10-b59c-a5c477d27e5a" providerId="ADAL" clId="{63314275-1057-42D7-91ED-2A6ED58AA0FA}" dt="2025-12-29T14:14:43.869" v="3861" actId="20577"/>
        <pc:sldMkLst>
          <pc:docMk/>
          <pc:sldMk cId="788509348" sldId="1410"/>
        </pc:sldMkLst>
        <pc:spChg chg="mod">
          <ac:chgData name="Jacob Graessle" userId="f019962e-682e-4b10-b59c-a5c477d27e5a" providerId="ADAL" clId="{63314275-1057-42D7-91ED-2A6ED58AA0FA}" dt="2025-12-19T19:48:50.377" v="2734" actId="1076"/>
          <ac:spMkLst>
            <pc:docMk/>
            <pc:sldMk cId="788509348" sldId="1410"/>
            <ac:spMk id="2" creationId="{5F1E272A-2029-1C31-B153-333EB57AB6E8}"/>
          </ac:spMkLst>
        </pc:spChg>
        <pc:spChg chg="mod">
          <ac:chgData name="Jacob Graessle" userId="f019962e-682e-4b10-b59c-a5c477d27e5a" providerId="ADAL" clId="{63314275-1057-42D7-91ED-2A6ED58AA0FA}" dt="2025-12-29T14:14:43.869" v="3861" actId="20577"/>
          <ac:spMkLst>
            <pc:docMk/>
            <pc:sldMk cId="788509348" sldId="1410"/>
            <ac:spMk id="3" creationId="{6AEBEA7C-46E3-E21B-6E0A-6FBBE64CCBE8}"/>
          </ac:spMkLst>
        </pc:spChg>
      </pc:sldChg>
      <pc:sldChg chg="delSp modSp new mod ord">
        <pc:chgData name="Jacob Graessle" userId="f019962e-682e-4b10-b59c-a5c477d27e5a" providerId="ADAL" clId="{63314275-1057-42D7-91ED-2A6ED58AA0FA}" dt="2025-12-19T19:56:09.889" v="2887" actId="403"/>
        <pc:sldMkLst>
          <pc:docMk/>
          <pc:sldMk cId="2183606017" sldId="1411"/>
        </pc:sldMkLst>
        <pc:spChg chg="mod">
          <ac:chgData name="Jacob Graessle" userId="f019962e-682e-4b10-b59c-a5c477d27e5a" providerId="ADAL" clId="{63314275-1057-42D7-91ED-2A6ED58AA0FA}" dt="2025-12-18T17:49:14.835" v="872" actId="20577"/>
          <ac:spMkLst>
            <pc:docMk/>
            <pc:sldMk cId="2183606017" sldId="1411"/>
            <ac:spMk id="2" creationId="{CF66D2F4-5FDF-8D2A-BDD0-762C49BE92BD}"/>
          </ac:spMkLst>
        </pc:spChg>
        <pc:spChg chg="mod">
          <ac:chgData name="Jacob Graessle" userId="f019962e-682e-4b10-b59c-a5c477d27e5a" providerId="ADAL" clId="{63314275-1057-42D7-91ED-2A6ED58AA0FA}" dt="2025-12-19T19:56:09.889" v="2887" actId="403"/>
          <ac:spMkLst>
            <pc:docMk/>
            <pc:sldMk cId="2183606017" sldId="1411"/>
            <ac:spMk id="3" creationId="{A754EFE8-D8D8-5F47-38E0-AFC35971DF26}"/>
          </ac:spMkLst>
        </pc:spChg>
      </pc:sldChg>
      <pc:sldChg chg="delSp modSp new mod">
        <pc:chgData name="Jacob Graessle" userId="f019962e-682e-4b10-b59c-a5c477d27e5a" providerId="ADAL" clId="{63314275-1057-42D7-91ED-2A6ED58AA0FA}" dt="2025-12-19T19:51:46.151" v="2842" actId="1076"/>
        <pc:sldMkLst>
          <pc:docMk/>
          <pc:sldMk cId="80092634" sldId="1412"/>
        </pc:sldMkLst>
        <pc:spChg chg="mod">
          <ac:chgData name="Jacob Graessle" userId="f019962e-682e-4b10-b59c-a5c477d27e5a" providerId="ADAL" clId="{63314275-1057-42D7-91ED-2A6ED58AA0FA}" dt="2025-12-18T15:48:59.282" v="431" actId="20577"/>
          <ac:spMkLst>
            <pc:docMk/>
            <pc:sldMk cId="80092634" sldId="1412"/>
            <ac:spMk id="2" creationId="{F46E554A-4860-F55C-8B58-7148803E7941}"/>
          </ac:spMkLst>
        </pc:spChg>
        <pc:spChg chg="mod">
          <ac:chgData name="Jacob Graessle" userId="f019962e-682e-4b10-b59c-a5c477d27e5a" providerId="ADAL" clId="{63314275-1057-42D7-91ED-2A6ED58AA0FA}" dt="2025-12-19T19:51:46.151" v="2842" actId="1076"/>
          <ac:spMkLst>
            <pc:docMk/>
            <pc:sldMk cId="80092634" sldId="1412"/>
            <ac:spMk id="3" creationId="{DF9BF8C2-9F7B-2663-2684-0D97D10F760E}"/>
          </ac:spMkLst>
        </pc:spChg>
      </pc:sldChg>
      <pc:sldChg chg="delSp modSp new mod">
        <pc:chgData name="Jacob Graessle" userId="f019962e-682e-4b10-b59c-a5c477d27e5a" providerId="ADAL" clId="{63314275-1057-42D7-91ED-2A6ED58AA0FA}" dt="2025-12-29T14:35:31.296" v="4003" actId="20577"/>
        <pc:sldMkLst>
          <pc:docMk/>
          <pc:sldMk cId="3619631178" sldId="1413"/>
        </pc:sldMkLst>
        <pc:spChg chg="mod">
          <ac:chgData name="Jacob Graessle" userId="f019962e-682e-4b10-b59c-a5c477d27e5a" providerId="ADAL" clId="{63314275-1057-42D7-91ED-2A6ED58AA0FA}" dt="2025-12-18T17:56:08.697" v="1443" actId="20577"/>
          <ac:spMkLst>
            <pc:docMk/>
            <pc:sldMk cId="3619631178" sldId="1413"/>
            <ac:spMk id="2" creationId="{55159F8D-FCFB-CA71-3249-E80AD18C8AF0}"/>
          </ac:spMkLst>
        </pc:spChg>
        <pc:spChg chg="mod">
          <ac:chgData name="Jacob Graessle" userId="f019962e-682e-4b10-b59c-a5c477d27e5a" providerId="ADAL" clId="{63314275-1057-42D7-91ED-2A6ED58AA0FA}" dt="2025-12-29T14:35:31.296" v="4003" actId="20577"/>
          <ac:spMkLst>
            <pc:docMk/>
            <pc:sldMk cId="3619631178" sldId="1413"/>
            <ac:spMk id="3" creationId="{98A08F11-364D-D533-079F-9EBA93A0F92D}"/>
          </ac:spMkLst>
        </pc:spChg>
      </pc:sldChg>
      <pc:sldChg chg="modSp new mod">
        <pc:chgData name="Jacob Graessle" userId="f019962e-682e-4b10-b59c-a5c477d27e5a" providerId="ADAL" clId="{63314275-1057-42D7-91ED-2A6ED58AA0FA}" dt="2025-12-29T15:23:26.584" v="4408" actId="20577"/>
        <pc:sldMkLst>
          <pc:docMk/>
          <pc:sldMk cId="1951965716" sldId="1414"/>
        </pc:sldMkLst>
        <pc:spChg chg="mod">
          <ac:chgData name="Jacob Graessle" userId="f019962e-682e-4b10-b59c-a5c477d27e5a" providerId="ADAL" clId="{63314275-1057-42D7-91ED-2A6ED58AA0FA}" dt="2025-12-18T19:48:11.314" v="2238" actId="20577"/>
          <ac:spMkLst>
            <pc:docMk/>
            <pc:sldMk cId="1951965716" sldId="1414"/>
            <ac:spMk id="2" creationId="{CF6BA037-E30F-4296-791E-FB25757BF1E4}"/>
          </ac:spMkLst>
        </pc:spChg>
        <pc:spChg chg="mod">
          <ac:chgData name="Jacob Graessle" userId="f019962e-682e-4b10-b59c-a5c477d27e5a" providerId="ADAL" clId="{63314275-1057-42D7-91ED-2A6ED58AA0FA}" dt="2025-12-29T15:23:26.584" v="4408" actId="20577"/>
          <ac:spMkLst>
            <pc:docMk/>
            <pc:sldMk cId="1951965716" sldId="1414"/>
            <ac:spMk id="3" creationId="{10552C90-BE8B-CC13-2009-26910926F9B0}"/>
          </ac:spMkLst>
        </pc:spChg>
      </pc:sldChg>
      <pc:sldChg chg="modSp new mod">
        <pc:chgData name="Jacob Graessle" userId="f019962e-682e-4b10-b59c-a5c477d27e5a" providerId="ADAL" clId="{63314275-1057-42D7-91ED-2A6ED58AA0FA}" dt="2025-12-19T20:14:15.466" v="3282" actId="20577"/>
        <pc:sldMkLst>
          <pc:docMk/>
          <pc:sldMk cId="4177375837" sldId="1415"/>
        </pc:sldMkLst>
        <pc:spChg chg="mod">
          <ac:chgData name="Jacob Graessle" userId="f019962e-682e-4b10-b59c-a5c477d27e5a" providerId="ADAL" clId="{63314275-1057-42D7-91ED-2A6ED58AA0FA}" dt="2025-12-18T19:48:40.844" v="2266" actId="1076"/>
          <ac:spMkLst>
            <pc:docMk/>
            <pc:sldMk cId="4177375837" sldId="1415"/>
            <ac:spMk id="2" creationId="{C4E882FF-6990-BBDD-0DEB-38405A251ED8}"/>
          </ac:spMkLst>
        </pc:spChg>
        <pc:spChg chg="mod">
          <ac:chgData name="Jacob Graessle" userId="f019962e-682e-4b10-b59c-a5c477d27e5a" providerId="ADAL" clId="{63314275-1057-42D7-91ED-2A6ED58AA0FA}" dt="2025-12-19T20:14:15.466" v="3282" actId="20577"/>
          <ac:spMkLst>
            <pc:docMk/>
            <pc:sldMk cId="4177375837" sldId="1415"/>
            <ac:spMk id="3" creationId="{0AF96AB8-0B87-6D93-B23E-1623DB3D4770}"/>
          </ac:spMkLst>
        </pc:spChg>
      </pc:sldChg>
      <pc:sldChg chg="addSp delSp modSp new mod ord">
        <pc:chgData name="Jacob Graessle" userId="f019962e-682e-4b10-b59c-a5c477d27e5a" providerId="ADAL" clId="{63314275-1057-42D7-91ED-2A6ED58AA0FA}" dt="2025-12-29T15:14:50.562" v="4133"/>
        <pc:sldMkLst>
          <pc:docMk/>
          <pc:sldMk cId="3451204204" sldId="1416"/>
        </pc:sldMkLst>
        <pc:spChg chg="mod">
          <ac:chgData name="Jacob Graessle" userId="f019962e-682e-4b10-b59c-a5c477d27e5a" providerId="ADAL" clId="{63314275-1057-42D7-91ED-2A6ED58AA0FA}" dt="2025-12-19T20:06:31.020" v="3069" actId="1076"/>
          <ac:spMkLst>
            <pc:docMk/>
            <pc:sldMk cId="3451204204" sldId="1416"/>
            <ac:spMk id="2" creationId="{623F220A-6B45-BD09-BB7C-B1A44D9CBCE3}"/>
          </ac:spMkLst>
        </pc:spChg>
        <pc:spChg chg="mod">
          <ac:chgData name="Jacob Graessle" userId="f019962e-682e-4b10-b59c-a5c477d27e5a" providerId="ADAL" clId="{63314275-1057-42D7-91ED-2A6ED58AA0FA}" dt="2025-12-19T20:17:56.644" v="3465" actId="20577"/>
          <ac:spMkLst>
            <pc:docMk/>
            <pc:sldMk cId="3451204204" sldId="1416"/>
            <ac:spMk id="3" creationId="{0989878B-7F1E-5509-9ECE-A13C7764A403}"/>
          </ac:spMkLst>
        </pc:spChg>
      </pc:sldChg>
      <pc:sldChg chg="addSp delSp modSp new">
        <pc:chgData name="Jacob Graessle" userId="f019962e-682e-4b10-b59c-a5c477d27e5a" providerId="ADAL" clId="{63314275-1057-42D7-91ED-2A6ED58AA0FA}" dt="2025-12-18T20:15:35.667" v="2325" actId="207"/>
        <pc:sldMkLst>
          <pc:docMk/>
          <pc:sldMk cId="225815709" sldId="1417"/>
        </pc:sldMkLst>
        <pc:graphicFrameChg chg="add mod">
          <ac:chgData name="Jacob Graessle" userId="f019962e-682e-4b10-b59c-a5c477d27e5a" providerId="ADAL" clId="{63314275-1057-42D7-91ED-2A6ED58AA0FA}" dt="2025-12-18T20:15:35.667" v="2325" actId="207"/>
          <ac:graphicFrameMkLst>
            <pc:docMk/>
            <pc:sldMk cId="225815709" sldId="1417"/>
            <ac:graphicFrameMk id="4" creationId="{9C280795-E702-B90D-6DC2-FFB4961433C4}"/>
          </ac:graphicFrameMkLst>
        </pc:graphicFrameChg>
      </pc:sldChg>
      <pc:sldChg chg="delSp modSp new mod">
        <pc:chgData name="Jacob Graessle" userId="f019962e-682e-4b10-b59c-a5c477d27e5a" providerId="ADAL" clId="{63314275-1057-42D7-91ED-2A6ED58AA0FA}" dt="2025-12-29T15:21:39.881" v="4348" actId="15"/>
        <pc:sldMkLst>
          <pc:docMk/>
          <pc:sldMk cId="3742381200" sldId="1420"/>
        </pc:sldMkLst>
        <pc:spChg chg="mod">
          <ac:chgData name="Jacob Graessle" userId="f019962e-682e-4b10-b59c-a5c477d27e5a" providerId="ADAL" clId="{63314275-1057-42D7-91ED-2A6ED58AA0FA}" dt="2025-12-19T20:23:24.645" v="3851" actId="20577"/>
          <ac:spMkLst>
            <pc:docMk/>
            <pc:sldMk cId="3742381200" sldId="1420"/>
            <ac:spMk id="2" creationId="{C4E7BFFF-5CE5-DF25-C14A-6C72CDE56DF8}"/>
          </ac:spMkLst>
        </pc:spChg>
        <pc:spChg chg="mod">
          <ac:chgData name="Jacob Graessle" userId="f019962e-682e-4b10-b59c-a5c477d27e5a" providerId="ADAL" clId="{63314275-1057-42D7-91ED-2A6ED58AA0FA}" dt="2025-12-29T15:21:39.881" v="4348" actId="15"/>
          <ac:spMkLst>
            <pc:docMk/>
            <pc:sldMk cId="3742381200" sldId="1420"/>
            <ac:spMk id="3" creationId="{DB8D2476-9FF4-74A5-ACEF-DC098D7345EB}"/>
          </ac:spMkLst>
        </pc:spChg>
      </pc:sldChg>
      <pc:sldChg chg="modSp mod">
        <pc:chgData name="Jacob Graessle" userId="f019962e-682e-4b10-b59c-a5c477d27e5a" providerId="ADAL" clId="{63314275-1057-42D7-91ED-2A6ED58AA0FA}" dt="2025-12-29T15:13:27.051" v="4129" actId="20577"/>
        <pc:sldMkLst>
          <pc:docMk/>
          <pc:sldMk cId="3376798557" sldId="1421"/>
        </pc:sldMkLst>
        <pc:spChg chg="mod">
          <ac:chgData name="Jacob Graessle" userId="f019962e-682e-4b10-b59c-a5c477d27e5a" providerId="ADAL" clId="{63314275-1057-42D7-91ED-2A6ED58AA0FA}" dt="2025-12-29T15:13:27.051" v="4129" actId="20577"/>
          <ac:spMkLst>
            <pc:docMk/>
            <pc:sldMk cId="3376798557" sldId="1421"/>
            <ac:spMk id="3" creationId="{46A09DE4-6B24-090C-0BDA-56B48E0B6873}"/>
          </ac:spMkLst>
        </pc:spChg>
      </pc:sldChg>
      <pc:sldChg chg="modSp mod">
        <pc:chgData name="Jacob Graessle" userId="f019962e-682e-4b10-b59c-a5c477d27e5a" providerId="ADAL" clId="{63314275-1057-42D7-91ED-2A6ED58AA0FA}" dt="2025-12-29T15:12:27.501" v="4120" actId="20577"/>
        <pc:sldMkLst>
          <pc:docMk/>
          <pc:sldMk cId="1860324171" sldId="1422"/>
        </pc:sldMkLst>
        <pc:spChg chg="mod">
          <ac:chgData name="Jacob Graessle" userId="f019962e-682e-4b10-b59c-a5c477d27e5a" providerId="ADAL" clId="{63314275-1057-42D7-91ED-2A6ED58AA0FA}" dt="2025-12-29T15:12:27.501" v="4120" actId="20577"/>
          <ac:spMkLst>
            <pc:docMk/>
            <pc:sldMk cId="1860324171" sldId="1422"/>
            <ac:spMk id="3" creationId="{5FC68450-86FA-6621-1998-1464E503644E}"/>
          </ac:spMkLst>
        </pc:spChg>
      </pc:sldChg>
      <pc:sldChg chg="modSp mod ord">
        <pc:chgData name="Jacob Graessle" userId="f019962e-682e-4b10-b59c-a5c477d27e5a" providerId="ADAL" clId="{63314275-1057-42D7-91ED-2A6ED58AA0FA}" dt="2025-12-29T15:18:31.873" v="4344" actId="20577"/>
        <pc:sldMkLst>
          <pc:docMk/>
          <pc:sldMk cId="156646867" sldId="1426"/>
        </pc:sldMkLst>
        <pc:spChg chg="mod">
          <ac:chgData name="Jacob Graessle" userId="f019962e-682e-4b10-b59c-a5c477d27e5a" providerId="ADAL" clId="{63314275-1057-42D7-91ED-2A6ED58AA0FA}" dt="2025-12-29T15:18:31.873" v="4344" actId="20577"/>
          <ac:spMkLst>
            <pc:docMk/>
            <pc:sldMk cId="156646867" sldId="1426"/>
            <ac:spMk id="3" creationId="{3A806097-69AF-2345-BE96-5282E8B4F357}"/>
          </ac:spMkLst>
        </pc:spChg>
      </pc:sldChg>
      <pc:sldChg chg="modSp mod">
        <pc:chgData name="Jacob Graessle" userId="f019962e-682e-4b10-b59c-a5c477d27e5a" providerId="ADAL" clId="{63314275-1057-42D7-91ED-2A6ED58AA0FA}" dt="2025-12-29T14:31:13.403" v="3992" actId="113"/>
        <pc:sldMkLst>
          <pc:docMk/>
          <pc:sldMk cId="523196138" sldId="1427"/>
        </pc:sldMkLst>
        <pc:spChg chg="mod">
          <ac:chgData name="Jacob Graessle" userId="f019962e-682e-4b10-b59c-a5c477d27e5a" providerId="ADAL" clId="{63314275-1057-42D7-91ED-2A6ED58AA0FA}" dt="2025-12-29T14:31:13.403" v="3992" actId="113"/>
          <ac:spMkLst>
            <pc:docMk/>
            <pc:sldMk cId="523196138" sldId="1427"/>
            <ac:spMk id="4" creationId="{51276189-C5E2-B230-16B3-AD5107425DF5}"/>
          </ac:spMkLst>
        </pc:spChg>
      </pc:sldChg>
      <pc:sldChg chg="modSp mod">
        <pc:chgData name="Jacob Graessle" userId="f019962e-682e-4b10-b59c-a5c477d27e5a" providerId="ADAL" clId="{63314275-1057-42D7-91ED-2A6ED58AA0FA}" dt="2025-12-29T15:26:01.123" v="4410" actId="20577"/>
        <pc:sldMkLst>
          <pc:docMk/>
          <pc:sldMk cId="1333610945" sldId="1428"/>
        </pc:sldMkLst>
        <pc:spChg chg="mod">
          <ac:chgData name="Jacob Graessle" userId="f019962e-682e-4b10-b59c-a5c477d27e5a" providerId="ADAL" clId="{63314275-1057-42D7-91ED-2A6ED58AA0FA}" dt="2025-12-29T15:26:01.123" v="4410" actId="20577"/>
          <ac:spMkLst>
            <pc:docMk/>
            <pc:sldMk cId="1333610945" sldId="1428"/>
            <ac:spMk id="3" creationId="{8E1916FB-B872-1DE9-1844-C5E40D84F6E4}"/>
          </ac:spMkLst>
        </pc:spChg>
      </pc:sldChg>
      <pc:sldChg chg="modSp mod ord">
        <pc:chgData name="Jacob Graessle" userId="f019962e-682e-4b10-b59c-a5c477d27e5a" providerId="ADAL" clId="{63314275-1057-42D7-91ED-2A6ED58AA0FA}" dt="2025-12-29T15:17:52.841" v="4276" actId="20577"/>
        <pc:sldMkLst>
          <pc:docMk/>
          <pc:sldMk cId="182699135" sldId="1433"/>
        </pc:sldMkLst>
        <pc:spChg chg="mod">
          <ac:chgData name="Jacob Graessle" userId="f019962e-682e-4b10-b59c-a5c477d27e5a" providerId="ADAL" clId="{63314275-1057-42D7-91ED-2A6ED58AA0FA}" dt="2025-12-29T15:17:52.841" v="4276" actId="20577"/>
          <ac:spMkLst>
            <pc:docMk/>
            <pc:sldMk cId="182699135" sldId="1433"/>
            <ac:spMk id="3" creationId="{DE1D8063-F21B-41F2-7EFF-F43DD796A28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'RT vs JMF'!$CK$3</c:f>
          <c:strCache>
            <c:ptCount val="1"/>
            <c:pt idx="0">
              <c:v>Average Difference between Production RT Index and Minimum RT Index</c:v>
            </c:pt>
          </c:strCache>
        </c:strRef>
      </c:tx>
      <c:layout>
        <c:manualLayout>
          <c:xMode val="edge"/>
          <c:yMode val="edge"/>
          <c:x val="0.13330726888305627"/>
          <c:y val="3.086635926983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'RT vs JMF'!$CH$5:$CH$8</c:f>
              <c:strCache>
                <c:ptCount val="4"/>
                <c:pt idx="0">
                  <c:v>All Mixes</c:v>
                </c:pt>
                <c:pt idx="1">
                  <c:v>PG64-22</c:v>
                </c:pt>
                <c:pt idx="2">
                  <c:v>PG70-22</c:v>
                </c:pt>
                <c:pt idx="3">
                  <c:v>PG76-22</c:v>
                </c:pt>
              </c:strCache>
            </c:strRef>
          </c:cat>
          <c:val>
            <c:numRef>
              <c:f>'RT vs JMF'!$CI$5:$CI$8</c:f>
              <c:numCache>
                <c:formatCode>General</c:formatCode>
                <c:ptCount val="4"/>
                <c:pt idx="0" formatCode="#,##0.0">
                  <c:v>8</c:v>
                </c:pt>
                <c:pt idx="1">
                  <c:v>17.3</c:v>
                </c:pt>
                <c:pt idx="2" formatCode="0.0">
                  <c:v>8.1</c:v>
                </c:pt>
                <c:pt idx="3">
                  <c:v>-4.0999999999999996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1-4C80-B889-DDD81EB7C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229744"/>
        <c:axId val="471231184"/>
      </c:barChart>
      <c:catAx>
        <c:axId val="471229744"/>
        <c:scaling>
          <c:orientation val="minMax"/>
        </c:scaling>
        <c:delete val="0"/>
        <c:axPos val="b"/>
        <c:title>
          <c:tx>
            <c:strRef>
              <c:f>'RT vs JMF'!$CB$6</c:f>
              <c:strCache>
                <c:ptCount val="1"/>
                <c:pt idx="0">
                  <c:v>Mix Contract Grade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231184"/>
        <c:crosses val="autoZero"/>
        <c:auto val="1"/>
        <c:lblAlgn val="ctr"/>
        <c:lblOffset val="100"/>
        <c:noMultiLvlLbl val="0"/>
      </c:catAx>
      <c:valAx>
        <c:axId val="471231184"/>
        <c:scaling>
          <c:orientation val="minMax"/>
        </c:scaling>
        <c:delete val="1"/>
        <c:axPos val="l"/>
        <c:title>
          <c:tx>
            <c:strRef>
              <c:f>'RT vs JMF'!$CK$3</c:f>
              <c:strCache>
                <c:ptCount val="1"/>
                <c:pt idx="0">
                  <c:v>Average Difference between Production RT Index and Minimum RT Index</c:v>
                </c:pt>
              </c:strCache>
            </c:strRef>
          </c:tx>
          <c:layout>
            <c:manualLayout>
              <c:xMode val="edge"/>
              <c:yMode val="edge"/>
              <c:x val="1.1752136752136752E-2"/>
              <c:y val="0.134702380952380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crossAx val="47122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AE31A7-315F-4E2E-A4EC-B6BD8D9B76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49B1CB-7FB7-4D51-89E5-072C9384EE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61423-E7C6-4C34-A69A-F65299D9FEC5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BDC16-5604-4A13-8F8E-E86B584FAB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35BAB-C7BC-4829-91FC-1D1B65ECEA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639C0-A3CB-4D32-9389-FC9C4AC17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205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0FA493-4F7C-4A54-BD96-821D80D69140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CEF3900-BDBE-448F-87B8-6EA93EF95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8211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174AA-1888-4820-8BEF-18CB165C86F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9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9CCEC-9A00-6497-7A24-8C51E6F01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8CB4AC-C1A4-4A14-B630-5BC16C747A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174AA-1888-4820-8BEF-18CB165C86F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450" name="Rectangle 2">
            <a:extLst>
              <a:ext uri="{FF2B5EF4-FFF2-40B4-BE49-F238E27FC236}">
                <a16:creationId xmlns:a16="http://schemas.microsoft.com/office/drawing/2014/main" id="{E6656FF4-5AF1-66D2-7B46-3DC176EDAE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79B73D91-0A23-4C4C-B8A9-9DDF32FDE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8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B6099-639F-4786-43CD-46D2EEC4C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>
            <a:extLst>
              <a:ext uri="{FF2B5EF4-FFF2-40B4-BE49-F238E27FC236}">
                <a16:creationId xmlns:a16="http://schemas.microsoft.com/office/drawing/2014/main" id="{B4EBEB18-E476-7FAE-259B-D3EDFFE5AC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F4BDC019-4AED-F350-B2CC-3492CA71A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Long Term Age – 20 hours at 115 C – to about year 7 or 8.</a:t>
            </a:r>
          </a:p>
        </p:txBody>
      </p:sp>
    </p:spTree>
    <p:extLst>
      <p:ext uri="{BB962C8B-B14F-4D97-AF65-F5344CB8AC3E}">
        <p14:creationId xmlns:p14="http://schemas.microsoft.com/office/powerpoint/2010/main" val="197596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Rt min. 64 – 50 64H – 65  64V - 80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8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85EA3-0600-9ABF-1427-C773816CC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DD2240B-B2AA-0BF7-F780-0515B862F6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174AA-1888-4820-8BEF-18CB165C86F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450" name="Rectangle 2">
            <a:extLst>
              <a:ext uri="{FF2B5EF4-FFF2-40B4-BE49-F238E27FC236}">
                <a16:creationId xmlns:a16="http://schemas.microsoft.com/office/drawing/2014/main" id="{5F17995E-D1A2-290F-3333-02E0BDFC1B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62B7E701-1E68-BC08-2C18-892C6E8CE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40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804EB-FAD7-48FC-B265-93FE7EAA5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08C7DE-884C-4333-80C7-A403DB9DD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A32E1-C759-409F-A794-B5153910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605F-9771-4391-B9C5-AC3E55E3A695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649CE-0AE9-4F7C-AC61-6FEE0066C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03C0E-3FC4-4C48-9674-D7FF0A306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7F99-49C2-46AF-B19F-0980DD0862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3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6C06F-3423-4940-8A3B-781B6FB7C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D6AFD-721E-4759-A2AD-294EE1E80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C01E1-8E2A-4EA0-8D28-6992303A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605F-9771-4391-B9C5-AC3E55E3A695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ABD3F-CEF6-4F0C-8163-221256C51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E5C-1689-44BE-9AED-BC8A9760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7F99-49C2-46AF-B19F-0980DD0862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0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F6DFD0-FC2D-41E8-B255-AA33EE746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16CAB-2CAE-4BAA-9A27-8BCF2F4D1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6D56B-0942-4FB6-8CE6-AA00B3A3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605F-9771-4391-B9C5-AC3E55E3A695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3E959-30AA-4B6E-B42B-8DC7D811C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599A7-16C7-4270-BC4A-172BBAEC8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7F99-49C2-46AF-B19F-0980DD0862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89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44513-EBE7-4091-89A3-DAB4DB843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524A7-94EF-4EDB-B00C-B1794FF12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605F-9771-4391-B9C5-AC3E55E3A695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D9819-CEF9-4C88-BC83-E7B582B3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3F33CD-24FE-4868-B72E-BB27D7D13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7F99-49C2-46AF-B19F-0980DD0862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48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C74E6A-5C22-4B33-A2E1-FA83E739DD85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46EFE5-0842-443E-A65F-94CC265D0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66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C74E6A-5C22-4B33-A2E1-FA83E739DD85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46EFE5-0842-443E-A65F-94CC265D0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14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C74E6A-5C22-4B33-A2E1-FA83E739DD85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46EFE5-0842-443E-A65F-94CC265D0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60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C74E6A-5C22-4B33-A2E1-FA83E739DD85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46EFE5-0842-443E-A65F-94CC265D0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81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C74E6A-5C22-4B33-A2E1-FA83E739DD85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46EFE5-0842-443E-A65F-94CC265D0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24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C74E6A-5C22-4B33-A2E1-FA83E739DD85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46EFE5-0842-443E-A65F-94CC265D0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52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C74E6A-5C22-4B33-A2E1-FA83E739DD85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46EFE5-0842-443E-A65F-94CC265D0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298C6-71D1-47DB-8132-C152E9493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A5C76-7378-4B8D-A82A-4AD1D1477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D67E2-63E2-4D1F-AA84-67910895A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605F-9771-4391-B9C5-AC3E55E3A695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1C091-691F-417B-B6E1-7BD632328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71008-6C12-46F9-8384-FDFE1CED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7F99-49C2-46AF-B19F-0980DD0862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082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C74E6A-5C22-4B33-A2E1-FA83E739DD85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46EFE5-0842-443E-A65F-94CC265D0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44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C74E6A-5C22-4B33-A2E1-FA83E739DD85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46EFE5-0842-443E-A65F-94CC265D0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53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C74E6A-5C22-4B33-A2E1-FA83E739DD85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46EFE5-0842-443E-A65F-94CC265D0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72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C74E6A-5C22-4B33-A2E1-FA83E739DD85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46EFE5-0842-443E-A65F-94CC265D0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37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7313-E1AD-4A2B-8BD0-F80371393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D300E-E307-4BA7-9375-DD28F1C41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FE7F7-CD50-4C0D-A143-930AF1C9B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605F-9771-4391-B9C5-AC3E55E3A695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A072A-6963-4DC4-B373-507C5EB0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7A171-CFA3-463E-9DD8-D1432CDC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7F99-49C2-46AF-B19F-0980DD0862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6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728F4-5A4C-430D-BED5-D504B9E3D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EBA59-70F3-497C-B58D-C591216FC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12D82-B0B9-4758-9D45-10C9348B4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D0C25-4288-4700-A72E-0C4D9515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605F-9771-4391-B9C5-AC3E55E3A695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15159-C78F-4141-92BC-B307EF188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8C3E8-F81D-4830-A753-6A9B0F710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7F99-49C2-46AF-B19F-0980DD0862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650E9-D438-491B-B8C2-7076FD90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AD7BD-D1C5-4E80-AE50-CD30349C9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7F828-8BFE-4B9F-8EA9-E563D89DA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032788-DD73-4CD9-8184-9BFCA9C8B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348EF0-F83D-4ABB-96C4-2277F1B5A7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9E6E2D-BE87-447B-90BC-F07F669C5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605F-9771-4391-B9C5-AC3E55E3A695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80F5B7-F27B-4CE4-B531-E4175346D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466799-BB63-4E32-A372-2F811C18E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7F99-49C2-46AF-B19F-0980DD0862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38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A11E7-E376-4E4C-8150-4DD5F401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128046-B622-466B-8E6B-1436D9E0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605F-9771-4391-B9C5-AC3E55E3A695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C9112-1692-4663-B939-5F00C826F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50EEA-8283-4D0D-8266-049110B91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7F99-49C2-46AF-B19F-0980DD0862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5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595E52-B7AC-4D45-A7F3-F8B1E27F8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605F-9771-4391-B9C5-AC3E55E3A695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8A943-7591-4142-BDA1-28E2553AE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7C52B-40D7-43D3-B8FA-1264A0CE9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7F99-49C2-46AF-B19F-0980DD0862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5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A4916-0BFB-4E19-81EE-B4EE2595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99ACC-861B-4560-B19C-4A4C0838E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5AC0F-3F81-4E79-BD88-C03D168C7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9986E-0DD4-495B-80B8-36FEFE49B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605F-9771-4391-B9C5-AC3E55E3A695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6A68B-F598-4B20-934D-085A7F6D4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C6C3A-2343-468C-B90D-F94EDAAF9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7F99-49C2-46AF-B19F-0980DD0862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92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FA0ED-0A00-4CB2-900E-8FD075A75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7397E8-F024-4238-AD50-A17A95B7D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E2B67-75CA-4EC1-8DC3-D18E3426C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AEB51-8BC9-44DE-A0E4-ECBEFDC49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605F-9771-4391-B9C5-AC3E55E3A695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F41DB-7F36-440C-B9E3-0BC1EC776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0CDD0-DBF7-4328-B49D-0C050503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7F99-49C2-46AF-B19F-0980DD0862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32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18" Type="http://schemas.microsoft.com/office/2007/relationships/hdphoto" Target="../media/hdphoto3.wdp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A3593A-FE20-415A-AA69-942116FC5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4A4E5-5C8E-4C93-A3F8-31D3B88D2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ADDD0-F262-4359-9379-6B3F3E16E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3605F-9771-4391-B9C5-AC3E55E3A695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95ECF-0C59-42C3-9AD6-D24B2E0D7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7D8FA-4B81-4DA4-9969-ACDE489D1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D7F99-49C2-46AF-B19F-0980DD0862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6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51000">
              <a:schemeClr val="bg1">
                <a:tint val="45000"/>
                <a:shade val="99000"/>
                <a:satMod val="350000"/>
                <a:lumMod val="100000"/>
              </a:schemeClr>
            </a:gs>
            <a:gs pos="98000">
              <a:srgbClr val="51515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2"/>
            <a:ext cx="12192000" cy="1600199"/>
            <a:chOff x="0" y="1"/>
            <a:chExt cx="9144000" cy="16764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00" b="98500" l="0" r="100000"/>
                      </a14:imgEffect>
                      <a14:imgEffect>
                        <a14:colorTemperature colorTemp="6400"/>
                      </a14:imgEffect>
                      <a14:imgEffect>
                        <a14:saturation sat="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866"/>
            <a:stretch/>
          </p:blipFill>
          <p:spPr>
            <a:xfrm>
              <a:off x="0" y="1"/>
              <a:ext cx="9144000" cy="131697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1636" b="33879" l="0" r="100000"/>
                      </a14:imgEffect>
                      <a14:imgEffect>
                        <a14:saturation sat="150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62" b="66538"/>
            <a:stretch/>
          </p:blipFill>
          <p:spPr>
            <a:xfrm>
              <a:off x="0" y="650408"/>
              <a:ext cx="9144000" cy="102599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18" y="37008"/>
            <a:ext cx="1047959" cy="5669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342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54359" y="3264914"/>
            <a:ext cx="9496649" cy="2340358"/>
          </a:xfrm>
          <a:prstGeom prst="rect">
            <a:avLst/>
          </a:prstGeom>
          <a:noFill/>
          <a:effectLst/>
          <a:scene3d>
            <a:camera prst="orthographicFront"/>
            <a:lightRig rig="balanced" dir="t"/>
          </a:scene3d>
          <a:sp3d extrusionH="19050" prstMaterial="matte">
            <a:bevelT/>
          </a:sp3d>
        </p:spPr>
        <p:txBody>
          <a:bodyPr>
            <a:noAutofit/>
            <a:sp3d extrusionH="44450">
              <a:bevelT w="38100" h="44450"/>
              <a:bevelB w="38100" h="9525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ranklin Gothic Demi" pitchFamily="34" charset="0"/>
                <a:ea typeface="Verdana" pitchFamily="34" charset="0"/>
                <a:cs typeface="Verdana" pitchFamily="34" charset="0"/>
              </a:rPr>
              <a:t>MoDOT Field Office Update</a:t>
            </a:r>
            <a:endParaRPr lang="en-US" sz="5400" b="1" dirty="0">
              <a:solidFill>
                <a:srgbClr val="1F497D">
                  <a:lumMod val="75000"/>
                </a:srgbClr>
              </a:solidFill>
              <a:latin typeface="Franklin Gothic Demi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Franklin Gothic Demi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Franklin Gothic Demi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Franklin Gothic Demi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Franklin Gothic Demi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Franklin Gothic Demi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8396AE-1434-496F-83B2-6682B27A2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894099" cy="69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08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2B87F-2B6E-E197-3280-3F16B01E8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>
            <a:extLst>
              <a:ext uri="{FF2B5EF4-FFF2-40B4-BE49-F238E27FC236}">
                <a16:creationId xmlns:a16="http://schemas.microsoft.com/office/drawing/2014/main" id="{B5892C86-CDD5-1BF1-B34C-84975F657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" y="1634996"/>
            <a:ext cx="11969496" cy="692727"/>
          </a:xfrm>
        </p:spPr>
        <p:txBody>
          <a:bodyPr/>
          <a:lstStyle/>
          <a:p>
            <a:pPr lvl="0">
              <a:defRPr/>
            </a:pP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</a:rPr>
              <a:t>Unacceptable BMD Mixture that Passes Current Specification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0B19D9-05A6-4AEF-6E0B-74DC2C130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894099" cy="69272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2B5020-98E3-39F5-EAF2-94552C079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261497"/>
              </p:ext>
            </p:extLst>
          </p:nvPr>
        </p:nvGraphicFramePr>
        <p:xfrm>
          <a:off x="365760" y="2327723"/>
          <a:ext cx="10908792" cy="3960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6065">
                  <a:extLst>
                    <a:ext uri="{9D8B030D-6E8A-4147-A177-3AD203B41FA5}">
                      <a16:colId xmlns:a16="http://schemas.microsoft.com/office/drawing/2014/main" val="3690801232"/>
                    </a:ext>
                  </a:extLst>
                </a:gridCol>
                <a:gridCol w="3675989">
                  <a:extLst>
                    <a:ext uri="{9D8B030D-6E8A-4147-A177-3AD203B41FA5}">
                      <a16:colId xmlns:a16="http://schemas.microsoft.com/office/drawing/2014/main" val="3437096715"/>
                    </a:ext>
                  </a:extLst>
                </a:gridCol>
                <a:gridCol w="3896738">
                  <a:extLst>
                    <a:ext uri="{9D8B030D-6E8A-4147-A177-3AD203B41FA5}">
                      <a16:colId xmlns:a16="http://schemas.microsoft.com/office/drawing/2014/main" val="2459581891"/>
                    </a:ext>
                  </a:extLst>
                </a:gridCol>
              </a:tblGrid>
              <a:tr h="60769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JMF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800" b="1" u="none" strike="noStrike" dirty="0">
                          <a:effectLst/>
                        </a:rPr>
                        <a:t>CT Specimens Made Early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800" b="1" u="none" strike="noStrike" dirty="0">
                          <a:effectLst/>
                        </a:rPr>
                        <a:t>CT Specimens Made Later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5247331"/>
                  </a:ext>
                </a:extLst>
              </a:tr>
              <a:tr h="366022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JMF </a:t>
                      </a:r>
                      <a:r>
                        <a:rPr lang="en-US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CT</a:t>
                      </a:r>
                      <a:r>
                        <a:rPr lang="en-US" sz="2800" b="1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Index</a:t>
                      </a:r>
                      <a:r>
                        <a:rPr lang="en-US" sz="2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= 127.2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JMF </a:t>
                      </a:r>
                      <a:r>
                        <a:rPr lang="en-US" sz="2800" b="1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CT</a:t>
                      </a:r>
                      <a:r>
                        <a:rPr lang="en-US" sz="2800" b="1" i="0" u="none" strike="noStrike" baseline="-250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IndexLong</a:t>
                      </a:r>
                      <a:r>
                        <a:rPr lang="en-US" sz="2800" b="1" i="0" u="none" strike="noStrike" baseline="-250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-Term </a:t>
                      </a:r>
                      <a:r>
                        <a:rPr lang="en-US" sz="2800" b="1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= 20.8</a:t>
                      </a:r>
                      <a:endParaRPr lang="en-US" sz="2800" b="1" i="0" u="none" strike="noStrike" baseline="-250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200" u="none" strike="noStrike" dirty="0">
                          <a:effectLst/>
                        </a:rPr>
                        <a:t>175.7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200" u="none" strike="noStrike" dirty="0">
                          <a:effectLst/>
                        </a:rPr>
                        <a:t>52.3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7890685"/>
                  </a:ext>
                </a:extLst>
              </a:tr>
              <a:tr h="366022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200" u="none" strike="noStrike" dirty="0">
                          <a:effectLst/>
                        </a:rPr>
                        <a:t>136.6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200" u="none" strike="noStrike" dirty="0">
                          <a:effectLst/>
                        </a:rPr>
                        <a:t>46.9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1209798"/>
                  </a:ext>
                </a:extLst>
              </a:tr>
              <a:tr h="245652">
                <a:tc v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861968"/>
                  </a:ext>
                </a:extLst>
              </a:tr>
              <a:tr h="405326">
                <a:tc v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20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800" b="1" u="none" strike="noStrike" dirty="0">
                          <a:effectLst/>
                        </a:rPr>
                        <a:t>RT Specimens Made Early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800" b="1" u="none" strike="noStrike" dirty="0">
                          <a:effectLst/>
                        </a:rPr>
                        <a:t>RT Specimens Made Later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5370491"/>
                  </a:ext>
                </a:extLst>
              </a:tr>
              <a:tr h="405326">
                <a:tc v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200" u="none" strike="noStrike" dirty="0">
                          <a:effectLst/>
                        </a:rPr>
                        <a:t>48.7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200" u="none" strike="noStrike" dirty="0">
                          <a:effectLst/>
                        </a:rPr>
                        <a:t>76.3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4068055"/>
                  </a:ext>
                </a:extLst>
              </a:tr>
              <a:tr h="405326">
                <a:tc v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200" u="none" strike="noStrike" dirty="0">
                          <a:effectLst/>
                        </a:rPr>
                        <a:t>50.7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200" u="none" strike="noStrike" dirty="0">
                          <a:effectLst/>
                        </a:rPr>
                        <a:t>74.8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4372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070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2B07D-34DA-EE7C-99ED-388E24EB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1408494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What is Asphalt Aging?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D8063-F21B-41F2-7EFF-F43DD796A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679192"/>
            <a:ext cx="10972800" cy="3446972"/>
          </a:xfrm>
        </p:spPr>
        <p:txBody>
          <a:bodyPr/>
          <a:lstStyle/>
          <a:p>
            <a:r>
              <a:rPr lang="en-US" b="1" dirty="0"/>
              <a:t>Loss of effective binder in the mixture</a:t>
            </a:r>
          </a:p>
          <a:p>
            <a:pPr lvl="1"/>
            <a:r>
              <a:rPr lang="en-US" b="1" dirty="0"/>
              <a:t>Absorption of asphalt into rock </a:t>
            </a:r>
            <a:r>
              <a:rPr lang="en-US" dirty="0"/>
              <a:t>reducing the effective binder content resulting in a stiffer more brittle mix.</a:t>
            </a:r>
          </a:p>
          <a:p>
            <a:pPr lvl="1"/>
            <a:r>
              <a:rPr lang="en-US" b="1" dirty="0"/>
              <a:t>Oxidation of the asphalt binder</a:t>
            </a:r>
          </a:p>
          <a:p>
            <a:pPr lvl="2"/>
            <a:r>
              <a:rPr lang="en-US" dirty="0"/>
              <a:t>A chemical process in which binder reacts with oxygen resulting in the degradation of the asphalt binder</a:t>
            </a:r>
          </a:p>
          <a:p>
            <a:pPr lvl="2"/>
            <a:r>
              <a:rPr lang="en-US" dirty="0"/>
              <a:t>Results in a stiffer more brittle mix</a:t>
            </a:r>
          </a:p>
        </p:txBody>
      </p:sp>
    </p:spTree>
    <p:extLst>
      <p:ext uri="{BB962C8B-B14F-4D97-AF65-F5344CB8AC3E}">
        <p14:creationId xmlns:p14="http://schemas.microsoft.com/office/powerpoint/2010/main" val="182699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220A-6B45-BD09-BB7C-B1A44D9CB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" y="1471359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Factors Effecting Aging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9878B-7F1E-5509-9ECE-A13C7764A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26208"/>
            <a:ext cx="10972800" cy="3318956"/>
          </a:xfrm>
        </p:spPr>
        <p:txBody>
          <a:bodyPr/>
          <a:lstStyle/>
          <a:p>
            <a:r>
              <a:rPr lang="en-US" sz="3600" dirty="0"/>
              <a:t>Absorption of rock</a:t>
            </a:r>
          </a:p>
          <a:p>
            <a:r>
              <a:rPr lang="en-US" sz="3600" dirty="0"/>
              <a:t>Amount of AC in mixture</a:t>
            </a:r>
          </a:p>
          <a:p>
            <a:r>
              <a:rPr lang="en-US" sz="3600" dirty="0"/>
              <a:t>Amount of binder oxidation - Temperature and Oxygen </a:t>
            </a:r>
          </a:p>
          <a:p>
            <a:r>
              <a:rPr lang="en-US" sz="3600" dirty="0"/>
              <a:t>Air voids of mixture</a:t>
            </a:r>
          </a:p>
          <a:p>
            <a:r>
              <a:rPr lang="en-US" sz="3600" dirty="0"/>
              <a:t>Chemistry of asphalt binder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51204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52BE-261C-AAE1-5AAC-0A7694A2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7640" y="1920240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 Easiest Way to Reduce Aging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06097-69AF-2345-BE96-5282E8B4F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063240"/>
            <a:ext cx="10972800" cy="3547556"/>
          </a:xfrm>
        </p:spPr>
        <p:txBody>
          <a:bodyPr/>
          <a:lstStyle/>
          <a:p>
            <a:r>
              <a:rPr lang="en-US" sz="3600" dirty="0"/>
              <a:t>Ensure there is enough AC in the mixture</a:t>
            </a:r>
          </a:p>
          <a:p>
            <a:r>
              <a:rPr lang="en-US" sz="3600" dirty="0"/>
              <a:t>Achieve high density on the roadway to reduce air voids</a:t>
            </a:r>
          </a:p>
          <a:p>
            <a:pPr lvl="1"/>
            <a:r>
              <a:rPr lang="en-US" sz="3200" dirty="0"/>
              <a:t>Reduces oxidation of the asphalt binder</a:t>
            </a:r>
          </a:p>
        </p:txBody>
      </p:sp>
    </p:spTree>
    <p:extLst>
      <p:ext uri="{BB962C8B-B14F-4D97-AF65-F5344CB8AC3E}">
        <p14:creationId xmlns:p14="http://schemas.microsoft.com/office/powerpoint/2010/main" val="156646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FE00C-6B5A-8190-AD37-7125CC84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90472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MoDOT’s Long Term Aging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09DE4-6B24-090C-0BDA-56B48E0B6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633472"/>
            <a:ext cx="10972800" cy="3492692"/>
          </a:xfrm>
        </p:spPr>
        <p:txBody>
          <a:bodyPr/>
          <a:lstStyle/>
          <a:p>
            <a:r>
              <a:rPr lang="en-US" dirty="0"/>
              <a:t>20 hours at 115°C</a:t>
            </a:r>
          </a:p>
          <a:p>
            <a:r>
              <a:rPr lang="en-US" dirty="0"/>
              <a:t>Represents about 7 to 8 years of aging in the field</a:t>
            </a:r>
          </a:p>
          <a:p>
            <a:r>
              <a:rPr lang="en-US" dirty="0"/>
              <a:t>Goal of 10 year life for overlays </a:t>
            </a:r>
          </a:p>
          <a:p>
            <a:r>
              <a:rPr lang="en-US" dirty="0"/>
              <a:t>Still need some performance at year 7 and 8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798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99DB6-0BCB-4186-A819-BE451D933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48" y="1655064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MoDOT’s 2025 Long Term Aged C</a:t>
            </a:r>
            <a:r>
              <a:rPr lang="en-US" b="1" baseline="-25000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68450-86FA-6621-1998-1464E5036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798064"/>
            <a:ext cx="10972800" cy="3328100"/>
          </a:xfrm>
        </p:spPr>
        <p:txBody>
          <a:bodyPr/>
          <a:lstStyle/>
          <a:p>
            <a:r>
              <a:rPr lang="en-US" dirty="0"/>
              <a:t>Average = 39.2 with a std. deviation of 20</a:t>
            </a:r>
          </a:p>
          <a:p>
            <a:r>
              <a:rPr lang="en-US" dirty="0"/>
              <a:t>Range of 16.2 to 80</a:t>
            </a:r>
          </a:p>
          <a:p>
            <a:r>
              <a:rPr lang="en-US" dirty="0"/>
              <a:t>Long term performance is main goal of BMD so our specification needs to capture this</a:t>
            </a:r>
          </a:p>
          <a:p>
            <a:endParaRPr lang="en-US" dirty="0"/>
          </a:p>
          <a:p>
            <a:r>
              <a:rPr lang="en-US" dirty="0"/>
              <a:t>For reference: BMD Spec. requires unaged  minimum C</a:t>
            </a:r>
            <a:r>
              <a:rPr lang="en-US" baseline="-25000" dirty="0"/>
              <a:t>T</a:t>
            </a:r>
            <a:r>
              <a:rPr lang="en-US" dirty="0"/>
              <a:t> index to be minimum of 50 for non-</a:t>
            </a:r>
            <a:r>
              <a:rPr lang="en-US" dirty="0" err="1"/>
              <a:t>sma</a:t>
            </a:r>
            <a:r>
              <a:rPr lang="en-US" dirty="0"/>
              <a:t> with above 100 for bonus</a:t>
            </a:r>
          </a:p>
        </p:txBody>
      </p:sp>
    </p:spTree>
    <p:extLst>
      <p:ext uri="{BB962C8B-B14F-4D97-AF65-F5344CB8AC3E}">
        <p14:creationId xmlns:p14="http://schemas.microsoft.com/office/powerpoint/2010/main" val="1860324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4436D57-152D-9813-E220-FBE9EE39D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>
            <a:extLst>
              <a:ext uri="{FF2B5EF4-FFF2-40B4-BE49-F238E27FC236}">
                <a16:creationId xmlns:a16="http://schemas.microsoft.com/office/drawing/2014/main" id="{4047A6CF-B693-3827-6FF8-A65FFBEA8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69496" cy="692727"/>
          </a:xfrm>
        </p:spPr>
        <p:txBody>
          <a:bodyPr/>
          <a:lstStyle/>
          <a:p>
            <a:pPr lvl="0">
              <a:defRPr/>
            </a:pP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2025 JMF Results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73E7469-169A-8C17-ADD1-FFB8B0C58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151289"/>
              </p:ext>
            </p:extLst>
          </p:nvPr>
        </p:nvGraphicFramePr>
        <p:xfrm>
          <a:off x="952500" y="523876"/>
          <a:ext cx="10039350" cy="62198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1726">
                  <a:extLst>
                    <a:ext uri="{9D8B030D-6E8A-4147-A177-3AD203B41FA5}">
                      <a16:colId xmlns:a16="http://schemas.microsoft.com/office/drawing/2014/main" val="3511669438"/>
                    </a:ext>
                  </a:extLst>
                </a:gridCol>
                <a:gridCol w="4023772">
                  <a:extLst>
                    <a:ext uri="{9D8B030D-6E8A-4147-A177-3AD203B41FA5}">
                      <a16:colId xmlns:a16="http://schemas.microsoft.com/office/drawing/2014/main" val="1990429046"/>
                    </a:ext>
                  </a:extLst>
                </a:gridCol>
                <a:gridCol w="3533852">
                  <a:extLst>
                    <a:ext uri="{9D8B030D-6E8A-4147-A177-3AD203B41FA5}">
                      <a16:colId xmlns:a16="http://schemas.microsoft.com/office/drawing/2014/main" val="1620868618"/>
                    </a:ext>
                  </a:extLst>
                </a:gridCol>
              </a:tblGrid>
              <a:tr h="47474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800" b="1" u="none" strike="noStrike" dirty="0">
                          <a:effectLst/>
                        </a:rPr>
                        <a:t>Avg CT Index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800" b="1" u="none" strike="noStrike" dirty="0">
                          <a:effectLst/>
                        </a:rPr>
                        <a:t>Avg Long Term Aged &lt; 30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8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% Difference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1355669"/>
                  </a:ext>
                </a:extLst>
              </a:tr>
              <a:tr h="35906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77.9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35.5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54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7098810"/>
                  </a:ext>
                </a:extLst>
              </a:tr>
              <a:tr h="35906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117.2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76.5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5184902"/>
                  </a:ext>
                </a:extLst>
              </a:tr>
              <a:tr h="35906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95.8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60.2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37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3129138"/>
                  </a:ext>
                </a:extLst>
              </a:tr>
              <a:tr h="35906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98.9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30.6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69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9533819"/>
                  </a:ext>
                </a:extLst>
              </a:tr>
              <a:tr h="35906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83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21.2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74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4432299"/>
                  </a:ext>
                </a:extLst>
              </a:tr>
              <a:tr h="35906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123.2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16.2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87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7313577"/>
                  </a:ext>
                </a:extLst>
              </a:tr>
              <a:tr h="35906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140.2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56.5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0521052"/>
                  </a:ext>
                </a:extLst>
              </a:tr>
              <a:tr h="35906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82.3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41.9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7481256"/>
                  </a:ext>
                </a:extLst>
              </a:tr>
              <a:tr h="35906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127.2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20.8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8575607"/>
                  </a:ext>
                </a:extLst>
              </a:tr>
              <a:tr h="35906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228.4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31.9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3832067"/>
                  </a:ext>
                </a:extLst>
              </a:tr>
              <a:tr h="35906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129.3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56.4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56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7249252"/>
                  </a:ext>
                </a:extLst>
              </a:tr>
              <a:tr h="35906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63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32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4101792"/>
                  </a:ext>
                </a:extLst>
              </a:tr>
              <a:tr h="35906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103.1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75.3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27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8729086"/>
                  </a:ext>
                </a:extLst>
              </a:tr>
              <a:tr h="35906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140.3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32.6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77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6438847"/>
                  </a:ext>
                </a:extLst>
              </a:tr>
              <a:tr h="35906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61.7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31.4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9544986"/>
                  </a:ext>
                </a:extLst>
              </a:tr>
              <a:tr h="35906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132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47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2411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579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7BFFF-5CE5-DF25-C14A-6C72CDE56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14500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</a:rPr>
              <a:t>Long Term Aging Research needed.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D2476-9FF4-74A5-ACEF-DC098D7345EB}"/>
              </a:ext>
            </a:extLst>
          </p:cNvPr>
          <p:cNvSpPr txBox="1"/>
          <p:nvPr/>
        </p:nvSpPr>
        <p:spPr>
          <a:xfrm>
            <a:off x="518160" y="2642616"/>
            <a:ext cx="111770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/>
              <a:t>What’s the min. C</a:t>
            </a:r>
            <a:r>
              <a:rPr lang="en-US" sz="4000" b="1" baseline="-25000" dirty="0"/>
              <a:t>T </a:t>
            </a:r>
            <a:r>
              <a:rPr lang="en-US" sz="4000" b="1" dirty="0"/>
              <a:t> value needed at year 7 or 8?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/>
              <a:t>Field test sections take 10 years to validate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/>
              <a:t>Can lab testing give us a starting point?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/>
              <a:t>Design mixture with low C</a:t>
            </a:r>
            <a:r>
              <a:rPr lang="en-US" sz="4000" baseline="-25000" dirty="0"/>
              <a:t>T</a:t>
            </a:r>
            <a:r>
              <a:rPr lang="en-US" sz="4000" dirty="0"/>
              <a:t> values to see what number we start to see cracking?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42381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F7A9C72-D7A9-E7F6-BD9A-E2F85E99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54150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Failing R</a:t>
            </a:r>
            <a:r>
              <a:rPr lang="en-US" b="1" baseline="-25000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 of 64V Binders</a:t>
            </a: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8E8DCF3-EC75-2714-4C10-B6C06A5502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715099"/>
              </p:ext>
            </p:extLst>
          </p:nvPr>
        </p:nvGraphicFramePr>
        <p:xfrm>
          <a:off x="1024128" y="2368296"/>
          <a:ext cx="10186416" cy="3511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20179">
                  <a:extLst>
                    <a:ext uri="{9D8B030D-6E8A-4147-A177-3AD203B41FA5}">
                      <a16:colId xmlns:a16="http://schemas.microsoft.com/office/drawing/2014/main" val="2420988956"/>
                    </a:ext>
                  </a:extLst>
                </a:gridCol>
                <a:gridCol w="4766237">
                  <a:extLst>
                    <a:ext uri="{9D8B030D-6E8A-4147-A177-3AD203B41FA5}">
                      <a16:colId xmlns:a16="http://schemas.microsoft.com/office/drawing/2014/main" val="3228779539"/>
                    </a:ext>
                  </a:extLst>
                </a:gridCol>
              </a:tblGrid>
              <a:tr h="1407706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3600">
                          <a:effectLst/>
                        </a:rPr>
                        <a:t>PG Grade High Temperature*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3600">
                          <a:effectLst/>
                        </a:rPr>
                        <a:t>Minimum RT</a:t>
                      </a:r>
                      <a:r>
                        <a:rPr lang="en-US" sz="3600" baseline="-25000">
                          <a:effectLst/>
                        </a:rPr>
                        <a:t>Index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9259438"/>
                  </a:ext>
                </a:extLst>
              </a:tr>
              <a:tr h="701197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3600">
                          <a:effectLst/>
                        </a:rPr>
                        <a:t>58-28H / 64-22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3600">
                          <a:effectLst/>
                        </a:rPr>
                        <a:t>50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7363515"/>
                  </a:ext>
                </a:extLst>
              </a:tr>
              <a:tr h="701197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3600">
                          <a:effectLst/>
                        </a:rPr>
                        <a:t>64-22H / 70-22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3600">
                          <a:effectLst/>
                        </a:rPr>
                        <a:t>65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2102960"/>
                  </a:ext>
                </a:extLst>
              </a:tr>
              <a:tr h="701197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3600">
                          <a:effectLst/>
                        </a:rPr>
                        <a:t>64-22V / 76-22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3600" dirty="0">
                          <a:effectLst/>
                        </a:rPr>
                        <a:t>80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14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699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8BC95-3BD5-0226-6CEA-AA2604E7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C280795-E702-B90D-6DC2-FFB4961433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276440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81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272A-2029-1C31-B153-333EB57AB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" y="1589088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Highly Modified Asphalt (</a:t>
            </a:r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HiMod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BEA7C-46E3-E21B-6E0A-6FBBE64CC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3464" y="2560638"/>
            <a:ext cx="11298936" cy="3565526"/>
          </a:xfrm>
        </p:spPr>
        <p:txBody>
          <a:bodyPr/>
          <a:lstStyle/>
          <a:p>
            <a:r>
              <a:rPr lang="en-US" sz="3200" dirty="0"/>
              <a:t>Highly polymer modified binder </a:t>
            </a:r>
          </a:p>
          <a:p>
            <a:r>
              <a:rPr lang="en-US" sz="3200" dirty="0"/>
              <a:t>Results in a very crack and rut resistance mixture</a:t>
            </a:r>
          </a:p>
          <a:p>
            <a:r>
              <a:rPr lang="en-US" sz="3200" dirty="0"/>
              <a:t>High Performance - Comparable to SMA performance</a:t>
            </a:r>
          </a:p>
          <a:p>
            <a:pPr lvl="1"/>
            <a:r>
              <a:rPr lang="en-US" sz="2800" dirty="0"/>
              <a:t>But a dense graded mix</a:t>
            </a:r>
          </a:p>
          <a:p>
            <a:pPr lvl="1"/>
            <a:r>
              <a:rPr lang="en-US" sz="2800" dirty="0"/>
              <a:t>Instead of relying on high quality aggregates </a:t>
            </a:r>
            <a:r>
              <a:rPr lang="en-US" sz="2800" dirty="0" err="1"/>
              <a:t>HiMod</a:t>
            </a:r>
            <a:r>
              <a:rPr lang="en-US" sz="2800" dirty="0"/>
              <a:t> relies on the high amount of polymer in the binder</a:t>
            </a:r>
          </a:p>
        </p:txBody>
      </p:sp>
    </p:spTree>
    <p:extLst>
      <p:ext uri="{BB962C8B-B14F-4D97-AF65-F5344CB8AC3E}">
        <p14:creationId xmlns:p14="http://schemas.microsoft.com/office/powerpoint/2010/main" val="788509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BA037-E30F-4296-791E-FB25757BF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48" y="1554798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2025 JMF Results Failing R</a:t>
            </a:r>
            <a:r>
              <a:rPr lang="en-US" b="1" baseline="-25000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T 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 of 64V Binders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52C90-BE8B-CC13-2009-26910926F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48" y="2807208"/>
            <a:ext cx="10972800" cy="3081212"/>
          </a:xfrm>
        </p:spPr>
        <p:txBody>
          <a:bodyPr/>
          <a:lstStyle/>
          <a:p>
            <a:r>
              <a:rPr lang="en-US" dirty="0"/>
              <a:t>Not seeing an increase in R</a:t>
            </a:r>
            <a:r>
              <a:rPr lang="en-US" baseline="-25000" dirty="0"/>
              <a:t>T </a:t>
            </a:r>
            <a:r>
              <a:rPr lang="en-US" dirty="0"/>
              <a:t> from 64H to 64V binders</a:t>
            </a:r>
          </a:p>
          <a:p>
            <a:r>
              <a:rPr lang="en-US" dirty="0"/>
              <a:t>Is it a binder issue or a testing issue?</a:t>
            </a:r>
          </a:p>
          <a:p>
            <a:r>
              <a:rPr lang="en-US" dirty="0"/>
              <a:t>Are we not allowing the mix to age enough?</a:t>
            </a:r>
          </a:p>
          <a:p>
            <a:r>
              <a:rPr lang="en-US" dirty="0"/>
              <a:t>Are we getting the field performance we need?</a:t>
            </a:r>
          </a:p>
          <a:p>
            <a:r>
              <a:rPr lang="en-US" dirty="0"/>
              <a:t>More research is needed..</a:t>
            </a:r>
          </a:p>
        </p:txBody>
      </p:sp>
    </p:spTree>
    <p:extLst>
      <p:ext uri="{BB962C8B-B14F-4D97-AF65-F5344CB8AC3E}">
        <p14:creationId xmlns:p14="http://schemas.microsoft.com/office/powerpoint/2010/main" val="1951965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A8C58-222B-656D-47C0-FB0834613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679192"/>
            <a:ext cx="10972800" cy="3446972"/>
          </a:xfrm>
        </p:spPr>
        <p:txBody>
          <a:bodyPr/>
          <a:lstStyle/>
          <a:p>
            <a:r>
              <a:rPr lang="en-US" dirty="0"/>
              <a:t>Currently requires verification of Hamburg results with reheated mix</a:t>
            </a:r>
          </a:p>
          <a:p>
            <a:r>
              <a:rPr lang="en-US" dirty="0"/>
              <a:t>Typically, have seen no rutting</a:t>
            </a:r>
          </a:p>
          <a:p>
            <a:r>
              <a:rPr lang="en-US" dirty="0"/>
              <a:t>Should we just plan to run the Hamburg?</a:t>
            </a:r>
          </a:p>
          <a:p>
            <a:pPr lvl="1"/>
            <a:r>
              <a:rPr lang="en-US" dirty="0"/>
              <a:t>Could replace TSR with the SIP to reduce testing</a:t>
            </a:r>
          </a:p>
          <a:p>
            <a:r>
              <a:rPr lang="en-US" dirty="0"/>
              <a:t>More research needed for both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93C09D-2265-2ACA-C0C3-84BEC3471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17625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Failing R</a:t>
            </a:r>
            <a:r>
              <a:rPr lang="en-US" b="1" baseline="-25000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 in the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98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DDAF-B307-C0D5-5F01-DD1F54A32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6" y="1435926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 Plan for Reducing Testing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7A2DF-7CE9-080C-FCAC-4B7939E76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788920"/>
            <a:ext cx="10972800" cy="3337244"/>
          </a:xfrm>
        </p:spPr>
        <p:txBody>
          <a:bodyPr/>
          <a:lstStyle/>
          <a:p>
            <a:r>
              <a:rPr lang="en-US" dirty="0"/>
              <a:t>Look at reducing testing frequencies </a:t>
            </a:r>
          </a:p>
          <a:p>
            <a:pPr lvl="1"/>
            <a:r>
              <a:rPr lang="en-US" dirty="0"/>
              <a:t>Low frequencies increases risk to contractor</a:t>
            </a:r>
          </a:p>
          <a:p>
            <a:r>
              <a:rPr lang="en-US" dirty="0"/>
              <a:t>Possibly combine some testing?</a:t>
            </a:r>
          </a:p>
          <a:p>
            <a:pPr lvl="1"/>
            <a:r>
              <a:rPr lang="en-US" dirty="0"/>
              <a:t>Stripping with the Hamburg</a:t>
            </a:r>
          </a:p>
          <a:p>
            <a:pPr lvl="1"/>
            <a:r>
              <a:rPr lang="en-US" dirty="0"/>
              <a:t>Consistent C</a:t>
            </a:r>
            <a:r>
              <a:rPr lang="en-US" baseline="-25000" dirty="0"/>
              <a:t>T </a:t>
            </a:r>
            <a:r>
              <a:rPr lang="en-US" dirty="0"/>
              <a:t> to trigger rutting check</a:t>
            </a:r>
          </a:p>
        </p:txBody>
      </p:sp>
    </p:spTree>
    <p:extLst>
      <p:ext uri="{BB962C8B-B14F-4D97-AF65-F5344CB8AC3E}">
        <p14:creationId xmlns:p14="http://schemas.microsoft.com/office/powerpoint/2010/main" val="2902023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882FF-6990-BBDD-0DEB-38405A251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28" y="1481328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BMD Spec. Moving Forward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96AB8-0B87-6D93-B23E-1623DB3D4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624328"/>
            <a:ext cx="10972800" cy="3501836"/>
          </a:xfrm>
        </p:spPr>
        <p:txBody>
          <a:bodyPr/>
          <a:lstStyle/>
          <a:p>
            <a:r>
              <a:rPr lang="en-US" dirty="0"/>
              <a:t>Continue with additional pilot projects in 2026</a:t>
            </a:r>
          </a:p>
          <a:p>
            <a:r>
              <a:rPr lang="en-US" dirty="0"/>
              <a:t>Complete Research in 2026-2027</a:t>
            </a:r>
          </a:p>
          <a:p>
            <a:r>
              <a:rPr lang="en-US" dirty="0"/>
              <a:t>Spec. revisions in 2027?</a:t>
            </a:r>
          </a:p>
        </p:txBody>
      </p:sp>
    </p:spTree>
    <p:extLst>
      <p:ext uri="{BB962C8B-B14F-4D97-AF65-F5344CB8AC3E}">
        <p14:creationId xmlns:p14="http://schemas.microsoft.com/office/powerpoint/2010/main" val="4177375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F2365-F0DC-CBBC-4DD6-600E05C4E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>
            <a:extLst>
              <a:ext uri="{FF2B5EF4-FFF2-40B4-BE49-F238E27FC236}">
                <a16:creationId xmlns:a16="http://schemas.microsoft.com/office/drawing/2014/main" id="{E42C4DE7-F350-523A-ABD6-24441AE2F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" y="1634996"/>
            <a:ext cx="11969496" cy="692727"/>
          </a:xfrm>
        </p:spPr>
        <p:txBody>
          <a:bodyPr/>
          <a:lstStyle/>
          <a:p>
            <a:pPr lvl="0">
              <a:defRPr/>
            </a:pP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Intelligent Compaction of Asphalt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636D32-C261-50EA-8134-540D51719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894099" cy="692727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78BB68D-B03D-B56D-BFF7-FB360702AE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468" y="2418776"/>
            <a:ext cx="10673132" cy="41248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North West District Pilot Projects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Pays Contractor 3 % for the IC Data – Requires complete data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Paving will cease if optimum passes not achieved for two consecutive paving days or if daily production has less than 70% coverage.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Integral Shoulders will be checked to see if optimum rolling passes were used.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400" dirty="0"/>
              <a:t>If so, no further action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400" dirty="0"/>
              <a:t>If not, then additional testing will be conducted with the contractor correcting or remove and replaced based on density results.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42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B84CC-F8F9-2264-4554-32E06F96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8" y="1435926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 Intelligent Compaction of Subgrade and Base Rock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916FB-B872-1DE9-1844-C5E40D84F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" y="3072384"/>
            <a:ext cx="11228832" cy="3437828"/>
          </a:xfrm>
        </p:spPr>
        <p:txBody>
          <a:bodyPr/>
          <a:lstStyle/>
          <a:p>
            <a:r>
              <a:rPr lang="en-US" dirty="0"/>
              <a:t>2 Pilot projects scheduled for 2026</a:t>
            </a:r>
          </a:p>
          <a:p>
            <a:r>
              <a:rPr lang="en-US" dirty="0"/>
              <a:t>Can we compare ICMV to a CBR value</a:t>
            </a:r>
          </a:p>
          <a:p>
            <a:pPr lvl="1"/>
            <a:r>
              <a:rPr lang="en-US" dirty="0"/>
              <a:t>ICMV much deeper depth of influence </a:t>
            </a:r>
          </a:p>
          <a:p>
            <a:r>
              <a:rPr lang="en-US" dirty="0"/>
              <a:t>QA could be LWDs</a:t>
            </a:r>
          </a:p>
          <a:p>
            <a:r>
              <a:rPr lang="en-US" dirty="0"/>
              <a:t>Could replace proof rolling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10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E4DEA-24C2-69BE-50A9-774E53884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87752"/>
            <a:ext cx="10972800" cy="3538412"/>
          </a:xfrm>
        </p:spPr>
        <p:txBody>
          <a:bodyPr/>
          <a:lstStyle/>
          <a:p>
            <a:r>
              <a:rPr lang="en-US" dirty="0"/>
              <a:t>Mounting DPS unit to rollers has been successful</a:t>
            </a:r>
          </a:p>
          <a:p>
            <a:pPr lvl="1"/>
            <a:r>
              <a:rPr lang="en-US" dirty="0"/>
              <a:t> Both break down and finish rollers</a:t>
            </a:r>
          </a:p>
          <a:p>
            <a:pPr lvl="1"/>
            <a:r>
              <a:rPr lang="en-US" dirty="0"/>
              <a:t>Just can’t have ponding water</a:t>
            </a:r>
          </a:p>
          <a:p>
            <a:r>
              <a:rPr lang="en-US" dirty="0"/>
              <a:t>A lot of interest from other states</a:t>
            </a:r>
          </a:p>
          <a:p>
            <a:r>
              <a:rPr lang="en-US" dirty="0"/>
              <a:t>MoDOT member of pooled fund and plan to continue to monitor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E2BA5E-3EB6-15D6-CF86-8591229BAE2E}"/>
              </a:ext>
            </a:extLst>
          </p:cNvPr>
          <p:cNvSpPr txBox="1">
            <a:spLocks/>
          </p:cNvSpPr>
          <p:nvPr/>
        </p:nvSpPr>
        <p:spPr>
          <a:xfrm>
            <a:off x="283464" y="158908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Dielectric Penetrating System (DPS)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52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7C930-63AF-4F73-FBEA-A19BCF9C6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16" y="2560638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8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E554A-4860-F55C-8B58-7148803E7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8" y="1563942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Key </a:t>
            </a:r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HiMod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 Mixture Characteristics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BF8C2-9F7B-2663-2684-0D97D10F7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533" y="2578449"/>
            <a:ext cx="11410950" cy="3145220"/>
          </a:xfrm>
        </p:spPr>
        <p:txBody>
          <a:bodyPr/>
          <a:lstStyle/>
          <a:p>
            <a:r>
              <a:rPr lang="en-US" sz="3200" dirty="0"/>
              <a:t>50 gyration mixture</a:t>
            </a:r>
          </a:p>
          <a:p>
            <a:r>
              <a:rPr lang="en-US" sz="3200" dirty="0"/>
              <a:t>0.5 to 1.5 percent air voids</a:t>
            </a:r>
          </a:p>
          <a:p>
            <a:r>
              <a:rPr lang="en-US" sz="3200" dirty="0"/>
              <a:t>90% MSCR recovery</a:t>
            </a:r>
          </a:p>
          <a:p>
            <a:r>
              <a:rPr lang="en-US" sz="3200" dirty="0"/>
              <a:t>J</a:t>
            </a:r>
            <a:r>
              <a:rPr lang="en-US" sz="3200" baseline="-25000" dirty="0"/>
              <a:t>nr</a:t>
            </a:r>
            <a:r>
              <a:rPr lang="en-US" sz="3200" dirty="0"/>
              <a:t> max of 0.1</a:t>
            </a:r>
          </a:p>
          <a:p>
            <a:r>
              <a:rPr lang="en-US" sz="3200" dirty="0"/>
              <a:t>Minimum 6% AC</a:t>
            </a:r>
          </a:p>
          <a:p>
            <a:r>
              <a:rPr lang="en-US" sz="3200" dirty="0"/>
              <a:t>Hamburg– max. 7mm of rutting @ 20,000 passes w/ 4% air voids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092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0574-FAA1-2CD9-33BC-5824CD7C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1509078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 Recent </a:t>
            </a:r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HiMod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 Changes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3517F-D22E-AF9C-B04A-9647D5042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852928"/>
            <a:ext cx="11085576" cy="3273236"/>
          </a:xfrm>
        </p:spPr>
        <p:txBody>
          <a:bodyPr/>
          <a:lstStyle/>
          <a:p>
            <a:r>
              <a:rPr lang="en-US" sz="3600" dirty="0"/>
              <a:t>Increased allowable viscosity from 3.5 to 5.0 max</a:t>
            </a:r>
          </a:p>
          <a:p>
            <a:r>
              <a:rPr lang="en-US" sz="3600" dirty="0"/>
              <a:t>Reduced gyrations from 65 to 50</a:t>
            </a:r>
          </a:p>
          <a:p>
            <a:r>
              <a:rPr lang="en-US" sz="3600" dirty="0"/>
              <a:t>Allowed air voids to be reduce to 0.5</a:t>
            </a:r>
          </a:p>
          <a:p>
            <a:r>
              <a:rPr lang="en-US" sz="3600" dirty="0"/>
              <a:t>Required the binder to be modified by Polymer </a:t>
            </a:r>
          </a:p>
        </p:txBody>
      </p:sp>
    </p:spTree>
    <p:extLst>
      <p:ext uri="{BB962C8B-B14F-4D97-AF65-F5344CB8AC3E}">
        <p14:creationId xmlns:p14="http://schemas.microsoft.com/office/powerpoint/2010/main" val="249213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CB255-1749-8B8B-3602-32F8D6A4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92" y="1454214"/>
            <a:ext cx="10972800" cy="1143000"/>
          </a:xfrm>
        </p:spPr>
        <p:txBody>
          <a:bodyPr/>
          <a:lstStyle/>
          <a:p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HiMod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 Thick Lift Paving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6606A-FD4E-0DF7-3AD3-EC437C939A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734056"/>
            <a:ext cx="10847832" cy="3392108"/>
          </a:xfrm>
        </p:spPr>
        <p:txBody>
          <a:bodyPr/>
          <a:lstStyle/>
          <a:p>
            <a:r>
              <a:rPr lang="en-US" sz="3600" dirty="0"/>
              <a:t>Being a very rich mix </a:t>
            </a:r>
            <a:r>
              <a:rPr lang="en-US" sz="3600" dirty="0" err="1"/>
              <a:t>HiMod</a:t>
            </a:r>
            <a:r>
              <a:rPr lang="en-US" sz="3600" dirty="0"/>
              <a:t> is easy to compact </a:t>
            </a:r>
          </a:p>
          <a:p>
            <a:r>
              <a:rPr lang="en-US" sz="3600" dirty="0"/>
              <a:t>Allows for paving thicker lifts</a:t>
            </a:r>
          </a:p>
          <a:p>
            <a:r>
              <a:rPr lang="en-US" sz="3600" dirty="0"/>
              <a:t>Improved performance from having less interfaces </a:t>
            </a:r>
          </a:p>
          <a:p>
            <a:pPr lvl="1"/>
            <a:r>
              <a:rPr lang="en-US" sz="3200" dirty="0"/>
              <a:t>Not relying on tack for bonding</a:t>
            </a:r>
          </a:p>
          <a:p>
            <a:r>
              <a:rPr lang="en-US" sz="3600" dirty="0"/>
              <a:t>Quicker operation</a:t>
            </a:r>
          </a:p>
        </p:txBody>
      </p:sp>
    </p:spTree>
    <p:extLst>
      <p:ext uri="{BB962C8B-B14F-4D97-AF65-F5344CB8AC3E}">
        <p14:creationId xmlns:p14="http://schemas.microsoft.com/office/powerpoint/2010/main" val="3902036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6206F-6C8B-91CB-41CD-F694EFF5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32" y="1463358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HiMod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 Thick Lift Paving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76189-C5E2-B230-16B3-AD5107425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14600"/>
            <a:ext cx="10972800" cy="3611564"/>
          </a:xfrm>
        </p:spPr>
        <p:txBody>
          <a:bodyPr/>
          <a:lstStyle/>
          <a:p>
            <a:r>
              <a:rPr lang="en-US" sz="3600" dirty="0"/>
              <a:t>Smoothness becomes a challenge </a:t>
            </a:r>
          </a:p>
          <a:p>
            <a:r>
              <a:rPr lang="en-US" sz="3600" dirty="0"/>
              <a:t>Top surface only allowed to be diamond grinded</a:t>
            </a:r>
          </a:p>
          <a:p>
            <a:r>
              <a:rPr lang="en-US" sz="3600" dirty="0"/>
              <a:t>Base course allowed to be micro-milled</a:t>
            </a:r>
          </a:p>
          <a:p>
            <a:pPr lvl="1"/>
            <a:r>
              <a:rPr lang="en-US" sz="3200" dirty="0"/>
              <a:t>Cold milling not allowed due to generated excessive fines</a:t>
            </a:r>
          </a:p>
          <a:p>
            <a:r>
              <a:rPr lang="en-US" sz="3600" dirty="0"/>
              <a:t>Top lift also much be a level B or low </a:t>
            </a:r>
            <a:r>
              <a:rPr lang="en-US" sz="3600" dirty="0" err="1"/>
              <a:t>porphory</a:t>
            </a:r>
            <a:r>
              <a:rPr lang="en-US" sz="3600" dirty="0"/>
              <a:t> mixture</a:t>
            </a:r>
          </a:p>
          <a:p>
            <a:r>
              <a:rPr lang="en-US" sz="3600" dirty="0" err="1"/>
              <a:t>HiMod</a:t>
            </a:r>
            <a:r>
              <a:rPr lang="en-US" sz="3600" dirty="0"/>
              <a:t> mixtures only </a:t>
            </a:r>
            <a:r>
              <a:rPr lang="en-US" sz="3600" b="1" dirty="0"/>
              <a:t>12.5 or 9.5 mm </a:t>
            </a:r>
          </a:p>
        </p:txBody>
      </p:sp>
    </p:spTree>
    <p:extLst>
      <p:ext uri="{BB962C8B-B14F-4D97-AF65-F5344CB8AC3E}">
        <p14:creationId xmlns:p14="http://schemas.microsoft.com/office/powerpoint/2010/main" val="52319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>
            <a:extLst>
              <a:ext uri="{FF2B5EF4-FFF2-40B4-BE49-F238E27FC236}">
                <a16:creationId xmlns:a16="http://schemas.microsoft.com/office/drawing/2014/main" id="{052CF4C8-4250-4AE0-B7B0-21CEA12D5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" y="1571625"/>
            <a:ext cx="11969496" cy="528420"/>
          </a:xfrm>
        </p:spPr>
        <p:txBody>
          <a:bodyPr/>
          <a:lstStyle/>
          <a:p>
            <a:pPr lvl="0">
              <a:defRPr/>
            </a:pP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HiMod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 Full Depth Thickness</a:t>
            </a:r>
            <a:endParaRPr lang="en-US" sz="6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ECB5C6-8D84-46DC-873D-203E0247DD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252" y="2266949"/>
            <a:ext cx="11471709" cy="4486275"/>
          </a:xfrm>
        </p:spPr>
        <p:txBody>
          <a:bodyPr>
            <a:normAutofit/>
          </a:bodyPr>
          <a:lstStyle/>
          <a:p>
            <a:pPr>
              <a:buSzPct val="60000"/>
              <a:buFont typeface="Wingdings" panose="05000000000000000000" pitchFamily="2" charset="2"/>
              <a:buChar char="Ø"/>
            </a:pPr>
            <a:endParaRPr lang="en-US" sz="3600" dirty="0"/>
          </a:p>
          <a:p>
            <a:pPr>
              <a:buSzPct val="60000"/>
              <a:buFont typeface="Wingdings" panose="05000000000000000000" pitchFamily="2" charset="2"/>
              <a:buChar char="Ø"/>
            </a:pPr>
            <a:r>
              <a:rPr lang="en-US" sz="3600" dirty="0"/>
              <a:t>Currently MoDOT allows 25% reduction from regular </a:t>
            </a:r>
            <a:r>
              <a:rPr lang="en-US" sz="3600" dirty="0" err="1"/>
              <a:t>superpave</a:t>
            </a:r>
            <a:r>
              <a:rPr lang="en-US" sz="3600" dirty="0"/>
              <a:t> with improved subgrade</a:t>
            </a:r>
          </a:p>
          <a:p>
            <a:pPr>
              <a:buSzPct val="60000"/>
              <a:buFont typeface="Wingdings" panose="05000000000000000000" pitchFamily="2" charset="2"/>
              <a:buChar char="Ø"/>
            </a:pPr>
            <a:r>
              <a:rPr lang="en-US" sz="3600" dirty="0"/>
              <a:t>NCAT currently recommends about 40% reduction</a:t>
            </a:r>
          </a:p>
          <a:p>
            <a:pPr>
              <a:buSzPct val="60000"/>
              <a:buFont typeface="Wingdings" panose="05000000000000000000" pitchFamily="2" charset="2"/>
              <a:buChar char="Ø"/>
            </a:pPr>
            <a:r>
              <a:rPr lang="en-US" sz="3600" dirty="0"/>
              <a:t>Research is needed to know exactly</a:t>
            </a:r>
          </a:p>
          <a:p>
            <a:pPr>
              <a:buSzPct val="60000"/>
              <a:buFont typeface="Wingdings" panose="05000000000000000000" pitchFamily="2" charset="2"/>
              <a:buChar char="Ø"/>
            </a:pPr>
            <a:r>
              <a:rPr lang="en-US" sz="3600" dirty="0"/>
              <a:t>Recalibration of AASHTO ME design needed</a:t>
            </a:r>
          </a:p>
          <a:p>
            <a:pPr>
              <a:buSzPct val="60000"/>
              <a:buFont typeface="Wingdings" panose="05000000000000000000" pitchFamily="2" charset="2"/>
              <a:buChar char="Ø"/>
            </a:pPr>
            <a:endParaRPr lang="en-US" sz="3600" dirty="0"/>
          </a:p>
          <a:p>
            <a:pPr>
              <a:buSzPct val="60000"/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457200" lvl="1" indent="0">
              <a:buSzPct val="60000"/>
              <a:buNone/>
            </a:pPr>
            <a:endParaRPr lang="en-US" sz="3200" dirty="0"/>
          </a:p>
          <a:p>
            <a:pPr marL="0" indent="0">
              <a:buSzPct val="60000"/>
              <a:buNone/>
            </a:pP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BB87BF-DAFF-4E46-9AA5-07EF5B9C4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894099" cy="69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4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6D2F4-5FDF-8D2A-BDD0-762C49BE9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1408494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2026 </a:t>
            </a:r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HiMod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 Pilot Projects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4EFE8-D8D8-5F47-38E0-AFC35971D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632" y="2642616"/>
            <a:ext cx="11192256" cy="3483548"/>
          </a:xfrm>
        </p:spPr>
        <p:txBody>
          <a:bodyPr/>
          <a:lstStyle/>
          <a:p>
            <a:r>
              <a:rPr lang="en-US" sz="3600" dirty="0"/>
              <a:t>J9I3838 I-55 – small test section </a:t>
            </a:r>
          </a:p>
          <a:p>
            <a:pPr lvl="1"/>
            <a:r>
              <a:rPr lang="en-US" sz="3200" dirty="0"/>
              <a:t> January Letting </a:t>
            </a:r>
          </a:p>
          <a:p>
            <a:r>
              <a:rPr lang="en-US" sz="3600" dirty="0"/>
              <a:t>KU0198 I-49 2 inch overlay</a:t>
            </a:r>
          </a:p>
          <a:p>
            <a:pPr lvl="1"/>
            <a:r>
              <a:rPr lang="en-US" sz="3200" dirty="0"/>
              <a:t> April Letting</a:t>
            </a:r>
          </a:p>
          <a:p>
            <a:pPr lvl="1"/>
            <a:r>
              <a:rPr lang="en-US" sz="3200" dirty="0"/>
              <a:t>Over 18 lane miles  </a:t>
            </a:r>
            <a:endParaRPr lang="en-US" sz="3600" dirty="0"/>
          </a:p>
          <a:p>
            <a:pPr marL="457200" lvl="1" indent="0">
              <a:buNone/>
            </a:pPr>
            <a:r>
              <a:rPr lang="en-US" sz="3200" dirty="0"/>
              <a:t>	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83606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9F8D-FCFB-CA71-3249-E80AD18C8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56" y="1390206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Franklin Gothic Demi" pitchFamily="34" charset="0"/>
                <a:ea typeface="Verdana" pitchFamily="34" charset="0"/>
                <a:cs typeface="Verdana" pitchFamily="34" charset="0"/>
              </a:rPr>
              <a:t>BMD Update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08F11-364D-D533-079F-9EBA93A0F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307336"/>
            <a:ext cx="10972800" cy="3437828"/>
          </a:xfrm>
        </p:spPr>
        <p:txBody>
          <a:bodyPr/>
          <a:lstStyle/>
          <a:p>
            <a:r>
              <a:rPr lang="en-US" sz="3600" dirty="0"/>
              <a:t>No major specifications changes made in 2025</a:t>
            </a:r>
          </a:p>
          <a:p>
            <a:r>
              <a:rPr lang="en-US" sz="3600" dirty="0"/>
              <a:t>Spec. needs some tweaking before full implementation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/>
              <a:t>Too much testing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/>
              <a:t>R</a:t>
            </a:r>
            <a:r>
              <a:rPr lang="en-US" sz="3200" baseline="-25000" dirty="0"/>
              <a:t>T</a:t>
            </a:r>
            <a:r>
              <a:rPr lang="en-US" sz="3200" dirty="0"/>
              <a:t> index failures on 64V-22 binders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/>
              <a:t>Aging Maters</a:t>
            </a:r>
          </a:p>
          <a:p>
            <a:pPr marL="914400" lvl="1" indent="-514350">
              <a:buFont typeface="+mj-lt"/>
              <a:buAutoNum type="arabicPeriod"/>
            </a:pPr>
            <a:endParaRPr lang="en-US" sz="3200" dirty="0"/>
          </a:p>
          <a:p>
            <a:pPr marL="914400" lvl="1" indent="-514350"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963117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752437-68bd-475c-86a8-67f1d6677820">
      <Terms xmlns="http://schemas.microsoft.com/office/infopath/2007/PartnerControls"/>
    </lcf76f155ced4ddcb4097134ff3c332f>
    <TaxCatchAll xmlns="56963302-5c31-401d-a271-72bffc9469c9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F015053632764487CCCD295B55C005" ma:contentTypeVersion="17" ma:contentTypeDescription="Create a new document." ma:contentTypeScope="" ma:versionID="2a611d9a2f4fcbab39ba729364d6c36f">
  <xsd:schema xmlns:xsd="http://www.w3.org/2001/XMLSchema" xmlns:xs="http://www.w3.org/2001/XMLSchema" xmlns:p="http://schemas.microsoft.com/office/2006/metadata/properties" xmlns:ns1="http://schemas.microsoft.com/sharepoint/v3" xmlns:ns2="90752437-68bd-475c-86a8-67f1d6677820" xmlns:ns3="56963302-5c31-401d-a271-72bffc9469c9" targetNamespace="http://schemas.microsoft.com/office/2006/metadata/properties" ma:root="true" ma:fieldsID="d04e4438a7b00a684f98616e5edb5b1c" ns1:_="" ns2:_="" ns3:_="">
    <xsd:import namespace="http://schemas.microsoft.com/sharepoint/v3"/>
    <xsd:import namespace="90752437-68bd-475c-86a8-67f1d6677820"/>
    <xsd:import namespace="56963302-5c31-401d-a271-72bffc9469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52437-68bd-475c-86a8-67f1d66778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4e9f005-b5d5-426d-ad25-f47e055fb4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63302-5c31-401d-a271-72bffc9469c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bb476b2-9eab-4b2a-ba28-e4201fcd8718}" ma:internalName="TaxCatchAll" ma:showField="CatchAllData" ma:web="56963302-5c31-401d-a271-72bffc9469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98D48C-D7A8-4845-95A7-5519DBF55818}">
  <ds:schemaRefs>
    <ds:schemaRef ds:uri="http://schemas.microsoft.com/office/2006/documentManagement/types"/>
    <ds:schemaRef ds:uri="http://www.w3.org/XML/1998/namespace"/>
    <ds:schemaRef ds:uri="http://purl.org/dc/dcmitype/"/>
    <ds:schemaRef ds:uri="56963302-5c31-401d-a271-72bffc9469c9"/>
    <ds:schemaRef ds:uri="http://purl.org/dc/terms/"/>
    <ds:schemaRef ds:uri="90752437-68bd-475c-86a8-67f1d6677820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37FD0ED-B4E7-4E31-8C7F-795C9F2213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0752437-68bd-475c-86a8-67f1d6677820"/>
    <ds:schemaRef ds:uri="56963302-5c31-401d-a271-72bffc9469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55905E-1636-4D00-947E-88F519DAA7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1044</Words>
  <Application>Microsoft Office PowerPoint</Application>
  <PresentationFormat>Widescreen</PresentationFormat>
  <Paragraphs>215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Aptos Narrow</vt:lpstr>
      <vt:lpstr>Arial</vt:lpstr>
      <vt:lpstr>Calibri</vt:lpstr>
      <vt:lpstr>Calibri Light</vt:lpstr>
      <vt:lpstr>Franklin Gothic Demi</vt:lpstr>
      <vt:lpstr>Tahoma</vt:lpstr>
      <vt:lpstr>Wingdings</vt:lpstr>
      <vt:lpstr>Custom Design</vt:lpstr>
      <vt:lpstr>1_Office Theme</vt:lpstr>
      <vt:lpstr>PowerPoint Presentation</vt:lpstr>
      <vt:lpstr>Highly Modified Asphalt (HiMod)</vt:lpstr>
      <vt:lpstr>Key HiMod Mixture Characteristics </vt:lpstr>
      <vt:lpstr> Recent HiMod Changes</vt:lpstr>
      <vt:lpstr>HiMod Thick Lift Paving</vt:lpstr>
      <vt:lpstr> HiMod Thick Lift Paving</vt:lpstr>
      <vt:lpstr> HiMod Full Depth Thickness</vt:lpstr>
      <vt:lpstr>2026 HiMod Pilot Projects</vt:lpstr>
      <vt:lpstr>BMD Update</vt:lpstr>
      <vt:lpstr>Unacceptable BMD Mixture that Passes Current Specification</vt:lpstr>
      <vt:lpstr>What is Asphalt Aging?</vt:lpstr>
      <vt:lpstr>Factors Effecting Aging</vt:lpstr>
      <vt:lpstr> Easiest Way to Reduce Aging</vt:lpstr>
      <vt:lpstr>MoDOT’s Long Term Aging</vt:lpstr>
      <vt:lpstr>MoDOT’s 2025 Long Term Aged CT</vt:lpstr>
      <vt:lpstr>2025 JMF Results</vt:lpstr>
      <vt:lpstr>Long Term Aging Research needed.</vt:lpstr>
      <vt:lpstr>Failing RT of 64V Binders</vt:lpstr>
      <vt:lpstr>PowerPoint Presentation</vt:lpstr>
      <vt:lpstr>2025 JMF Results Failing RT  of 64V Binders</vt:lpstr>
      <vt:lpstr>Failing RT in the Field</vt:lpstr>
      <vt:lpstr> Plan for Reducing Testing</vt:lpstr>
      <vt:lpstr>BMD Spec. Moving Forward</vt:lpstr>
      <vt:lpstr>Intelligent Compaction of Asphalt</vt:lpstr>
      <vt:lpstr> Intelligent Compaction of Subgrade and Base Rock</vt:lpstr>
      <vt:lpstr>PowerPoint Presentation</vt:lpstr>
      <vt:lpstr>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Blomberg</dc:creator>
  <cp:lastModifiedBy>Jacob Graessle</cp:lastModifiedBy>
  <cp:revision>34</cp:revision>
  <cp:lastPrinted>2025-10-16T18:23:01Z</cp:lastPrinted>
  <dcterms:created xsi:type="dcterms:W3CDTF">2021-05-03T13:27:17Z</dcterms:created>
  <dcterms:modified xsi:type="dcterms:W3CDTF">2025-12-29T15:26:11Z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0x010100B9F015053632764487CCCD295B55C005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