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56" r:id="rId5"/>
    <p:sldId id="257" r:id="rId6"/>
    <p:sldId id="259" r:id="rId7"/>
    <p:sldId id="283" r:id="rId8"/>
    <p:sldId id="305" r:id="rId9"/>
    <p:sldId id="306" r:id="rId10"/>
    <p:sldId id="352" r:id="rId11"/>
    <p:sldId id="353" r:id="rId12"/>
    <p:sldId id="351" r:id="rId13"/>
    <p:sldId id="354" r:id="rId14"/>
    <p:sldId id="309" r:id="rId15"/>
    <p:sldId id="311" r:id="rId16"/>
    <p:sldId id="355" r:id="rId17"/>
    <p:sldId id="356" r:id="rId18"/>
    <p:sldId id="336" r:id="rId19"/>
    <p:sldId id="337" r:id="rId20"/>
    <p:sldId id="338" r:id="rId21"/>
    <p:sldId id="339" r:id="rId22"/>
    <p:sldId id="340" r:id="rId23"/>
    <p:sldId id="320" r:id="rId24"/>
    <p:sldId id="341" r:id="rId25"/>
    <p:sldId id="324" r:id="rId26"/>
    <p:sldId id="327" r:id="rId27"/>
    <p:sldId id="343" r:id="rId28"/>
    <p:sldId id="344" r:id="rId29"/>
    <p:sldId id="345" r:id="rId30"/>
    <p:sldId id="346" r:id="rId31"/>
    <p:sldId id="347" r:id="rId32"/>
    <p:sldId id="348" r:id="rId33"/>
    <p:sldId id="342" r:id="rId34"/>
    <p:sldId id="304" r:id="rId35"/>
    <p:sldId id="329" r:id="rId36"/>
    <p:sldId id="330" r:id="rId37"/>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96B"/>
    <a:srgbClr val="D1D4D4"/>
    <a:srgbClr val="EAEBEB"/>
    <a:srgbClr val="735753"/>
    <a:srgbClr val="AA7D6F"/>
    <a:srgbClr val="B68B80"/>
    <a:srgbClr val="17AB52"/>
    <a:srgbClr val="95B8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B7C3DD-A47C-4315-8BA3-031455E2C0D0}" v="49" dt="2026-01-06T03:55:57.0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0" autoAdjust="0"/>
    <p:restoredTop sz="69632" autoAdjust="0"/>
  </p:normalViewPr>
  <p:slideViewPr>
    <p:cSldViewPr snapToGrid="0">
      <p:cViewPr varScale="1">
        <p:scale>
          <a:sx n="77" d="100"/>
          <a:sy n="77" d="100"/>
        </p:scale>
        <p:origin x="1740" y="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en Walker" userId="156f3df9-1557-41d9-bea6-d43f80fc0974" providerId="ADAL" clId="{5A76BCC9-8A69-4E3C-9B1C-9E6A75CE8B7F}"/>
    <pc:docChg chg="undo redo custSel addSld delSld modSld sldOrd">
      <pc:chgData name="Kristen Walker" userId="156f3df9-1557-41d9-bea6-d43f80fc0974" providerId="ADAL" clId="{5A76BCC9-8A69-4E3C-9B1C-9E6A75CE8B7F}" dt="2026-01-06T04:17:38.193" v="2556" actId="20577"/>
      <pc:docMkLst>
        <pc:docMk/>
      </pc:docMkLst>
      <pc:sldChg chg="modSp mod">
        <pc:chgData name="Kristen Walker" userId="156f3df9-1557-41d9-bea6-d43f80fc0974" providerId="ADAL" clId="{5A76BCC9-8A69-4E3C-9B1C-9E6A75CE8B7F}" dt="2026-01-05T18:50:07.669" v="25" actId="20577"/>
        <pc:sldMkLst>
          <pc:docMk/>
          <pc:sldMk cId="1401199327" sldId="256"/>
        </pc:sldMkLst>
        <pc:spChg chg="mod">
          <ac:chgData name="Kristen Walker" userId="156f3df9-1557-41d9-bea6-d43f80fc0974" providerId="ADAL" clId="{5A76BCC9-8A69-4E3C-9B1C-9E6A75CE8B7F}" dt="2026-01-05T18:50:07.669" v="25" actId="20577"/>
          <ac:spMkLst>
            <pc:docMk/>
            <pc:sldMk cId="1401199327" sldId="256"/>
            <ac:spMk id="7" creationId="{1A7081CC-A2D5-43A6-B4CD-91DD7875C029}"/>
          </ac:spMkLst>
        </pc:spChg>
      </pc:sldChg>
      <pc:sldChg chg="modSp mod">
        <pc:chgData name="Kristen Walker" userId="156f3df9-1557-41d9-bea6-d43f80fc0974" providerId="ADAL" clId="{5A76BCC9-8A69-4E3C-9B1C-9E6A75CE8B7F}" dt="2026-01-05T21:10:46.751" v="1373" actId="20577"/>
        <pc:sldMkLst>
          <pc:docMk/>
          <pc:sldMk cId="2258518" sldId="283"/>
        </pc:sldMkLst>
        <pc:spChg chg="mod">
          <ac:chgData name="Kristen Walker" userId="156f3df9-1557-41d9-bea6-d43f80fc0974" providerId="ADAL" clId="{5A76BCC9-8A69-4E3C-9B1C-9E6A75CE8B7F}" dt="2026-01-05T21:10:46.751" v="1373" actId="20577"/>
          <ac:spMkLst>
            <pc:docMk/>
            <pc:sldMk cId="2258518" sldId="283"/>
            <ac:spMk id="17" creationId="{827F41A1-E0EA-41B4-89AC-89D0C6C9DF1A}"/>
          </ac:spMkLst>
        </pc:spChg>
      </pc:sldChg>
      <pc:sldChg chg="modAnim modNotesTx">
        <pc:chgData name="Kristen Walker" userId="156f3df9-1557-41d9-bea6-d43f80fc0974" providerId="ADAL" clId="{5A76BCC9-8A69-4E3C-9B1C-9E6A75CE8B7F}" dt="2026-01-05T19:17:13.396" v="278"/>
        <pc:sldMkLst>
          <pc:docMk/>
          <pc:sldMk cId="4031253129" sldId="305"/>
        </pc:sldMkLst>
      </pc:sldChg>
      <pc:sldChg chg="addSp delSp modSp mod modNotesTx">
        <pc:chgData name="Kristen Walker" userId="156f3df9-1557-41d9-bea6-d43f80fc0974" providerId="ADAL" clId="{5A76BCC9-8A69-4E3C-9B1C-9E6A75CE8B7F}" dt="2026-01-05T19:16:16.390" v="256" actId="14100"/>
        <pc:sldMkLst>
          <pc:docMk/>
          <pc:sldMk cId="2523004115" sldId="306"/>
        </pc:sldMkLst>
        <pc:spChg chg="del">
          <ac:chgData name="Kristen Walker" userId="156f3df9-1557-41d9-bea6-d43f80fc0974" providerId="ADAL" clId="{5A76BCC9-8A69-4E3C-9B1C-9E6A75CE8B7F}" dt="2026-01-05T19:14:38.664" v="241" actId="478"/>
          <ac:spMkLst>
            <pc:docMk/>
            <pc:sldMk cId="2523004115" sldId="306"/>
            <ac:spMk id="6" creationId="{96A7EB83-981E-EA3E-C156-22D2496DA6C6}"/>
          </ac:spMkLst>
        </pc:spChg>
        <pc:picChg chg="del">
          <ac:chgData name="Kristen Walker" userId="156f3df9-1557-41d9-bea6-d43f80fc0974" providerId="ADAL" clId="{5A76BCC9-8A69-4E3C-9B1C-9E6A75CE8B7F}" dt="2026-01-05T19:14:36.503" v="240" actId="478"/>
          <ac:picMkLst>
            <pc:docMk/>
            <pc:sldMk cId="2523004115" sldId="306"/>
            <ac:picMk id="3" creationId="{DC411067-B10D-FCD7-4630-4FDD50C56205}"/>
          </ac:picMkLst>
        </pc:picChg>
        <pc:picChg chg="add mod">
          <ac:chgData name="Kristen Walker" userId="156f3df9-1557-41d9-bea6-d43f80fc0974" providerId="ADAL" clId="{5A76BCC9-8A69-4E3C-9B1C-9E6A75CE8B7F}" dt="2026-01-05T19:16:16.390" v="256" actId="14100"/>
          <ac:picMkLst>
            <pc:docMk/>
            <pc:sldMk cId="2523004115" sldId="306"/>
            <ac:picMk id="4" creationId="{2E101E4C-FA65-2EB1-29B6-5F820212CF40}"/>
          </ac:picMkLst>
        </pc:picChg>
      </pc:sldChg>
      <pc:sldChg chg="del mod modShow">
        <pc:chgData name="Kristen Walker" userId="156f3df9-1557-41d9-bea6-d43f80fc0974" providerId="ADAL" clId="{5A76BCC9-8A69-4E3C-9B1C-9E6A75CE8B7F}" dt="2026-01-05T20:42:36.171" v="784" actId="2696"/>
        <pc:sldMkLst>
          <pc:docMk/>
          <pc:sldMk cId="153653606" sldId="307"/>
        </pc:sldMkLst>
      </pc:sldChg>
      <pc:sldChg chg="del mod modShow">
        <pc:chgData name="Kristen Walker" userId="156f3df9-1557-41d9-bea6-d43f80fc0974" providerId="ADAL" clId="{5A76BCC9-8A69-4E3C-9B1C-9E6A75CE8B7F}" dt="2026-01-05T20:43:40.423" v="805" actId="2696"/>
        <pc:sldMkLst>
          <pc:docMk/>
          <pc:sldMk cId="692108399" sldId="308"/>
        </pc:sldMkLst>
      </pc:sldChg>
      <pc:sldChg chg="addSp delSp modSp mod modShow modNotesTx">
        <pc:chgData name="Kristen Walker" userId="156f3df9-1557-41d9-bea6-d43f80fc0974" providerId="ADAL" clId="{5A76BCC9-8A69-4E3C-9B1C-9E6A75CE8B7F}" dt="2026-01-05T21:41:23.533" v="1881" actId="14100"/>
        <pc:sldMkLst>
          <pc:docMk/>
          <pc:sldMk cId="1658562679" sldId="309"/>
        </pc:sldMkLst>
        <pc:spChg chg="mod">
          <ac:chgData name="Kristen Walker" userId="156f3df9-1557-41d9-bea6-d43f80fc0974" providerId="ADAL" clId="{5A76BCC9-8A69-4E3C-9B1C-9E6A75CE8B7F}" dt="2026-01-05T21:41:23.533" v="1881" actId="14100"/>
          <ac:spMkLst>
            <pc:docMk/>
            <pc:sldMk cId="1658562679" sldId="309"/>
            <ac:spMk id="5" creationId="{C5C6FBAF-98F0-B27E-F42A-22ED1AB41FCF}"/>
          </ac:spMkLst>
        </pc:spChg>
        <pc:spChg chg="mod">
          <ac:chgData name="Kristen Walker" userId="156f3df9-1557-41d9-bea6-d43f80fc0974" providerId="ADAL" clId="{5A76BCC9-8A69-4E3C-9B1C-9E6A75CE8B7F}" dt="2026-01-05T20:40:34.826" v="720" actId="1076"/>
          <ac:spMkLst>
            <pc:docMk/>
            <pc:sldMk cId="1658562679" sldId="309"/>
            <ac:spMk id="16" creationId="{812B1988-DF3B-414E-BEB4-BDE3F33E67A9}"/>
          </ac:spMkLst>
        </pc:spChg>
        <pc:picChg chg="add mod">
          <ac:chgData name="Kristen Walker" userId="156f3df9-1557-41d9-bea6-d43f80fc0974" providerId="ADAL" clId="{5A76BCC9-8A69-4E3C-9B1C-9E6A75CE8B7F}" dt="2026-01-05T21:41:15.610" v="1880" actId="1076"/>
          <ac:picMkLst>
            <pc:docMk/>
            <pc:sldMk cId="1658562679" sldId="309"/>
            <ac:picMk id="3" creationId="{3A7311D5-37DC-18AB-C7EB-16DAD89113C6}"/>
          </ac:picMkLst>
        </pc:picChg>
        <pc:picChg chg="del">
          <ac:chgData name="Kristen Walker" userId="156f3df9-1557-41d9-bea6-d43f80fc0974" providerId="ADAL" clId="{5A76BCC9-8A69-4E3C-9B1C-9E6A75CE8B7F}" dt="2026-01-05T20:39:06.765" v="713" actId="478"/>
          <ac:picMkLst>
            <pc:docMk/>
            <pc:sldMk cId="1658562679" sldId="309"/>
            <ac:picMk id="4" creationId="{10C2658C-6F41-F6F2-A44A-C8BDAB3A0F7A}"/>
          </ac:picMkLst>
        </pc:picChg>
      </pc:sldChg>
      <pc:sldChg chg="del mod modShow">
        <pc:chgData name="Kristen Walker" userId="156f3df9-1557-41d9-bea6-d43f80fc0974" providerId="ADAL" clId="{5A76BCC9-8A69-4E3C-9B1C-9E6A75CE8B7F}" dt="2026-01-05T20:43:47.109" v="806" actId="2696"/>
        <pc:sldMkLst>
          <pc:docMk/>
          <pc:sldMk cId="3098092567" sldId="310"/>
        </pc:sldMkLst>
      </pc:sldChg>
      <pc:sldChg chg="modSp mod modNotesTx">
        <pc:chgData name="Kristen Walker" userId="156f3df9-1557-41d9-bea6-d43f80fc0974" providerId="ADAL" clId="{5A76BCC9-8A69-4E3C-9B1C-9E6A75CE8B7F}" dt="2026-01-05T20:46:17.476" v="880" actId="20577"/>
        <pc:sldMkLst>
          <pc:docMk/>
          <pc:sldMk cId="589982812" sldId="311"/>
        </pc:sldMkLst>
        <pc:spChg chg="mod">
          <ac:chgData name="Kristen Walker" userId="156f3df9-1557-41d9-bea6-d43f80fc0974" providerId="ADAL" clId="{5A76BCC9-8A69-4E3C-9B1C-9E6A75CE8B7F}" dt="2026-01-05T20:45:10.780" v="837" actId="20577"/>
          <ac:spMkLst>
            <pc:docMk/>
            <pc:sldMk cId="589982812" sldId="311"/>
            <ac:spMk id="16" creationId="{812B1988-DF3B-414E-BEB4-BDE3F33E67A9}"/>
          </ac:spMkLst>
        </pc:spChg>
      </pc:sldChg>
      <pc:sldChg chg="del mod modShow">
        <pc:chgData name="Kristen Walker" userId="156f3df9-1557-41d9-bea6-d43f80fc0974" providerId="ADAL" clId="{5A76BCC9-8A69-4E3C-9B1C-9E6A75CE8B7F}" dt="2026-01-05T20:44:10.164" v="807" actId="2696"/>
        <pc:sldMkLst>
          <pc:docMk/>
          <pc:sldMk cId="367097039" sldId="312"/>
        </pc:sldMkLst>
      </pc:sldChg>
      <pc:sldChg chg="del">
        <pc:chgData name="Kristen Walker" userId="156f3df9-1557-41d9-bea6-d43f80fc0974" providerId="ADAL" clId="{5A76BCC9-8A69-4E3C-9B1C-9E6A75CE8B7F}" dt="2026-01-05T20:48:13.334" v="881" actId="2696"/>
        <pc:sldMkLst>
          <pc:docMk/>
          <pc:sldMk cId="1565145238" sldId="313"/>
        </pc:sldMkLst>
      </pc:sldChg>
      <pc:sldChg chg="del">
        <pc:chgData name="Kristen Walker" userId="156f3df9-1557-41d9-bea6-d43f80fc0974" providerId="ADAL" clId="{5A76BCC9-8A69-4E3C-9B1C-9E6A75CE8B7F}" dt="2026-01-05T20:48:31.349" v="884" actId="2696"/>
        <pc:sldMkLst>
          <pc:docMk/>
          <pc:sldMk cId="3912238105" sldId="314"/>
        </pc:sldMkLst>
      </pc:sldChg>
      <pc:sldChg chg="del">
        <pc:chgData name="Kristen Walker" userId="156f3df9-1557-41d9-bea6-d43f80fc0974" providerId="ADAL" clId="{5A76BCC9-8A69-4E3C-9B1C-9E6A75CE8B7F}" dt="2026-01-05T20:48:17.001" v="882" actId="2696"/>
        <pc:sldMkLst>
          <pc:docMk/>
          <pc:sldMk cId="2114879957" sldId="315"/>
        </pc:sldMkLst>
      </pc:sldChg>
      <pc:sldChg chg="del mod modShow">
        <pc:chgData name="Kristen Walker" userId="156f3df9-1557-41d9-bea6-d43f80fc0974" providerId="ADAL" clId="{5A76BCC9-8A69-4E3C-9B1C-9E6A75CE8B7F}" dt="2026-01-06T03:38:49.683" v="1987" actId="2696"/>
        <pc:sldMkLst>
          <pc:docMk/>
          <pc:sldMk cId="3293599265" sldId="316"/>
        </pc:sldMkLst>
      </pc:sldChg>
      <pc:sldChg chg="del">
        <pc:chgData name="Kristen Walker" userId="156f3df9-1557-41d9-bea6-d43f80fc0974" providerId="ADAL" clId="{5A76BCC9-8A69-4E3C-9B1C-9E6A75CE8B7F}" dt="2026-01-05T20:48:34.705" v="885" actId="2696"/>
        <pc:sldMkLst>
          <pc:docMk/>
          <pc:sldMk cId="1412826203" sldId="317"/>
        </pc:sldMkLst>
      </pc:sldChg>
      <pc:sldChg chg="del">
        <pc:chgData name="Kristen Walker" userId="156f3df9-1557-41d9-bea6-d43f80fc0974" providerId="ADAL" clId="{5A76BCC9-8A69-4E3C-9B1C-9E6A75CE8B7F}" dt="2026-01-05T20:48:37.739" v="886" actId="2696"/>
        <pc:sldMkLst>
          <pc:docMk/>
          <pc:sldMk cId="15978054" sldId="318"/>
        </pc:sldMkLst>
      </pc:sldChg>
      <pc:sldChg chg="del">
        <pc:chgData name="Kristen Walker" userId="156f3df9-1557-41d9-bea6-d43f80fc0974" providerId="ADAL" clId="{5A76BCC9-8A69-4E3C-9B1C-9E6A75CE8B7F}" dt="2026-01-05T20:48:20.726" v="883" actId="2696"/>
        <pc:sldMkLst>
          <pc:docMk/>
          <pc:sldMk cId="798054932" sldId="319"/>
        </pc:sldMkLst>
      </pc:sldChg>
      <pc:sldChg chg="del mod modShow">
        <pc:chgData name="Kristen Walker" userId="156f3df9-1557-41d9-bea6-d43f80fc0974" providerId="ADAL" clId="{5A76BCC9-8A69-4E3C-9B1C-9E6A75CE8B7F}" dt="2026-01-06T04:03:36.848" v="2126" actId="2696"/>
        <pc:sldMkLst>
          <pc:docMk/>
          <pc:sldMk cId="1382323796" sldId="321"/>
        </pc:sldMkLst>
      </pc:sldChg>
      <pc:sldChg chg="del">
        <pc:chgData name="Kristen Walker" userId="156f3df9-1557-41d9-bea6-d43f80fc0974" providerId="ADAL" clId="{5A76BCC9-8A69-4E3C-9B1C-9E6A75CE8B7F}" dt="2026-01-05T20:58:24.110" v="1239" actId="2696"/>
        <pc:sldMkLst>
          <pc:docMk/>
          <pc:sldMk cId="2671196028" sldId="322"/>
        </pc:sldMkLst>
      </pc:sldChg>
      <pc:sldChg chg="del">
        <pc:chgData name="Kristen Walker" userId="156f3df9-1557-41d9-bea6-d43f80fc0974" providerId="ADAL" clId="{5A76BCC9-8A69-4E3C-9B1C-9E6A75CE8B7F}" dt="2026-01-05T20:50:50.699" v="899" actId="2696"/>
        <pc:sldMkLst>
          <pc:docMk/>
          <pc:sldMk cId="2808645489" sldId="323"/>
        </pc:sldMkLst>
      </pc:sldChg>
      <pc:sldChg chg="addSp delSp modSp mod modNotesTx">
        <pc:chgData name="Kristen Walker" userId="156f3df9-1557-41d9-bea6-d43f80fc0974" providerId="ADAL" clId="{5A76BCC9-8A69-4E3C-9B1C-9E6A75CE8B7F}" dt="2026-01-05T20:58:16.052" v="1238" actId="20577"/>
        <pc:sldMkLst>
          <pc:docMk/>
          <pc:sldMk cId="1891388172" sldId="324"/>
        </pc:sldMkLst>
        <pc:picChg chg="add mod">
          <ac:chgData name="Kristen Walker" userId="156f3df9-1557-41d9-bea6-d43f80fc0974" providerId="ADAL" clId="{5A76BCC9-8A69-4E3C-9B1C-9E6A75CE8B7F}" dt="2026-01-05T20:49:18.632" v="897" actId="1076"/>
          <ac:picMkLst>
            <pc:docMk/>
            <pc:sldMk cId="1891388172" sldId="324"/>
            <ac:picMk id="3" creationId="{9E536382-E23E-AF3E-3F26-D90A1A5EF3E8}"/>
          </ac:picMkLst>
        </pc:picChg>
        <pc:picChg chg="del">
          <ac:chgData name="Kristen Walker" userId="156f3df9-1557-41d9-bea6-d43f80fc0974" providerId="ADAL" clId="{5A76BCC9-8A69-4E3C-9B1C-9E6A75CE8B7F}" dt="2026-01-05T20:49:07.532" v="888" actId="478"/>
          <ac:picMkLst>
            <pc:docMk/>
            <pc:sldMk cId="1891388172" sldId="324"/>
            <ac:picMk id="6" creationId="{6DA51473-8F79-D479-8199-B61588EB6F7E}"/>
          </ac:picMkLst>
        </pc:picChg>
      </pc:sldChg>
      <pc:sldChg chg="modSp mod">
        <pc:chgData name="Kristen Walker" userId="156f3df9-1557-41d9-bea6-d43f80fc0974" providerId="ADAL" clId="{5A76BCC9-8A69-4E3C-9B1C-9E6A75CE8B7F}" dt="2026-01-06T04:11:31.231" v="2176" actId="20577"/>
        <pc:sldMkLst>
          <pc:docMk/>
          <pc:sldMk cId="3975051704" sldId="327"/>
        </pc:sldMkLst>
        <pc:spChg chg="mod">
          <ac:chgData name="Kristen Walker" userId="156f3df9-1557-41d9-bea6-d43f80fc0974" providerId="ADAL" clId="{5A76BCC9-8A69-4E3C-9B1C-9E6A75CE8B7F}" dt="2026-01-06T04:11:31.231" v="2176" actId="20577"/>
          <ac:spMkLst>
            <pc:docMk/>
            <pc:sldMk cId="3975051704" sldId="327"/>
            <ac:spMk id="2" creationId="{1C03F494-66AE-A430-D45F-CED9FD7CAEF6}"/>
          </ac:spMkLst>
        </pc:spChg>
      </pc:sldChg>
      <pc:sldChg chg="del mod modShow">
        <pc:chgData name="Kristen Walker" userId="156f3df9-1557-41d9-bea6-d43f80fc0974" providerId="ADAL" clId="{5A76BCC9-8A69-4E3C-9B1C-9E6A75CE8B7F}" dt="2026-01-06T04:03:41.088" v="2127" actId="2696"/>
        <pc:sldMkLst>
          <pc:docMk/>
          <pc:sldMk cId="3579652307" sldId="328"/>
        </pc:sldMkLst>
      </pc:sldChg>
      <pc:sldChg chg="mod ord modShow">
        <pc:chgData name="Kristen Walker" userId="156f3df9-1557-41d9-bea6-d43f80fc0974" providerId="ADAL" clId="{5A76BCC9-8A69-4E3C-9B1C-9E6A75CE8B7F}" dt="2026-01-06T04:03:49.303" v="2129"/>
        <pc:sldMkLst>
          <pc:docMk/>
          <pc:sldMk cId="170518810" sldId="329"/>
        </pc:sldMkLst>
      </pc:sldChg>
      <pc:sldChg chg="mod ord modShow">
        <pc:chgData name="Kristen Walker" userId="156f3df9-1557-41d9-bea6-d43f80fc0974" providerId="ADAL" clId="{5A76BCC9-8A69-4E3C-9B1C-9E6A75CE8B7F}" dt="2026-01-06T04:04:06.050" v="2131"/>
        <pc:sldMkLst>
          <pc:docMk/>
          <pc:sldMk cId="3165780662" sldId="330"/>
        </pc:sldMkLst>
      </pc:sldChg>
      <pc:sldChg chg="del mod modShow">
        <pc:chgData name="Kristen Walker" userId="156f3df9-1557-41d9-bea6-d43f80fc0974" providerId="ADAL" clId="{5A76BCC9-8A69-4E3C-9B1C-9E6A75CE8B7F}" dt="2026-01-06T04:04:14.488" v="2132" actId="2696"/>
        <pc:sldMkLst>
          <pc:docMk/>
          <pc:sldMk cId="469420720" sldId="331"/>
        </pc:sldMkLst>
      </pc:sldChg>
      <pc:sldChg chg="del">
        <pc:chgData name="Kristen Walker" userId="156f3df9-1557-41d9-bea6-d43f80fc0974" providerId="ADAL" clId="{5A76BCC9-8A69-4E3C-9B1C-9E6A75CE8B7F}" dt="2026-01-05T20:49:58.145" v="898" actId="2696"/>
        <pc:sldMkLst>
          <pc:docMk/>
          <pc:sldMk cId="87205259" sldId="332"/>
        </pc:sldMkLst>
      </pc:sldChg>
      <pc:sldChg chg="del">
        <pc:chgData name="Kristen Walker" userId="156f3df9-1557-41d9-bea6-d43f80fc0974" providerId="ADAL" clId="{5A76BCC9-8A69-4E3C-9B1C-9E6A75CE8B7F}" dt="2026-01-05T20:50:57.013" v="900" actId="2696"/>
        <pc:sldMkLst>
          <pc:docMk/>
          <pc:sldMk cId="2949177752" sldId="333"/>
        </pc:sldMkLst>
      </pc:sldChg>
      <pc:sldChg chg="del mod modShow">
        <pc:chgData name="Kristen Walker" userId="156f3df9-1557-41d9-bea6-d43f80fc0974" providerId="ADAL" clId="{5A76BCC9-8A69-4E3C-9B1C-9E6A75CE8B7F}" dt="2026-01-06T03:38:45.436" v="1986" actId="2696"/>
        <pc:sldMkLst>
          <pc:docMk/>
          <pc:sldMk cId="2361530212" sldId="335"/>
        </pc:sldMkLst>
      </pc:sldChg>
      <pc:sldChg chg="modSp mod">
        <pc:chgData name="Kristen Walker" userId="156f3df9-1557-41d9-bea6-d43f80fc0974" providerId="ADAL" clId="{5A76BCC9-8A69-4E3C-9B1C-9E6A75CE8B7F}" dt="2026-01-06T03:52:17.985" v="1988" actId="1076"/>
        <pc:sldMkLst>
          <pc:docMk/>
          <pc:sldMk cId="2900035915" sldId="336"/>
        </pc:sldMkLst>
        <pc:spChg chg="mod">
          <ac:chgData name="Kristen Walker" userId="156f3df9-1557-41d9-bea6-d43f80fc0974" providerId="ADAL" clId="{5A76BCC9-8A69-4E3C-9B1C-9E6A75CE8B7F}" dt="2026-01-06T03:52:17.985" v="1988" actId="1076"/>
          <ac:spMkLst>
            <pc:docMk/>
            <pc:sldMk cId="2900035915" sldId="336"/>
            <ac:spMk id="17" creationId="{4F068C24-B3A7-2E60-8E50-8FF279D838EB}"/>
          </ac:spMkLst>
        </pc:spChg>
      </pc:sldChg>
      <pc:sldChg chg="modSp mod modNotesTx">
        <pc:chgData name="Kristen Walker" userId="156f3df9-1557-41d9-bea6-d43f80fc0974" providerId="ADAL" clId="{5A76BCC9-8A69-4E3C-9B1C-9E6A75CE8B7F}" dt="2026-01-05T21:28:28.081" v="1765" actId="20577"/>
        <pc:sldMkLst>
          <pc:docMk/>
          <pc:sldMk cId="552958591" sldId="342"/>
        </pc:sldMkLst>
        <pc:spChg chg="mod">
          <ac:chgData name="Kristen Walker" userId="156f3df9-1557-41d9-bea6-d43f80fc0974" providerId="ADAL" clId="{5A76BCC9-8A69-4E3C-9B1C-9E6A75CE8B7F}" dt="2026-01-05T21:28:28.081" v="1765" actId="20577"/>
          <ac:spMkLst>
            <pc:docMk/>
            <pc:sldMk cId="552958591" sldId="342"/>
            <ac:spMk id="11" creationId="{A9B00056-E25C-9099-32F9-09A496E68967}"/>
          </ac:spMkLst>
        </pc:spChg>
      </pc:sldChg>
      <pc:sldChg chg="delSp mod">
        <pc:chgData name="Kristen Walker" userId="156f3df9-1557-41d9-bea6-d43f80fc0974" providerId="ADAL" clId="{5A76BCC9-8A69-4E3C-9B1C-9E6A75CE8B7F}" dt="2026-01-06T04:05:45.779" v="2133" actId="478"/>
        <pc:sldMkLst>
          <pc:docMk/>
          <pc:sldMk cId="1016042536" sldId="348"/>
        </pc:sldMkLst>
        <pc:spChg chg="del">
          <ac:chgData name="Kristen Walker" userId="156f3df9-1557-41d9-bea6-d43f80fc0974" providerId="ADAL" clId="{5A76BCC9-8A69-4E3C-9B1C-9E6A75CE8B7F}" dt="2026-01-06T04:05:45.779" v="2133" actId="478"/>
          <ac:spMkLst>
            <pc:docMk/>
            <pc:sldMk cId="1016042536" sldId="348"/>
            <ac:spMk id="6" creationId="{B1A3A92A-39A7-6577-AC70-6F0431F04BBE}"/>
          </ac:spMkLst>
        </pc:spChg>
      </pc:sldChg>
      <pc:sldChg chg="del">
        <pc:chgData name="Kristen Walker" userId="156f3df9-1557-41d9-bea6-d43f80fc0974" providerId="ADAL" clId="{5A76BCC9-8A69-4E3C-9B1C-9E6A75CE8B7F}" dt="2026-01-05T20:58:27.686" v="1240" actId="2696"/>
        <pc:sldMkLst>
          <pc:docMk/>
          <pc:sldMk cId="3089555189" sldId="349"/>
        </pc:sldMkLst>
      </pc:sldChg>
      <pc:sldChg chg="del mod modShow">
        <pc:chgData name="Kristen Walker" userId="156f3df9-1557-41d9-bea6-d43f80fc0974" providerId="ADAL" clId="{5A76BCC9-8A69-4E3C-9B1C-9E6A75CE8B7F}" dt="2026-01-06T04:06:08.427" v="2134" actId="2696"/>
        <pc:sldMkLst>
          <pc:docMk/>
          <pc:sldMk cId="424538505" sldId="350"/>
        </pc:sldMkLst>
      </pc:sldChg>
      <pc:sldChg chg="add modNotesTx">
        <pc:chgData name="Kristen Walker" userId="156f3df9-1557-41d9-bea6-d43f80fc0974" providerId="ADAL" clId="{5A76BCC9-8A69-4E3C-9B1C-9E6A75CE8B7F}" dt="2026-01-05T19:31:27.731" v="293" actId="20577"/>
        <pc:sldMkLst>
          <pc:docMk/>
          <pc:sldMk cId="4082632294" sldId="351"/>
        </pc:sldMkLst>
      </pc:sldChg>
      <pc:sldChg chg="addSp delSp modSp add mod">
        <pc:chgData name="Kristen Walker" userId="156f3df9-1557-41d9-bea6-d43f80fc0974" providerId="ADAL" clId="{5A76BCC9-8A69-4E3C-9B1C-9E6A75CE8B7F}" dt="2026-01-05T19:17:17.521" v="280" actId="14100"/>
        <pc:sldMkLst>
          <pc:docMk/>
          <pc:sldMk cId="4175975356" sldId="352"/>
        </pc:sldMkLst>
        <pc:picChg chg="add mod">
          <ac:chgData name="Kristen Walker" userId="156f3df9-1557-41d9-bea6-d43f80fc0974" providerId="ADAL" clId="{5A76BCC9-8A69-4E3C-9B1C-9E6A75CE8B7F}" dt="2026-01-05T19:17:17.521" v="280" actId="14100"/>
          <ac:picMkLst>
            <pc:docMk/>
            <pc:sldMk cId="4175975356" sldId="352"/>
            <ac:picMk id="3" creationId="{4F7E028F-5220-B178-C09E-3FE080EF3BE4}"/>
          </ac:picMkLst>
        </pc:picChg>
        <pc:picChg chg="del">
          <ac:chgData name="Kristen Walker" userId="156f3df9-1557-41d9-bea6-d43f80fc0974" providerId="ADAL" clId="{5A76BCC9-8A69-4E3C-9B1C-9E6A75CE8B7F}" dt="2026-01-05T19:15:30.132" v="245" actId="478"/>
          <ac:picMkLst>
            <pc:docMk/>
            <pc:sldMk cId="4175975356" sldId="352"/>
            <ac:picMk id="4" creationId="{CD6F81F6-2E04-5CA5-B854-305824BCD42C}"/>
          </ac:picMkLst>
        </pc:picChg>
      </pc:sldChg>
      <pc:sldChg chg="addSp delSp modSp add mod modNotesTx">
        <pc:chgData name="Kristen Walker" userId="156f3df9-1557-41d9-bea6-d43f80fc0974" providerId="ADAL" clId="{5A76BCC9-8A69-4E3C-9B1C-9E6A75CE8B7F}" dt="2026-01-06T04:17:38.193" v="2556" actId="20577"/>
        <pc:sldMkLst>
          <pc:docMk/>
          <pc:sldMk cId="1398237651" sldId="353"/>
        </pc:sldMkLst>
        <pc:picChg chg="del">
          <ac:chgData name="Kristen Walker" userId="156f3df9-1557-41d9-bea6-d43f80fc0974" providerId="ADAL" clId="{5A76BCC9-8A69-4E3C-9B1C-9E6A75CE8B7F}" dt="2026-01-05T19:15:45.084" v="248" actId="478"/>
          <ac:picMkLst>
            <pc:docMk/>
            <pc:sldMk cId="1398237651" sldId="353"/>
            <ac:picMk id="3" creationId="{CF5A0E62-4F5A-E8B7-45FA-C46187BE30DF}"/>
          </ac:picMkLst>
        </pc:picChg>
        <pc:picChg chg="add mod">
          <ac:chgData name="Kristen Walker" userId="156f3df9-1557-41d9-bea6-d43f80fc0974" providerId="ADAL" clId="{5A76BCC9-8A69-4E3C-9B1C-9E6A75CE8B7F}" dt="2026-01-05T19:15:58.474" v="251" actId="14100"/>
          <ac:picMkLst>
            <pc:docMk/>
            <pc:sldMk cId="1398237651" sldId="353"/>
            <ac:picMk id="4" creationId="{7F02548C-5D91-FDDB-B5C6-27DB827E54C4}"/>
          </ac:picMkLst>
        </pc:picChg>
      </pc:sldChg>
      <pc:sldChg chg="addSp delSp modSp add mod modNotesTx">
        <pc:chgData name="Kristen Walker" userId="156f3df9-1557-41d9-bea6-d43f80fc0974" providerId="ADAL" clId="{5A76BCC9-8A69-4E3C-9B1C-9E6A75CE8B7F}" dt="2026-01-05T19:37:53.557" v="457" actId="6549"/>
        <pc:sldMkLst>
          <pc:docMk/>
          <pc:sldMk cId="900352763" sldId="354"/>
        </pc:sldMkLst>
        <pc:spChg chg="add del mod">
          <ac:chgData name="Kristen Walker" userId="156f3df9-1557-41d9-bea6-d43f80fc0974" providerId="ADAL" clId="{5A76BCC9-8A69-4E3C-9B1C-9E6A75CE8B7F}" dt="2026-01-05T19:32:44.077" v="312" actId="478"/>
          <ac:spMkLst>
            <pc:docMk/>
            <pc:sldMk cId="900352763" sldId="354"/>
            <ac:spMk id="2" creationId="{9A954FF6-BAF1-82EB-202B-7910E3B05D33}"/>
          </ac:spMkLst>
        </pc:spChg>
        <pc:spChg chg="add mod">
          <ac:chgData name="Kristen Walker" userId="156f3df9-1557-41d9-bea6-d43f80fc0974" providerId="ADAL" clId="{5A76BCC9-8A69-4E3C-9B1C-9E6A75CE8B7F}" dt="2026-01-05T19:37:53.557" v="457" actId="6549"/>
          <ac:spMkLst>
            <pc:docMk/>
            <pc:sldMk cId="900352763" sldId="354"/>
            <ac:spMk id="4" creationId="{E949B72E-D97D-5546-8707-621FE4655167}"/>
          </ac:spMkLst>
        </pc:spChg>
        <pc:spChg chg="del">
          <ac:chgData name="Kristen Walker" userId="156f3df9-1557-41d9-bea6-d43f80fc0974" providerId="ADAL" clId="{5A76BCC9-8A69-4E3C-9B1C-9E6A75CE8B7F}" dt="2026-01-05T19:31:15.129" v="283" actId="478"/>
          <ac:spMkLst>
            <pc:docMk/>
            <pc:sldMk cId="900352763" sldId="354"/>
            <ac:spMk id="6" creationId="{20BDD516-1287-3EAB-EDA7-750F73489957}"/>
          </ac:spMkLst>
        </pc:spChg>
        <pc:picChg chg="del">
          <ac:chgData name="Kristen Walker" userId="156f3df9-1557-41d9-bea6-d43f80fc0974" providerId="ADAL" clId="{5A76BCC9-8A69-4E3C-9B1C-9E6A75CE8B7F}" dt="2026-01-05T19:31:11.416" v="282" actId="478"/>
          <ac:picMkLst>
            <pc:docMk/>
            <pc:sldMk cId="900352763" sldId="354"/>
            <ac:picMk id="3" creationId="{F18FBC8F-D785-BAE6-73C2-E72A8CE75DCD}"/>
          </ac:picMkLst>
        </pc:picChg>
      </pc:sldChg>
      <pc:sldChg chg="modSp add del mod modNotesTx">
        <pc:chgData name="Kristen Walker" userId="156f3df9-1557-41d9-bea6-d43f80fc0974" providerId="ADAL" clId="{5A76BCC9-8A69-4E3C-9B1C-9E6A75CE8B7F}" dt="2026-01-05T20:32:00.378" v="613" actId="2696"/>
        <pc:sldMkLst>
          <pc:docMk/>
          <pc:sldMk cId="894975825" sldId="355"/>
        </pc:sldMkLst>
        <pc:spChg chg="mod">
          <ac:chgData name="Kristen Walker" userId="156f3df9-1557-41d9-bea6-d43f80fc0974" providerId="ADAL" clId="{5A76BCC9-8A69-4E3C-9B1C-9E6A75CE8B7F}" dt="2026-01-05T20:31:28.584" v="612" actId="404"/>
          <ac:spMkLst>
            <pc:docMk/>
            <pc:sldMk cId="894975825" sldId="355"/>
            <ac:spMk id="4" creationId="{EDCFDC57-5AFF-5B01-BF88-0F196EF66C67}"/>
          </ac:spMkLst>
        </pc:spChg>
      </pc:sldChg>
      <pc:sldChg chg="addSp delSp modSp add mod ord modNotesTx">
        <pc:chgData name="Kristen Walker" userId="156f3df9-1557-41d9-bea6-d43f80fc0974" providerId="ADAL" clId="{5A76BCC9-8A69-4E3C-9B1C-9E6A75CE8B7F}" dt="2026-01-06T04:08:38.705" v="2135" actId="20577"/>
        <pc:sldMkLst>
          <pc:docMk/>
          <pc:sldMk cId="1315123055" sldId="355"/>
        </pc:sldMkLst>
        <pc:spChg chg="add del mod">
          <ac:chgData name="Kristen Walker" userId="156f3df9-1557-41d9-bea6-d43f80fc0974" providerId="ADAL" clId="{5A76BCC9-8A69-4E3C-9B1C-9E6A75CE8B7F}" dt="2026-01-05T21:44:16.817" v="1943" actId="931"/>
          <ac:spMkLst>
            <pc:docMk/>
            <pc:sldMk cId="1315123055" sldId="355"/>
            <ac:spMk id="3" creationId="{F2AA8C3F-552D-86EC-0073-E3209FA5C027}"/>
          </ac:spMkLst>
        </pc:spChg>
        <pc:spChg chg="add del mod">
          <ac:chgData name="Kristen Walker" userId="156f3df9-1557-41d9-bea6-d43f80fc0974" providerId="ADAL" clId="{5A76BCC9-8A69-4E3C-9B1C-9E6A75CE8B7F}" dt="2026-01-05T21:45:31.245" v="1972" actId="478"/>
          <ac:spMkLst>
            <pc:docMk/>
            <pc:sldMk cId="1315123055" sldId="355"/>
            <ac:spMk id="7" creationId="{36B548C0-8FAC-9CFA-E400-E7ED1A4DBDB2}"/>
          </ac:spMkLst>
        </pc:spChg>
        <pc:spChg chg="add mod">
          <ac:chgData name="Kristen Walker" userId="156f3df9-1557-41d9-bea6-d43f80fc0974" providerId="ADAL" clId="{5A76BCC9-8A69-4E3C-9B1C-9E6A75CE8B7F}" dt="2026-01-05T22:51:37.048" v="1985" actId="1076"/>
          <ac:spMkLst>
            <pc:docMk/>
            <pc:sldMk cId="1315123055" sldId="355"/>
            <ac:spMk id="8" creationId="{E99D3A78-B527-FA52-34B2-BA7B3B22D0E0}"/>
          </ac:spMkLst>
        </pc:spChg>
        <pc:spChg chg="del mod">
          <ac:chgData name="Kristen Walker" userId="156f3df9-1557-41d9-bea6-d43f80fc0974" providerId="ADAL" clId="{5A76BCC9-8A69-4E3C-9B1C-9E6A75CE8B7F}" dt="2026-01-05T21:44:27.641" v="1947" actId="478"/>
          <ac:spMkLst>
            <pc:docMk/>
            <pc:sldMk cId="1315123055" sldId="355"/>
            <ac:spMk id="16" creationId="{B850C57E-71A6-73C4-35BE-845D828B18E9}"/>
          </ac:spMkLst>
        </pc:spChg>
        <pc:spChg chg="del">
          <ac:chgData name="Kristen Walker" userId="156f3df9-1557-41d9-bea6-d43f80fc0974" providerId="ADAL" clId="{5A76BCC9-8A69-4E3C-9B1C-9E6A75CE8B7F}" dt="2026-01-05T21:43:17.438" v="1883" actId="478"/>
          <ac:spMkLst>
            <pc:docMk/>
            <pc:sldMk cId="1315123055" sldId="355"/>
            <ac:spMk id="17" creationId="{B460CFCD-8960-3187-3C86-3AF68D88B4BC}"/>
          </ac:spMkLst>
        </pc:spChg>
        <pc:picChg chg="add mod">
          <ac:chgData name="Kristen Walker" userId="156f3df9-1557-41d9-bea6-d43f80fc0974" providerId="ADAL" clId="{5A76BCC9-8A69-4E3C-9B1C-9E6A75CE8B7F}" dt="2026-01-05T21:44:44.179" v="1954" actId="14100"/>
          <ac:picMkLst>
            <pc:docMk/>
            <pc:sldMk cId="1315123055" sldId="355"/>
            <ac:picMk id="5" creationId="{3452E05C-1FC0-E974-7AB7-C35DF1701827}"/>
          </ac:picMkLst>
        </pc:picChg>
      </pc:sldChg>
      <pc:sldChg chg="addSp delSp modSp add mod ord">
        <pc:chgData name="Kristen Walker" userId="156f3df9-1557-41d9-bea6-d43f80fc0974" providerId="ADAL" clId="{5A76BCC9-8A69-4E3C-9B1C-9E6A75CE8B7F}" dt="2026-01-06T04:09:15.214" v="2141" actId="14100"/>
        <pc:sldMkLst>
          <pc:docMk/>
          <pc:sldMk cId="1693524803" sldId="356"/>
        </pc:sldMkLst>
        <pc:spChg chg="add del mod">
          <ac:chgData name="Kristen Walker" userId="156f3df9-1557-41d9-bea6-d43f80fc0974" providerId="ADAL" clId="{5A76BCC9-8A69-4E3C-9B1C-9E6A75CE8B7F}" dt="2026-01-05T21:46:49.271" v="1977" actId="931"/>
          <ac:spMkLst>
            <pc:docMk/>
            <pc:sldMk cId="1693524803" sldId="356"/>
            <ac:spMk id="3" creationId="{BE43E641-46D1-47CD-4E34-7A8FB3C2DB5C}"/>
          </ac:spMkLst>
        </pc:spChg>
        <pc:spChg chg="mod">
          <ac:chgData name="Kristen Walker" userId="156f3df9-1557-41d9-bea6-d43f80fc0974" providerId="ADAL" clId="{5A76BCC9-8A69-4E3C-9B1C-9E6A75CE8B7F}" dt="2026-01-05T22:51:31.550" v="1984" actId="113"/>
          <ac:spMkLst>
            <pc:docMk/>
            <pc:sldMk cId="1693524803" sldId="356"/>
            <ac:spMk id="8" creationId="{E3EE22A5-1B78-5600-4151-104B8CA1C04C}"/>
          </ac:spMkLst>
        </pc:spChg>
        <pc:picChg chg="del">
          <ac:chgData name="Kristen Walker" userId="156f3df9-1557-41d9-bea6-d43f80fc0974" providerId="ADAL" clId="{5A76BCC9-8A69-4E3C-9B1C-9E6A75CE8B7F}" dt="2026-01-05T21:46:24.259" v="1976" actId="478"/>
          <ac:picMkLst>
            <pc:docMk/>
            <pc:sldMk cId="1693524803" sldId="356"/>
            <ac:picMk id="5" creationId="{53A3923A-1736-5102-49D9-8F5C8F851319}"/>
          </ac:picMkLst>
        </pc:picChg>
        <pc:picChg chg="add mod">
          <ac:chgData name="Kristen Walker" userId="156f3df9-1557-41d9-bea6-d43f80fc0974" providerId="ADAL" clId="{5A76BCC9-8A69-4E3C-9B1C-9E6A75CE8B7F}" dt="2026-01-06T04:09:15.214" v="2141" actId="14100"/>
          <ac:picMkLst>
            <pc:docMk/>
            <pc:sldMk cId="1693524803" sldId="356"/>
            <ac:picMk id="6" creationId="{7D317782-7ADB-13F7-FD82-DEAE01DAB82F}"/>
          </ac:picMkLst>
        </pc:picChg>
      </pc:sldChg>
    </pc:docChg>
  </pc:docChgLst>
</pc:chgInfo>
</file>

<file path=ppt/diagrams/_rels/data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image" Target="../media/image4.jpg"/><Relationship Id="rId5" Type="http://schemas.openxmlformats.org/officeDocument/2006/relationships/image" Target="../media/image7.jpg"/><Relationship Id="rId4" Type="http://schemas.openxmlformats.org/officeDocument/2006/relationships/image" Target="../media/image6.jpg"/></Relationships>
</file>

<file path=ppt/diagrams/_rels/drawing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image" Target="../media/image4.jpg"/><Relationship Id="rId5" Type="http://schemas.openxmlformats.org/officeDocument/2006/relationships/image" Target="../media/image7.jpg"/><Relationship Id="rId4" Type="http://schemas.openxmlformats.org/officeDocument/2006/relationships/image" Target="../media/image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AC3392-09F6-4A45-9D4E-E44A9F70BC8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B954C2EC-C732-4DCF-8893-89CA3EB4DC00}">
      <dgm:prSet phldrT="[Text]" custT="1"/>
      <dgm:spPr/>
      <dgm:t>
        <a:bodyPr/>
        <a:lstStyle/>
        <a:p>
          <a:r>
            <a:rPr lang="en-US" sz="1200" b="1" dirty="0">
              <a:solidFill>
                <a:srgbClr val="58696B"/>
              </a:solidFill>
            </a:rPr>
            <a:t>Doug Walker, CIC</a:t>
          </a:r>
        </a:p>
        <a:p>
          <a:r>
            <a:rPr lang="en-US" sz="1200" b="1" dirty="0">
              <a:solidFill>
                <a:srgbClr val="58696B"/>
              </a:solidFill>
            </a:rPr>
            <a:t>Managing Partner / Agent</a:t>
          </a:r>
        </a:p>
      </dgm:t>
    </dgm:pt>
    <dgm:pt modelId="{0F015125-AD2C-45D3-8F0D-697C513F36B7}" type="parTrans" cxnId="{0724E1D0-3F21-482D-B2B0-130AC7398F46}">
      <dgm:prSet/>
      <dgm:spPr/>
      <dgm:t>
        <a:bodyPr/>
        <a:lstStyle/>
        <a:p>
          <a:endParaRPr lang="en-US"/>
        </a:p>
      </dgm:t>
    </dgm:pt>
    <dgm:pt modelId="{0624C1E1-5FEC-45B5-8F88-9B04D3BE59B4}" type="sibTrans" cxnId="{0724E1D0-3F21-482D-B2B0-130AC7398F46}">
      <dgm:prSet/>
      <dgm:spPr/>
      <dgm:t>
        <a:bodyPr/>
        <a:lstStyle/>
        <a:p>
          <a:endParaRPr lang="en-US"/>
        </a:p>
      </dgm:t>
    </dgm:pt>
    <dgm:pt modelId="{F4886E22-65E1-423C-97EE-2E3D8F55E75D}">
      <dgm:prSet phldrT="[Text]" custT="1"/>
      <dgm:spPr/>
      <dgm:t>
        <a:bodyPr/>
        <a:lstStyle/>
        <a:p>
          <a:r>
            <a:rPr lang="en-US" sz="1200" b="1" dirty="0">
              <a:solidFill>
                <a:srgbClr val="58696B"/>
              </a:solidFill>
            </a:rPr>
            <a:t>Holly Gill-Gaither, CIC</a:t>
          </a:r>
        </a:p>
        <a:p>
          <a:r>
            <a:rPr lang="en-US" sz="1200" b="1" dirty="0">
              <a:solidFill>
                <a:srgbClr val="58696B"/>
              </a:solidFill>
            </a:rPr>
            <a:t>Sales Executive</a:t>
          </a:r>
        </a:p>
      </dgm:t>
    </dgm:pt>
    <dgm:pt modelId="{E17C3A7D-00B3-4570-B860-2C91139601EC}" type="parTrans" cxnId="{89E36622-9369-468F-B6C1-FF684DE5DCF5}">
      <dgm:prSet/>
      <dgm:spPr/>
      <dgm:t>
        <a:bodyPr/>
        <a:lstStyle/>
        <a:p>
          <a:endParaRPr lang="en-US"/>
        </a:p>
      </dgm:t>
    </dgm:pt>
    <dgm:pt modelId="{69D2C748-7668-49DE-A715-4B718ACC8A6C}" type="sibTrans" cxnId="{89E36622-9369-468F-B6C1-FF684DE5DCF5}">
      <dgm:prSet/>
      <dgm:spPr/>
      <dgm:t>
        <a:bodyPr/>
        <a:lstStyle/>
        <a:p>
          <a:endParaRPr lang="en-US"/>
        </a:p>
      </dgm:t>
    </dgm:pt>
    <dgm:pt modelId="{04E3F4B9-FAC5-47E5-A4E9-A302E85218A8}">
      <dgm:prSet phldrT="[Text]" custT="1"/>
      <dgm:spPr/>
      <dgm:t>
        <a:bodyPr/>
        <a:lstStyle/>
        <a:p>
          <a:r>
            <a:rPr lang="en-US" sz="1200" b="1" dirty="0">
              <a:solidFill>
                <a:srgbClr val="58696B"/>
              </a:solidFill>
            </a:rPr>
            <a:t>Leeann Murray</a:t>
          </a:r>
        </a:p>
        <a:p>
          <a:r>
            <a:rPr lang="en-US" sz="1200" b="1" dirty="0">
              <a:solidFill>
                <a:srgbClr val="58696B"/>
              </a:solidFill>
            </a:rPr>
            <a:t>Business Development</a:t>
          </a:r>
        </a:p>
      </dgm:t>
    </dgm:pt>
    <dgm:pt modelId="{D9202549-8586-4942-B33E-8E7D218F27DB}" type="parTrans" cxnId="{F4F96FB3-8942-4F51-89E1-A1361C207E7F}">
      <dgm:prSet/>
      <dgm:spPr/>
      <dgm:t>
        <a:bodyPr/>
        <a:lstStyle/>
        <a:p>
          <a:endParaRPr lang="en-US"/>
        </a:p>
      </dgm:t>
    </dgm:pt>
    <dgm:pt modelId="{37980DB0-2EC9-4385-8AD6-4CB20CF6D3B0}" type="sibTrans" cxnId="{F4F96FB3-8942-4F51-89E1-A1361C207E7F}">
      <dgm:prSet/>
      <dgm:spPr/>
      <dgm:t>
        <a:bodyPr/>
        <a:lstStyle/>
        <a:p>
          <a:endParaRPr lang="en-US"/>
        </a:p>
      </dgm:t>
    </dgm:pt>
    <dgm:pt modelId="{2A687231-04C7-4931-8818-8092575788EA}">
      <dgm:prSet phldrT="[Text]" custT="1"/>
      <dgm:spPr/>
      <dgm:t>
        <a:bodyPr/>
        <a:lstStyle/>
        <a:p>
          <a:r>
            <a:rPr lang="en-US" sz="1200" b="1" dirty="0">
              <a:solidFill>
                <a:srgbClr val="58696B"/>
              </a:solidFill>
            </a:rPr>
            <a:t>Kristen Walker, CIC</a:t>
          </a:r>
        </a:p>
        <a:p>
          <a:r>
            <a:rPr lang="en-US" sz="1200" b="1" dirty="0">
              <a:solidFill>
                <a:srgbClr val="58696B"/>
              </a:solidFill>
            </a:rPr>
            <a:t>Managing Partner / Agent</a:t>
          </a:r>
        </a:p>
      </dgm:t>
    </dgm:pt>
    <dgm:pt modelId="{47862639-3E3F-4D8C-A979-4B4E492FE6E8}" type="parTrans" cxnId="{7FC7877D-A330-4854-8D1C-D9A99D434FE6}">
      <dgm:prSet/>
      <dgm:spPr/>
      <dgm:t>
        <a:bodyPr/>
        <a:lstStyle/>
        <a:p>
          <a:endParaRPr lang="en-US"/>
        </a:p>
      </dgm:t>
    </dgm:pt>
    <dgm:pt modelId="{71F9B834-5401-4BB5-9BD1-9B2A12C44CFF}" type="sibTrans" cxnId="{7FC7877D-A330-4854-8D1C-D9A99D434FE6}">
      <dgm:prSet/>
      <dgm:spPr/>
      <dgm:t>
        <a:bodyPr/>
        <a:lstStyle/>
        <a:p>
          <a:endParaRPr lang="en-US"/>
        </a:p>
      </dgm:t>
    </dgm:pt>
    <dgm:pt modelId="{E8A8E919-79C4-4D9E-9E6A-E6B8CEADE0F3}" type="pres">
      <dgm:prSet presAssocID="{94AC3392-09F6-4A45-9D4E-E44A9F70BC8A}" presName="Name0" presStyleCnt="0">
        <dgm:presLayoutVars>
          <dgm:dir/>
          <dgm:resizeHandles val="exact"/>
        </dgm:presLayoutVars>
      </dgm:prSet>
      <dgm:spPr/>
    </dgm:pt>
    <dgm:pt modelId="{194A33D3-D43D-423C-AC57-112A2AEEE671}" type="pres">
      <dgm:prSet presAssocID="{B954C2EC-C732-4DCF-8893-89CA3EB4DC00}" presName="compNode" presStyleCnt="0"/>
      <dgm:spPr/>
    </dgm:pt>
    <dgm:pt modelId="{927A047F-78B2-4568-82F7-4E4CC93F0B6C}" type="pres">
      <dgm:prSet presAssocID="{B954C2EC-C732-4DCF-8893-89CA3EB4DC00}" presName="pictRect" presStyleLbl="node1" presStyleIdx="0" presStyleCnt="4" custScaleY="145604"/>
      <dgm:spPr>
        <a:prstGeom prst="flowChartConnec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DB801963-8BD8-45E9-B3D0-E83277B12842}" type="pres">
      <dgm:prSet presAssocID="{B954C2EC-C732-4DCF-8893-89CA3EB4DC00}" presName="textRect" presStyleLbl="revTx" presStyleIdx="0" presStyleCnt="4" custLinFactNeighborX="4782" custLinFactNeighborY="44115">
        <dgm:presLayoutVars>
          <dgm:bulletEnabled val="1"/>
        </dgm:presLayoutVars>
      </dgm:prSet>
      <dgm:spPr/>
    </dgm:pt>
    <dgm:pt modelId="{B4018F05-141F-48A3-9981-40CC6D1ABB44}" type="pres">
      <dgm:prSet presAssocID="{0624C1E1-5FEC-45B5-8F88-9B04D3BE59B4}" presName="sibTrans" presStyleLbl="sibTrans2D1" presStyleIdx="0" presStyleCnt="0"/>
      <dgm:spPr/>
    </dgm:pt>
    <dgm:pt modelId="{15E24B87-9C7C-4EFA-B48D-D25FA6DA5823}" type="pres">
      <dgm:prSet presAssocID="{2A687231-04C7-4931-8818-8092575788EA}" presName="compNode" presStyleCnt="0"/>
      <dgm:spPr/>
    </dgm:pt>
    <dgm:pt modelId="{7EB1BBB6-D1B6-42C4-BD7F-8FEE213B1A6F}" type="pres">
      <dgm:prSet presAssocID="{2A687231-04C7-4931-8818-8092575788EA}" presName="pictRect" presStyleLbl="node1" presStyleIdx="1" presStyleCnt="4" custScaleY="145604" custLinFactNeighborX="68" custLinFactNeighborY="-148"/>
      <dgm:spPr>
        <a:prstGeom prst="flowChartConnector">
          <a:avLst/>
        </a:prstGeom>
        <a:blipFill>
          <a:blip xmlns:r="http://schemas.openxmlformats.org/officeDocument/2006/relationships" r:embed="rId2">
            <a:extLst>
              <a:ext uri="{BEBA8EAE-BF5A-486C-A8C5-ECC9F3942E4B}">
                <a14:imgProps xmlns:a14="http://schemas.microsoft.com/office/drawing/2010/main">
                  <a14:imgLayer r:embed="rId3">
                    <a14:imgEffect>
                      <a14:brightnessContrast contrast="-20000"/>
                    </a14:imgEffect>
                  </a14:imgLayer>
                </a14:imgProps>
              </a:ext>
            </a:extLst>
          </a:blip>
          <a:srcRect/>
          <a:stretch>
            <a:fillRect l="-2000" r="-2000"/>
          </a:stretch>
        </a:blipFill>
      </dgm:spPr>
    </dgm:pt>
    <dgm:pt modelId="{38681576-3080-40E5-9244-79DB82508283}" type="pres">
      <dgm:prSet presAssocID="{2A687231-04C7-4931-8818-8092575788EA}" presName="textRect" presStyleLbl="revTx" presStyleIdx="1" presStyleCnt="4" custLinFactNeighborX="674" custLinFactNeighborY="42481">
        <dgm:presLayoutVars>
          <dgm:bulletEnabled val="1"/>
        </dgm:presLayoutVars>
      </dgm:prSet>
      <dgm:spPr/>
    </dgm:pt>
    <dgm:pt modelId="{6CE645AC-745C-40BD-919B-31935F96D59D}" type="pres">
      <dgm:prSet presAssocID="{71F9B834-5401-4BB5-9BD1-9B2A12C44CFF}" presName="sibTrans" presStyleLbl="sibTrans2D1" presStyleIdx="0" presStyleCnt="0"/>
      <dgm:spPr/>
    </dgm:pt>
    <dgm:pt modelId="{266CF5F4-C086-410D-9E05-DD42893F5710}" type="pres">
      <dgm:prSet presAssocID="{F4886E22-65E1-423C-97EE-2E3D8F55E75D}" presName="compNode" presStyleCnt="0"/>
      <dgm:spPr/>
    </dgm:pt>
    <dgm:pt modelId="{D4E97D8A-3932-4077-B2E5-DE882A23992C}" type="pres">
      <dgm:prSet presAssocID="{F4886E22-65E1-423C-97EE-2E3D8F55E75D}" presName="pictRect" presStyleLbl="node1" presStyleIdx="2" presStyleCnt="4" custScaleY="145604"/>
      <dgm:spPr>
        <a:prstGeom prst="ellipse">
          <a:avLst/>
        </a:prstGeom>
        <a:blipFill>
          <a:blip xmlns:r="http://schemas.openxmlformats.org/officeDocument/2006/relationships" r:embed="rId4"/>
          <a:srcRect/>
          <a:stretch>
            <a:fillRect t="-7000" b="-7000"/>
          </a:stretch>
        </a:blipFill>
      </dgm:spPr>
    </dgm:pt>
    <dgm:pt modelId="{FC4C8E73-4B7D-424A-A638-471EE30A7C46}" type="pres">
      <dgm:prSet presAssocID="{F4886E22-65E1-423C-97EE-2E3D8F55E75D}" presName="textRect" presStyleLbl="revTx" presStyleIdx="2" presStyleCnt="4" custLinFactNeighborY="42484">
        <dgm:presLayoutVars>
          <dgm:bulletEnabled val="1"/>
        </dgm:presLayoutVars>
      </dgm:prSet>
      <dgm:spPr/>
    </dgm:pt>
    <dgm:pt modelId="{2CE782D4-5304-4B8D-9679-96539B3AD7A9}" type="pres">
      <dgm:prSet presAssocID="{69D2C748-7668-49DE-A715-4B718ACC8A6C}" presName="sibTrans" presStyleLbl="sibTrans2D1" presStyleIdx="0" presStyleCnt="0"/>
      <dgm:spPr/>
    </dgm:pt>
    <dgm:pt modelId="{E7E6C620-0D7A-4A24-9D8E-AD4A89B3696D}" type="pres">
      <dgm:prSet presAssocID="{04E3F4B9-FAC5-47E5-A4E9-A302E85218A8}" presName="compNode" presStyleCnt="0"/>
      <dgm:spPr/>
    </dgm:pt>
    <dgm:pt modelId="{D2DBD1E7-D891-456F-A1FB-400277E21EC3}" type="pres">
      <dgm:prSet presAssocID="{04E3F4B9-FAC5-47E5-A4E9-A302E85218A8}" presName="pictRect" presStyleLbl="node1" presStyleIdx="3" presStyleCnt="4" custScaleY="145604"/>
      <dgm:spPr>
        <a:prstGeom prst="ellipse">
          <a:avLst/>
        </a:prstGeom>
        <a:blipFill>
          <a:blip xmlns:r="http://schemas.openxmlformats.org/officeDocument/2006/relationships" r:embed="rId5"/>
          <a:srcRect/>
          <a:stretch>
            <a:fillRect l="-25000" r="-25000"/>
          </a:stretch>
        </a:blipFill>
      </dgm:spPr>
    </dgm:pt>
    <dgm:pt modelId="{7883F725-60F7-484E-871F-79E539066FFC}" type="pres">
      <dgm:prSet presAssocID="{04E3F4B9-FAC5-47E5-A4E9-A302E85218A8}" presName="textRect" presStyleLbl="revTx" presStyleIdx="3" presStyleCnt="4" custLinFactNeighborX="68" custLinFactNeighborY="40849">
        <dgm:presLayoutVars>
          <dgm:bulletEnabled val="1"/>
        </dgm:presLayoutVars>
      </dgm:prSet>
      <dgm:spPr/>
    </dgm:pt>
  </dgm:ptLst>
  <dgm:cxnLst>
    <dgm:cxn modelId="{EEA3F91A-FC5E-40DE-BA11-6B3AAF116622}" type="presOf" srcId="{2A687231-04C7-4931-8818-8092575788EA}" destId="{38681576-3080-40E5-9244-79DB82508283}" srcOrd="0" destOrd="0" presId="urn:microsoft.com/office/officeart/2005/8/layout/pList1"/>
    <dgm:cxn modelId="{89E36622-9369-468F-B6C1-FF684DE5DCF5}" srcId="{94AC3392-09F6-4A45-9D4E-E44A9F70BC8A}" destId="{F4886E22-65E1-423C-97EE-2E3D8F55E75D}" srcOrd="2" destOrd="0" parTransId="{E17C3A7D-00B3-4570-B860-2C91139601EC}" sibTransId="{69D2C748-7668-49DE-A715-4B718ACC8A6C}"/>
    <dgm:cxn modelId="{6BA5842B-29A8-48D4-995E-A5D36721A8E9}" type="presOf" srcId="{F4886E22-65E1-423C-97EE-2E3D8F55E75D}" destId="{FC4C8E73-4B7D-424A-A638-471EE30A7C46}" srcOrd="0" destOrd="0" presId="urn:microsoft.com/office/officeart/2005/8/layout/pList1"/>
    <dgm:cxn modelId="{0F372D67-1F48-4FF3-8E8D-8C07D15907DA}" type="presOf" srcId="{69D2C748-7668-49DE-A715-4B718ACC8A6C}" destId="{2CE782D4-5304-4B8D-9679-96539B3AD7A9}" srcOrd="0" destOrd="0" presId="urn:microsoft.com/office/officeart/2005/8/layout/pList1"/>
    <dgm:cxn modelId="{DDE0806B-8341-40C8-A5D4-907304DC37EA}" type="presOf" srcId="{04E3F4B9-FAC5-47E5-A4E9-A302E85218A8}" destId="{7883F725-60F7-484E-871F-79E539066FFC}" srcOrd="0" destOrd="0" presId="urn:microsoft.com/office/officeart/2005/8/layout/pList1"/>
    <dgm:cxn modelId="{EA38A06D-E08C-4438-8261-5A9A70B68F55}" type="presOf" srcId="{94AC3392-09F6-4A45-9D4E-E44A9F70BC8A}" destId="{E8A8E919-79C4-4D9E-9E6A-E6B8CEADE0F3}" srcOrd="0" destOrd="0" presId="urn:microsoft.com/office/officeart/2005/8/layout/pList1"/>
    <dgm:cxn modelId="{F78B8C72-1CEB-4291-921A-0DD57C99AE78}" type="presOf" srcId="{B954C2EC-C732-4DCF-8893-89CA3EB4DC00}" destId="{DB801963-8BD8-45E9-B3D0-E83277B12842}" srcOrd="0" destOrd="0" presId="urn:microsoft.com/office/officeart/2005/8/layout/pList1"/>
    <dgm:cxn modelId="{36E7427A-9C5A-43B7-8068-995818A0C0BE}" type="presOf" srcId="{0624C1E1-5FEC-45B5-8F88-9B04D3BE59B4}" destId="{B4018F05-141F-48A3-9981-40CC6D1ABB44}" srcOrd="0" destOrd="0" presId="urn:microsoft.com/office/officeart/2005/8/layout/pList1"/>
    <dgm:cxn modelId="{7FC7877D-A330-4854-8D1C-D9A99D434FE6}" srcId="{94AC3392-09F6-4A45-9D4E-E44A9F70BC8A}" destId="{2A687231-04C7-4931-8818-8092575788EA}" srcOrd="1" destOrd="0" parTransId="{47862639-3E3F-4D8C-A979-4B4E492FE6E8}" sibTransId="{71F9B834-5401-4BB5-9BD1-9B2A12C44CFF}"/>
    <dgm:cxn modelId="{F4F96FB3-8942-4F51-89E1-A1361C207E7F}" srcId="{94AC3392-09F6-4A45-9D4E-E44A9F70BC8A}" destId="{04E3F4B9-FAC5-47E5-A4E9-A302E85218A8}" srcOrd="3" destOrd="0" parTransId="{D9202549-8586-4942-B33E-8E7D218F27DB}" sibTransId="{37980DB0-2EC9-4385-8AD6-4CB20CF6D3B0}"/>
    <dgm:cxn modelId="{2B9037C5-F65B-4806-91FF-3183F757D2BC}" type="presOf" srcId="{71F9B834-5401-4BB5-9BD1-9B2A12C44CFF}" destId="{6CE645AC-745C-40BD-919B-31935F96D59D}" srcOrd="0" destOrd="0" presId="urn:microsoft.com/office/officeart/2005/8/layout/pList1"/>
    <dgm:cxn modelId="{0724E1D0-3F21-482D-B2B0-130AC7398F46}" srcId="{94AC3392-09F6-4A45-9D4E-E44A9F70BC8A}" destId="{B954C2EC-C732-4DCF-8893-89CA3EB4DC00}" srcOrd="0" destOrd="0" parTransId="{0F015125-AD2C-45D3-8F0D-697C513F36B7}" sibTransId="{0624C1E1-5FEC-45B5-8F88-9B04D3BE59B4}"/>
    <dgm:cxn modelId="{F7AA88BD-6B90-41A4-8ED8-AB1A9B9611EB}" type="presParOf" srcId="{E8A8E919-79C4-4D9E-9E6A-E6B8CEADE0F3}" destId="{194A33D3-D43D-423C-AC57-112A2AEEE671}" srcOrd="0" destOrd="0" presId="urn:microsoft.com/office/officeart/2005/8/layout/pList1"/>
    <dgm:cxn modelId="{2C2F08B4-04B6-4B1E-B191-4CE8026E6997}" type="presParOf" srcId="{194A33D3-D43D-423C-AC57-112A2AEEE671}" destId="{927A047F-78B2-4568-82F7-4E4CC93F0B6C}" srcOrd="0" destOrd="0" presId="urn:microsoft.com/office/officeart/2005/8/layout/pList1"/>
    <dgm:cxn modelId="{310E7920-E453-4252-B3ED-25592D18E3C3}" type="presParOf" srcId="{194A33D3-D43D-423C-AC57-112A2AEEE671}" destId="{DB801963-8BD8-45E9-B3D0-E83277B12842}" srcOrd="1" destOrd="0" presId="urn:microsoft.com/office/officeart/2005/8/layout/pList1"/>
    <dgm:cxn modelId="{03B1F7C4-E5DC-4EAA-A9CF-A3EEC819849C}" type="presParOf" srcId="{E8A8E919-79C4-4D9E-9E6A-E6B8CEADE0F3}" destId="{B4018F05-141F-48A3-9981-40CC6D1ABB44}" srcOrd="1" destOrd="0" presId="urn:microsoft.com/office/officeart/2005/8/layout/pList1"/>
    <dgm:cxn modelId="{8243DE89-9CAE-4DDC-B735-245B0406DA32}" type="presParOf" srcId="{E8A8E919-79C4-4D9E-9E6A-E6B8CEADE0F3}" destId="{15E24B87-9C7C-4EFA-B48D-D25FA6DA5823}" srcOrd="2" destOrd="0" presId="urn:microsoft.com/office/officeart/2005/8/layout/pList1"/>
    <dgm:cxn modelId="{4D105989-330E-4B3A-BAE1-FCA2431C80B7}" type="presParOf" srcId="{15E24B87-9C7C-4EFA-B48D-D25FA6DA5823}" destId="{7EB1BBB6-D1B6-42C4-BD7F-8FEE213B1A6F}" srcOrd="0" destOrd="0" presId="urn:microsoft.com/office/officeart/2005/8/layout/pList1"/>
    <dgm:cxn modelId="{3BDCB956-7860-42EF-BBC1-79275D2B83E0}" type="presParOf" srcId="{15E24B87-9C7C-4EFA-B48D-D25FA6DA5823}" destId="{38681576-3080-40E5-9244-79DB82508283}" srcOrd="1" destOrd="0" presId="urn:microsoft.com/office/officeart/2005/8/layout/pList1"/>
    <dgm:cxn modelId="{E1641A87-A4CF-47C5-9161-0472EB7CE052}" type="presParOf" srcId="{E8A8E919-79C4-4D9E-9E6A-E6B8CEADE0F3}" destId="{6CE645AC-745C-40BD-919B-31935F96D59D}" srcOrd="3" destOrd="0" presId="urn:microsoft.com/office/officeart/2005/8/layout/pList1"/>
    <dgm:cxn modelId="{CE727277-65E0-421F-A935-3FEFB1E972D4}" type="presParOf" srcId="{E8A8E919-79C4-4D9E-9E6A-E6B8CEADE0F3}" destId="{266CF5F4-C086-410D-9E05-DD42893F5710}" srcOrd="4" destOrd="0" presId="urn:microsoft.com/office/officeart/2005/8/layout/pList1"/>
    <dgm:cxn modelId="{4BFB4EDB-D938-41B7-905E-3317D5DA051E}" type="presParOf" srcId="{266CF5F4-C086-410D-9E05-DD42893F5710}" destId="{D4E97D8A-3932-4077-B2E5-DE882A23992C}" srcOrd="0" destOrd="0" presId="urn:microsoft.com/office/officeart/2005/8/layout/pList1"/>
    <dgm:cxn modelId="{E3EF06DE-AE87-4E80-BA3A-E8C7951E45F4}" type="presParOf" srcId="{266CF5F4-C086-410D-9E05-DD42893F5710}" destId="{FC4C8E73-4B7D-424A-A638-471EE30A7C46}" srcOrd="1" destOrd="0" presId="urn:microsoft.com/office/officeart/2005/8/layout/pList1"/>
    <dgm:cxn modelId="{B9B39706-C157-417E-A3D6-70D2A492C9B4}" type="presParOf" srcId="{E8A8E919-79C4-4D9E-9E6A-E6B8CEADE0F3}" destId="{2CE782D4-5304-4B8D-9679-96539B3AD7A9}" srcOrd="5" destOrd="0" presId="urn:microsoft.com/office/officeart/2005/8/layout/pList1"/>
    <dgm:cxn modelId="{35111DCF-347A-449D-A935-DEDC48C63593}" type="presParOf" srcId="{E8A8E919-79C4-4D9E-9E6A-E6B8CEADE0F3}" destId="{E7E6C620-0D7A-4A24-9D8E-AD4A89B3696D}" srcOrd="6" destOrd="0" presId="urn:microsoft.com/office/officeart/2005/8/layout/pList1"/>
    <dgm:cxn modelId="{3351F284-EBA6-43EA-921A-F434392A434D}" type="presParOf" srcId="{E7E6C620-0D7A-4A24-9D8E-AD4A89B3696D}" destId="{D2DBD1E7-D891-456F-A1FB-400277E21EC3}" srcOrd="0" destOrd="0" presId="urn:microsoft.com/office/officeart/2005/8/layout/pList1"/>
    <dgm:cxn modelId="{643511CE-2A46-48EB-BF3C-B7339349709D}" type="presParOf" srcId="{E7E6C620-0D7A-4A24-9D8E-AD4A89B3696D}" destId="{7883F725-60F7-484E-871F-79E539066FFC}"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DFC21E-A116-405D-895C-337508BAA383}" type="doc">
      <dgm:prSet loTypeId="urn:microsoft.com/office/officeart/2005/8/layout/equation2" loCatId="process" qsTypeId="urn:microsoft.com/office/officeart/2005/8/quickstyle/simple1" qsCatId="simple" csTypeId="urn:microsoft.com/office/officeart/2005/8/colors/accent1_2" csCatId="accent1" phldr="1"/>
      <dgm:spPr/>
    </dgm:pt>
    <dgm:pt modelId="{5F334A5D-DDBD-488E-9312-F391EFFFFEA8}">
      <dgm:prSet phldrT="[Text]"/>
      <dgm:spPr/>
      <dgm:t>
        <a:bodyPr/>
        <a:lstStyle/>
        <a:p>
          <a:r>
            <a:rPr lang="en-US" b="1" dirty="0">
              <a:solidFill>
                <a:schemeClr val="bg1"/>
              </a:solidFill>
            </a:rPr>
            <a:t>Larger claim payouts with smaller percentages going to the claimant when attorneys are involved.</a:t>
          </a:r>
          <a:endParaRPr lang="en-US" dirty="0">
            <a:solidFill>
              <a:schemeClr val="bg1"/>
            </a:solidFill>
          </a:endParaRPr>
        </a:p>
      </dgm:t>
    </dgm:pt>
    <dgm:pt modelId="{60B54853-A800-4456-A396-CC305790C142}" type="parTrans" cxnId="{339CF684-E224-4FCD-B400-5DD86BFBD161}">
      <dgm:prSet/>
      <dgm:spPr/>
      <dgm:t>
        <a:bodyPr/>
        <a:lstStyle/>
        <a:p>
          <a:endParaRPr lang="en-US"/>
        </a:p>
      </dgm:t>
    </dgm:pt>
    <dgm:pt modelId="{557756FE-0278-44AA-A655-3796B7E47E10}" type="sibTrans" cxnId="{339CF684-E224-4FCD-B400-5DD86BFBD161}">
      <dgm:prSet/>
      <dgm:spPr/>
      <dgm:t>
        <a:bodyPr/>
        <a:lstStyle/>
        <a:p>
          <a:endParaRPr lang="en-US"/>
        </a:p>
      </dgm:t>
    </dgm:pt>
    <dgm:pt modelId="{C7384313-618C-4290-B80A-795CAD59A34B}">
      <dgm:prSet phldrT="[Text]"/>
      <dgm:spPr/>
      <dgm:t>
        <a:bodyPr/>
        <a:lstStyle/>
        <a:p>
          <a:r>
            <a:rPr lang="en-US" b="1" dirty="0">
              <a:solidFill>
                <a:schemeClr val="bg1"/>
              </a:solidFill>
            </a:rPr>
            <a:t>Increase in social inflation (inflated claims, litigation costs and unpredictability)</a:t>
          </a:r>
          <a:endParaRPr lang="en-US" dirty="0">
            <a:solidFill>
              <a:schemeClr val="bg1"/>
            </a:solidFill>
          </a:endParaRPr>
        </a:p>
      </dgm:t>
    </dgm:pt>
    <dgm:pt modelId="{DB7B6BFE-7FBD-4B24-B232-0D452F1F7576}" type="parTrans" cxnId="{11593D50-364F-44B6-9462-3C3A7C347456}">
      <dgm:prSet/>
      <dgm:spPr/>
      <dgm:t>
        <a:bodyPr/>
        <a:lstStyle/>
        <a:p>
          <a:endParaRPr lang="en-US"/>
        </a:p>
      </dgm:t>
    </dgm:pt>
    <dgm:pt modelId="{705D43A6-F6FC-43A0-B07A-2D494B66E960}" type="sibTrans" cxnId="{11593D50-364F-44B6-9462-3C3A7C347456}">
      <dgm:prSet/>
      <dgm:spPr/>
      <dgm:t>
        <a:bodyPr/>
        <a:lstStyle/>
        <a:p>
          <a:endParaRPr lang="en-US"/>
        </a:p>
      </dgm:t>
    </dgm:pt>
    <dgm:pt modelId="{60BC6D0B-D3C3-4B77-8311-D638F75E177F}">
      <dgm:prSet phldrT="[Text]"/>
      <dgm:spPr/>
      <dgm:t>
        <a:bodyPr/>
        <a:lstStyle/>
        <a:p>
          <a:r>
            <a:rPr lang="en-US" b="1" dirty="0"/>
            <a:t>Higher Premiums; Higher retentions; Lower Limit offerings</a:t>
          </a:r>
        </a:p>
      </dgm:t>
    </dgm:pt>
    <dgm:pt modelId="{1AB0CA96-BD39-43A4-A4EA-C37B4A59EA38}" type="parTrans" cxnId="{E8D4DB7A-7496-4F55-9CAA-4AC05F7A1EEE}">
      <dgm:prSet/>
      <dgm:spPr/>
      <dgm:t>
        <a:bodyPr/>
        <a:lstStyle/>
        <a:p>
          <a:endParaRPr lang="en-US"/>
        </a:p>
      </dgm:t>
    </dgm:pt>
    <dgm:pt modelId="{6A5E7B63-AB87-4AAB-9893-6D8D29C30594}" type="sibTrans" cxnId="{E8D4DB7A-7496-4F55-9CAA-4AC05F7A1EEE}">
      <dgm:prSet/>
      <dgm:spPr/>
      <dgm:t>
        <a:bodyPr/>
        <a:lstStyle/>
        <a:p>
          <a:endParaRPr lang="en-US"/>
        </a:p>
      </dgm:t>
    </dgm:pt>
    <dgm:pt modelId="{B3BC94A2-8B88-4315-9DC0-45D8828BA4CA}" type="pres">
      <dgm:prSet presAssocID="{42DFC21E-A116-405D-895C-337508BAA383}" presName="Name0" presStyleCnt="0">
        <dgm:presLayoutVars>
          <dgm:dir/>
          <dgm:resizeHandles val="exact"/>
        </dgm:presLayoutVars>
      </dgm:prSet>
      <dgm:spPr/>
    </dgm:pt>
    <dgm:pt modelId="{15C32C8F-9EE4-48D8-B311-BCDECAB3EFB4}" type="pres">
      <dgm:prSet presAssocID="{42DFC21E-A116-405D-895C-337508BAA383}" presName="vNodes" presStyleCnt="0"/>
      <dgm:spPr/>
    </dgm:pt>
    <dgm:pt modelId="{12284572-C971-489A-A026-D95A792F1088}" type="pres">
      <dgm:prSet presAssocID="{5F334A5D-DDBD-488E-9312-F391EFFFFEA8}" presName="node" presStyleLbl="node1" presStyleIdx="0" presStyleCnt="3" custScaleX="450664" custScaleY="197809">
        <dgm:presLayoutVars>
          <dgm:bulletEnabled val="1"/>
        </dgm:presLayoutVars>
      </dgm:prSet>
      <dgm:spPr/>
    </dgm:pt>
    <dgm:pt modelId="{EEBA6255-CB29-4337-A795-DCDBD945F8B0}" type="pres">
      <dgm:prSet presAssocID="{557756FE-0278-44AA-A655-3796B7E47E10}" presName="spacerT" presStyleCnt="0"/>
      <dgm:spPr/>
    </dgm:pt>
    <dgm:pt modelId="{95E337D4-72C1-473F-A5B3-58DB5C698A20}" type="pres">
      <dgm:prSet presAssocID="{557756FE-0278-44AA-A655-3796B7E47E10}" presName="sibTrans" presStyleLbl="sibTrans2D1" presStyleIdx="0" presStyleCnt="2"/>
      <dgm:spPr/>
    </dgm:pt>
    <dgm:pt modelId="{B7DAE6DC-80E9-49EF-B39C-636BBBED1B5A}" type="pres">
      <dgm:prSet presAssocID="{557756FE-0278-44AA-A655-3796B7E47E10}" presName="spacerB" presStyleCnt="0"/>
      <dgm:spPr/>
    </dgm:pt>
    <dgm:pt modelId="{7DB83653-920F-4DBA-AB22-D1B745644E7E}" type="pres">
      <dgm:prSet presAssocID="{C7384313-618C-4290-B80A-795CAD59A34B}" presName="node" presStyleLbl="node1" presStyleIdx="1" presStyleCnt="3" custScaleX="444687" custScaleY="183770">
        <dgm:presLayoutVars>
          <dgm:bulletEnabled val="1"/>
        </dgm:presLayoutVars>
      </dgm:prSet>
      <dgm:spPr/>
    </dgm:pt>
    <dgm:pt modelId="{06D4679D-048F-47C5-8EED-4A681393816D}" type="pres">
      <dgm:prSet presAssocID="{42DFC21E-A116-405D-895C-337508BAA383}" presName="sibTransLast" presStyleLbl="sibTrans2D1" presStyleIdx="1" presStyleCnt="2"/>
      <dgm:spPr/>
    </dgm:pt>
    <dgm:pt modelId="{0408CAB9-A39F-404F-9B09-A9B3818799C8}" type="pres">
      <dgm:prSet presAssocID="{42DFC21E-A116-405D-895C-337508BAA383}" presName="connectorText" presStyleLbl="sibTrans2D1" presStyleIdx="1" presStyleCnt="2"/>
      <dgm:spPr/>
    </dgm:pt>
    <dgm:pt modelId="{B620AB40-C3CF-4F36-85DB-91590F944DCA}" type="pres">
      <dgm:prSet presAssocID="{42DFC21E-A116-405D-895C-337508BAA383}" presName="lastNode" presStyleLbl="node1" presStyleIdx="2" presStyleCnt="3" custScaleX="172911" custScaleY="172911" custLinFactX="8303" custLinFactNeighborX="100000" custLinFactNeighborY="0">
        <dgm:presLayoutVars>
          <dgm:bulletEnabled val="1"/>
        </dgm:presLayoutVars>
      </dgm:prSet>
      <dgm:spPr/>
    </dgm:pt>
  </dgm:ptLst>
  <dgm:cxnLst>
    <dgm:cxn modelId="{A0DBFF39-9073-4A98-AE98-A46A8BF0E3F0}" type="presOf" srcId="{60BC6D0B-D3C3-4B77-8311-D638F75E177F}" destId="{B620AB40-C3CF-4F36-85DB-91590F944DCA}" srcOrd="0" destOrd="0" presId="urn:microsoft.com/office/officeart/2005/8/layout/equation2"/>
    <dgm:cxn modelId="{2C0F5560-7926-42E9-8D48-94D8F949AF69}" type="presOf" srcId="{705D43A6-F6FC-43A0-B07A-2D494B66E960}" destId="{06D4679D-048F-47C5-8EED-4A681393816D}" srcOrd="0" destOrd="0" presId="urn:microsoft.com/office/officeart/2005/8/layout/equation2"/>
    <dgm:cxn modelId="{417A1D6C-E79B-448F-B9D2-5D881659F4E2}" type="presOf" srcId="{42DFC21E-A116-405D-895C-337508BAA383}" destId="{B3BC94A2-8B88-4315-9DC0-45D8828BA4CA}" srcOrd="0" destOrd="0" presId="urn:microsoft.com/office/officeart/2005/8/layout/equation2"/>
    <dgm:cxn modelId="{11593D50-364F-44B6-9462-3C3A7C347456}" srcId="{42DFC21E-A116-405D-895C-337508BAA383}" destId="{C7384313-618C-4290-B80A-795CAD59A34B}" srcOrd="1" destOrd="0" parTransId="{DB7B6BFE-7FBD-4B24-B232-0D452F1F7576}" sibTransId="{705D43A6-F6FC-43A0-B07A-2D494B66E960}"/>
    <dgm:cxn modelId="{E8D4DB7A-7496-4F55-9CAA-4AC05F7A1EEE}" srcId="{42DFC21E-A116-405D-895C-337508BAA383}" destId="{60BC6D0B-D3C3-4B77-8311-D638F75E177F}" srcOrd="2" destOrd="0" parTransId="{1AB0CA96-BD39-43A4-A4EA-C37B4A59EA38}" sibTransId="{6A5E7B63-AB87-4AAB-9893-6D8D29C30594}"/>
    <dgm:cxn modelId="{617D3F7C-0AB4-41B3-9DA5-6F34B29A3C75}" type="presOf" srcId="{557756FE-0278-44AA-A655-3796B7E47E10}" destId="{95E337D4-72C1-473F-A5B3-58DB5C698A20}" srcOrd="0" destOrd="0" presId="urn:microsoft.com/office/officeart/2005/8/layout/equation2"/>
    <dgm:cxn modelId="{9A563A81-8FCA-4FC6-8E13-9361226849DB}" type="presOf" srcId="{C7384313-618C-4290-B80A-795CAD59A34B}" destId="{7DB83653-920F-4DBA-AB22-D1B745644E7E}" srcOrd="0" destOrd="0" presId="urn:microsoft.com/office/officeart/2005/8/layout/equation2"/>
    <dgm:cxn modelId="{339CF684-E224-4FCD-B400-5DD86BFBD161}" srcId="{42DFC21E-A116-405D-895C-337508BAA383}" destId="{5F334A5D-DDBD-488E-9312-F391EFFFFEA8}" srcOrd="0" destOrd="0" parTransId="{60B54853-A800-4456-A396-CC305790C142}" sibTransId="{557756FE-0278-44AA-A655-3796B7E47E10}"/>
    <dgm:cxn modelId="{96F3B78E-E968-4A68-B90E-6EBE01880C1B}" type="presOf" srcId="{5F334A5D-DDBD-488E-9312-F391EFFFFEA8}" destId="{12284572-C971-489A-A026-D95A792F1088}" srcOrd="0" destOrd="0" presId="urn:microsoft.com/office/officeart/2005/8/layout/equation2"/>
    <dgm:cxn modelId="{3C150697-839C-45BE-92C4-3779917B36A0}" type="presOf" srcId="{705D43A6-F6FC-43A0-B07A-2D494B66E960}" destId="{0408CAB9-A39F-404F-9B09-A9B3818799C8}" srcOrd="1" destOrd="0" presId="urn:microsoft.com/office/officeart/2005/8/layout/equation2"/>
    <dgm:cxn modelId="{3BB46450-8DA8-4DE4-93AE-A3864D3A3D57}" type="presParOf" srcId="{B3BC94A2-8B88-4315-9DC0-45D8828BA4CA}" destId="{15C32C8F-9EE4-48D8-B311-BCDECAB3EFB4}" srcOrd="0" destOrd="0" presId="urn:microsoft.com/office/officeart/2005/8/layout/equation2"/>
    <dgm:cxn modelId="{02D483CE-9613-46E0-9BDF-840409D526C0}" type="presParOf" srcId="{15C32C8F-9EE4-48D8-B311-BCDECAB3EFB4}" destId="{12284572-C971-489A-A026-D95A792F1088}" srcOrd="0" destOrd="0" presId="urn:microsoft.com/office/officeart/2005/8/layout/equation2"/>
    <dgm:cxn modelId="{796102C3-8E69-4D82-B85E-EDA873A04D83}" type="presParOf" srcId="{15C32C8F-9EE4-48D8-B311-BCDECAB3EFB4}" destId="{EEBA6255-CB29-4337-A795-DCDBD945F8B0}" srcOrd="1" destOrd="0" presId="urn:microsoft.com/office/officeart/2005/8/layout/equation2"/>
    <dgm:cxn modelId="{183076FA-9871-46FE-B5D7-FE672D780BFD}" type="presParOf" srcId="{15C32C8F-9EE4-48D8-B311-BCDECAB3EFB4}" destId="{95E337D4-72C1-473F-A5B3-58DB5C698A20}" srcOrd="2" destOrd="0" presId="urn:microsoft.com/office/officeart/2005/8/layout/equation2"/>
    <dgm:cxn modelId="{0FB1C9C3-524B-40DF-8E2A-D928FFCEA2FA}" type="presParOf" srcId="{15C32C8F-9EE4-48D8-B311-BCDECAB3EFB4}" destId="{B7DAE6DC-80E9-49EF-B39C-636BBBED1B5A}" srcOrd="3" destOrd="0" presId="urn:microsoft.com/office/officeart/2005/8/layout/equation2"/>
    <dgm:cxn modelId="{A269CC07-21E4-44D5-BFCB-25210E55B323}" type="presParOf" srcId="{15C32C8F-9EE4-48D8-B311-BCDECAB3EFB4}" destId="{7DB83653-920F-4DBA-AB22-D1B745644E7E}" srcOrd="4" destOrd="0" presId="urn:microsoft.com/office/officeart/2005/8/layout/equation2"/>
    <dgm:cxn modelId="{3996368B-D613-4A3C-A034-D0717E93ECB9}" type="presParOf" srcId="{B3BC94A2-8B88-4315-9DC0-45D8828BA4CA}" destId="{06D4679D-048F-47C5-8EED-4A681393816D}" srcOrd="1" destOrd="0" presId="urn:microsoft.com/office/officeart/2005/8/layout/equation2"/>
    <dgm:cxn modelId="{E5582EC8-2FF7-493C-AF99-257AA08DB06D}" type="presParOf" srcId="{06D4679D-048F-47C5-8EED-4A681393816D}" destId="{0408CAB9-A39F-404F-9B09-A9B3818799C8}" srcOrd="0" destOrd="0" presId="urn:microsoft.com/office/officeart/2005/8/layout/equation2"/>
    <dgm:cxn modelId="{9CFABF19-976E-481C-A061-7F3CCF9F4886}" type="presParOf" srcId="{B3BC94A2-8B88-4315-9DC0-45D8828BA4CA}" destId="{B620AB40-C3CF-4F36-85DB-91590F944DCA}"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A047F-78B2-4568-82F7-4E4CC93F0B6C}">
      <dsp:nvSpPr>
        <dsp:cNvPr id="0" name=""/>
        <dsp:cNvSpPr/>
      </dsp:nvSpPr>
      <dsp:spPr>
        <a:xfrm>
          <a:off x="1308" y="340300"/>
          <a:ext cx="1933953" cy="1940164"/>
        </a:xfrm>
        <a:prstGeom prst="flowChartConnector">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801963-8BD8-45E9-B3D0-E83277B12842}">
      <dsp:nvSpPr>
        <dsp:cNvPr id="0" name=""/>
        <dsp:cNvSpPr/>
      </dsp:nvSpPr>
      <dsp:spPr>
        <a:xfrm>
          <a:off x="93790" y="2293153"/>
          <a:ext cx="1933953" cy="71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58696B"/>
              </a:solidFill>
            </a:rPr>
            <a:t>Doug Walker, CIC</a:t>
          </a:r>
        </a:p>
        <a:p>
          <a:pPr marL="0" lvl="0" indent="0" algn="ctr" defTabSz="533400">
            <a:lnSpc>
              <a:spcPct val="90000"/>
            </a:lnSpc>
            <a:spcBef>
              <a:spcPct val="0"/>
            </a:spcBef>
            <a:spcAft>
              <a:spcPct val="35000"/>
            </a:spcAft>
            <a:buNone/>
          </a:pPr>
          <a:r>
            <a:rPr lang="en-US" sz="1200" b="1" kern="1200" dirty="0">
              <a:solidFill>
                <a:srgbClr val="58696B"/>
              </a:solidFill>
            </a:rPr>
            <a:t>Managing Partner / Agent</a:t>
          </a:r>
        </a:p>
      </dsp:txBody>
      <dsp:txXfrm>
        <a:off x="93790" y="2293153"/>
        <a:ext cx="1933953" cy="717496"/>
      </dsp:txXfrm>
    </dsp:sp>
    <dsp:sp modelId="{7EB1BBB6-D1B6-42C4-BD7F-8FEE213B1A6F}">
      <dsp:nvSpPr>
        <dsp:cNvPr id="0" name=""/>
        <dsp:cNvSpPr/>
      </dsp:nvSpPr>
      <dsp:spPr>
        <a:xfrm>
          <a:off x="2130046" y="338328"/>
          <a:ext cx="1933953" cy="1940164"/>
        </a:xfrm>
        <a:prstGeom prst="flowChartConnector">
          <a:avLst/>
        </a:prstGeom>
        <a:blipFill>
          <a:blip xmlns:r="http://schemas.openxmlformats.org/officeDocument/2006/relationships" r:embed="rId2">
            <a:extLst>
              <a:ext uri="{BEBA8EAE-BF5A-486C-A8C5-ECC9F3942E4B}">
                <a14:imgProps xmlns:a14="http://schemas.microsoft.com/office/drawing/2010/main">
                  <a14:imgLayer r:embed="rId3">
                    <a14:imgEffect>
                      <a14:brightnessContrast contrast="-20000"/>
                    </a14:imgEffect>
                  </a14:imgLayer>
                </a14:imgProps>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681576-3080-40E5-9244-79DB82508283}">
      <dsp:nvSpPr>
        <dsp:cNvPr id="0" name=""/>
        <dsp:cNvSpPr/>
      </dsp:nvSpPr>
      <dsp:spPr>
        <a:xfrm>
          <a:off x="2130046" y="2281429"/>
          <a:ext cx="1933953" cy="71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58696B"/>
              </a:solidFill>
            </a:rPr>
            <a:t>Kristen Walker, CIC</a:t>
          </a:r>
        </a:p>
        <a:p>
          <a:pPr marL="0" lvl="0" indent="0" algn="ctr" defTabSz="533400">
            <a:lnSpc>
              <a:spcPct val="90000"/>
            </a:lnSpc>
            <a:spcBef>
              <a:spcPct val="0"/>
            </a:spcBef>
            <a:spcAft>
              <a:spcPct val="35000"/>
            </a:spcAft>
            <a:buNone/>
          </a:pPr>
          <a:r>
            <a:rPr lang="en-US" sz="1200" b="1" kern="1200" dirty="0">
              <a:solidFill>
                <a:srgbClr val="58696B"/>
              </a:solidFill>
            </a:rPr>
            <a:t>Managing Partner / Agent</a:t>
          </a:r>
        </a:p>
      </dsp:txBody>
      <dsp:txXfrm>
        <a:off x="2130046" y="2281429"/>
        <a:ext cx="1933953" cy="717496"/>
      </dsp:txXfrm>
    </dsp:sp>
    <dsp:sp modelId="{D4E97D8A-3932-4077-B2E5-DE882A23992C}">
      <dsp:nvSpPr>
        <dsp:cNvPr id="0" name=""/>
        <dsp:cNvSpPr/>
      </dsp:nvSpPr>
      <dsp:spPr>
        <a:xfrm>
          <a:off x="1308" y="2887521"/>
          <a:ext cx="1933953" cy="1940164"/>
        </a:xfrm>
        <a:prstGeom prst="ellipse">
          <a:avLst/>
        </a:prstGeom>
        <a:blipFill>
          <a:blip xmlns:r="http://schemas.openxmlformats.org/officeDocument/2006/relationships" r:embed="rId4"/>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4C8E73-4B7D-424A-A638-471EE30A7C46}">
      <dsp:nvSpPr>
        <dsp:cNvPr id="0" name=""/>
        <dsp:cNvSpPr/>
      </dsp:nvSpPr>
      <dsp:spPr>
        <a:xfrm>
          <a:off x="1308" y="4828671"/>
          <a:ext cx="1933953" cy="71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58696B"/>
              </a:solidFill>
            </a:rPr>
            <a:t>Holly Gill-Gaither, CIC</a:t>
          </a:r>
        </a:p>
        <a:p>
          <a:pPr marL="0" lvl="0" indent="0" algn="ctr" defTabSz="533400">
            <a:lnSpc>
              <a:spcPct val="90000"/>
            </a:lnSpc>
            <a:spcBef>
              <a:spcPct val="0"/>
            </a:spcBef>
            <a:spcAft>
              <a:spcPct val="35000"/>
            </a:spcAft>
            <a:buNone/>
          </a:pPr>
          <a:r>
            <a:rPr lang="en-US" sz="1200" b="1" kern="1200" dirty="0">
              <a:solidFill>
                <a:srgbClr val="58696B"/>
              </a:solidFill>
            </a:rPr>
            <a:t>Sales Executive</a:t>
          </a:r>
        </a:p>
      </dsp:txBody>
      <dsp:txXfrm>
        <a:off x="1308" y="4828671"/>
        <a:ext cx="1933953" cy="717496"/>
      </dsp:txXfrm>
    </dsp:sp>
    <dsp:sp modelId="{D2DBD1E7-D891-456F-A1FB-400277E21EC3}">
      <dsp:nvSpPr>
        <dsp:cNvPr id="0" name=""/>
        <dsp:cNvSpPr/>
      </dsp:nvSpPr>
      <dsp:spPr>
        <a:xfrm>
          <a:off x="2128738" y="2887521"/>
          <a:ext cx="1933953" cy="1940164"/>
        </a:xfrm>
        <a:prstGeom prst="ellipse">
          <a:avLst/>
        </a:prstGeom>
        <a:blipFill>
          <a:blip xmlns:r="http://schemas.openxmlformats.org/officeDocument/2006/relationships" r:embed="rId5"/>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83F725-60F7-484E-871F-79E539066FFC}">
      <dsp:nvSpPr>
        <dsp:cNvPr id="0" name=""/>
        <dsp:cNvSpPr/>
      </dsp:nvSpPr>
      <dsp:spPr>
        <a:xfrm>
          <a:off x="2130046" y="4816940"/>
          <a:ext cx="1933953" cy="717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dirty="0">
              <a:solidFill>
                <a:srgbClr val="58696B"/>
              </a:solidFill>
            </a:rPr>
            <a:t>Leeann Murray</a:t>
          </a:r>
        </a:p>
        <a:p>
          <a:pPr marL="0" lvl="0" indent="0" algn="ctr" defTabSz="533400">
            <a:lnSpc>
              <a:spcPct val="90000"/>
            </a:lnSpc>
            <a:spcBef>
              <a:spcPct val="0"/>
            </a:spcBef>
            <a:spcAft>
              <a:spcPct val="35000"/>
            </a:spcAft>
            <a:buNone/>
          </a:pPr>
          <a:r>
            <a:rPr lang="en-US" sz="1200" b="1" kern="1200" dirty="0">
              <a:solidFill>
                <a:srgbClr val="58696B"/>
              </a:solidFill>
            </a:rPr>
            <a:t>Business Development</a:t>
          </a:r>
        </a:p>
      </dsp:txBody>
      <dsp:txXfrm>
        <a:off x="2130046" y="4816940"/>
        <a:ext cx="1933953" cy="717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84572-C971-489A-A026-D95A792F1088}">
      <dsp:nvSpPr>
        <dsp:cNvPr id="0" name=""/>
        <dsp:cNvSpPr/>
      </dsp:nvSpPr>
      <dsp:spPr>
        <a:xfrm>
          <a:off x="2235" y="270209"/>
          <a:ext cx="4823078" cy="21169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Larger claim payouts with smaller percentages going to the claimant when attorneys are involved.</a:t>
          </a:r>
          <a:endParaRPr lang="en-US" sz="2200" kern="1200" dirty="0">
            <a:solidFill>
              <a:schemeClr val="bg1"/>
            </a:solidFill>
          </a:endParaRPr>
        </a:p>
      </dsp:txBody>
      <dsp:txXfrm>
        <a:off x="708558" y="580234"/>
        <a:ext cx="3410432" cy="1496933"/>
      </dsp:txXfrm>
    </dsp:sp>
    <dsp:sp modelId="{95E337D4-72C1-473F-A5B3-58DB5C698A20}">
      <dsp:nvSpPr>
        <dsp:cNvPr id="0" name=""/>
        <dsp:cNvSpPr/>
      </dsp:nvSpPr>
      <dsp:spPr>
        <a:xfrm>
          <a:off x="2103411" y="2474094"/>
          <a:ext cx="620725" cy="62072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185688" y="2711459"/>
        <a:ext cx="456171" cy="145995"/>
      </dsp:txXfrm>
    </dsp:sp>
    <dsp:sp modelId="{7DB83653-920F-4DBA-AB22-D1B745644E7E}">
      <dsp:nvSpPr>
        <dsp:cNvPr id="0" name=""/>
        <dsp:cNvSpPr/>
      </dsp:nvSpPr>
      <dsp:spPr>
        <a:xfrm>
          <a:off x="34218" y="3181721"/>
          <a:ext cx="4759111" cy="196673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Increase in social inflation (inflated claims, litigation costs and unpredictability)</a:t>
          </a:r>
          <a:endParaRPr lang="en-US" sz="2200" kern="1200" dirty="0">
            <a:solidFill>
              <a:schemeClr val="bg1"/>
            </a:solidFill>
          </a:endParaRPr>
        </a:p>
      </dsp:txBody>
      <dsp:txXfrm>
        <a:off x="731174" y="3469743"/>
        <a:ext cx="3365199" cy="1390691"/>
      </dsp:txXfrm>
    </dsp:sp>
    <dsp:sp modelId="{06D4679D-048F-47C5-8EED-4A681393816D}">
      <dsp:nvSpPr>
        <dsp:cNvPr id="0" name=""/>
        <dsp:cNvSpPr/>
      </dsp:nvSpPr>
      <dsp:spPr>
        <a:xfrm>
          <a:off x="4986404" y="2510273"/>
          <a:ext cx="341513" cy="3981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986404" y="2589897"/>
        <a:ext cx="239059" cy="238872"/>
      </dsp:txXfrm>
    </dsp:sp>
    <dsp:sp modelId="{B620AB40-C3CF-4F36-85DB-91590F944DCA}">
      <dsp:nvSpPr>
        <dsp:cNvPr id="0" name=""/>
        <dsp:cNvSpPr/>
      </dsp:nvSpPr>
      <dsp:spPr>
        <a:xfrm>
          <a:off x="5469678" y="858812"/>
          <a:ext cx="3701042" cy="37010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b="1" kern="1200" dirty="0"/>
            <a:t>Higher Premiums; Higher retentions; Lower Limit offerings</a:t>
          </a:r>
        </a:p>
      </dsp:txBody>
      <dsp:txXfrm>
        <a:off x="6011683" y="1400817"/>
        <a:ext cx="2617032" cy="261703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1" y="0"/>
            <a:ext cx="3013763" cy="463647"/>
          </a:xfrm>
          <a:prstGeom prst="rect">
            <a:avLst/>
          </a:prstGeom>
        </p:spPr>
        <p:txBody>
          <a:bodyPr vert="horz" lIns="92534" tIns="46267" rIns="92534" bIns="46267"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939467" y="0"/>
            <a:ext cx="3013763" cy="463647"/>
          </a:xfrm>
          <a:prstGeom prst="rect">
            <a:avLst/>
          </a:prstGeom>
        </p:spPr>
        <p:txBody>
          <a:bodyPr vert="horz" lIns="92534" tIns="46267" rIns="92534" bIns="46267" rtlCol="0"/>
          <a:lstStyle>
            <a:lvl1pPr algn="r">
              <a:defRPr sz="1200"/>
            </a:lvl1pPr>
          </a:lstStyle>
          <a:p>
            <a:fld id="{4BE6205E-B305-4B90-9534-3C5E99A0275E}" type="datetimeFigureOut">
              <a:rPr lang="en-US" smtClean="0"/>
              <a:t>1/5/2026</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1" y="8777194"/>
            <a:ext cx="3013763" cy="463646"/>
          </a:xfrm>
          <a:prstGeom prst="rect">
            <a:avLst/>
          </a:prstGeom>
        </p:spPr>
        <p:txBody>
          <a:bodyPr vert="horz" lIns="92534" tIns="46267" rIns="92534" bIns="46267"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939467" y="8777194"/>
            <a:ext cx="3013763" cy="463646"/>
          </a:xfrm>
          <a:prstGeom prst="rect">
            <a:avLst/>
          </a:prstGeom>
        </p:spPr>
        <p:txBody>
          <a:bodyPr vert="horz" lIns="92534" tIns="46267" rIns="92534" bIns="46267"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3763" cy="463647"/>
          </a:xfrm>
          <a:prstGeom prst="rect">
            <a:avLst/>
          </a:prstGeom>
        </p:spPr>
        <p:txBody>
          <a:bodyPr vert="horz" lIns="92534" tIns="46267" rIns="92534" bIns="46267" rtlCol="0"/>
          <a:lstStyle>
            <a:lvl1pPr algn="l">
              <a:defRPr sz="1200"/>
            </a:lvl1pPr>
          </a:lstStyle>
          <a:p>
            <a:endParaRPr lang="en-US" dirty="0"/>
          </a:p>
        </p:txBody>
      </p:sp>
      <p:sp>
        <p:nvSpPr>
          <p:cNvPr id="3" name="Date Placeholder 2"/>
          <p:cNvSpPr>
            <a:spLocks noGrp="1"/>
          </p:cNvSpPr>
          <p:nvPr>
            <p:ph type="dt" idx="1"/>
          </p:nvPr>
        </p:nvSpPr>
        <p:spPr>
          <a:xfrm>
            <a:off x="3939467" y="0"/>
            <a:ext cx="3013763" cy="463647"/>
          </a:xfrm>
          <a:prstGeom prst="rect">
            <a:avLst/>
          </a:prstGeom>
        </p:spPr>
        <p:txBody>
          <a:bodyPr vert="horz" lIns="92534" tIns="46267" rIns="92534" bIns="46267" rtlCol="0"/>
          <a:lstStyle>
            <a:lvl1pPr algn="r">
              <a:defRPr sz="1200"/>
            </a:lvl1pPr>
          </a:lstStyle>
          <a:p>
            <a:fld id="{233722F1-E430-42A1-A473-1759336AECCE}" type="datetimeFigureOut">
              <a:rPr lang="en-US" smtClean="0"/>
              <a:t>1/5/2026</a:t>
            </a:fld>
            <a:endParaRPr lang="en-US" dirty="0"/>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2534" tIns="46267" rIns="92534" bIns="46267" rtlCol="0" anchor="ctr"/>
          <a:lstStyle/>
          <a:p>
            <a:endParaRPr lang="en-US" dirty="0"/>
          </a:p>
        </p:txBody>
      </p:sp>
      <p:sp>
        <p:nvSpPr>
          <p:cNvPr id="5" name="Notes Placeholder 4"/>
          <p:cNvSpPr>
            <a:spLocks noGrp="1"/>
          </p:cNvSpPr>
          <p:nvPr>
            <p:ph type="body" sz="quarter" idx="3"/>
          </p:nvPr>
        </p:nvSpPr>
        <p:spPr>
          <a:xfrm>
            <a:off x="695484" y="4447156"/>
            <a:ext cx="5563870" cy="3638579"/>
          </a:xfrm>
          <a:prstGeom prst="rect">
            <a:avLst/>
          </a:prstGeom>
        </p:spPr>
        <p:txBody>
          <a:bodyPr vert="horz" lIns="92534" tIns="46267" rIns="92534" bIns="4626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7194"/>
            <a:ext cx="3013763" cy="463646"/>
          </a:xfrm>
          <a:prstGeom prst="rect">
            <a:avLst/>
          </a:prstGeom>
        </p:spPr>
        <p:txBody>
          <a:bodyPr vert="horz" lIns="92534" tIns="46267" rIns="92534" bIns="4626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7" y="8777194"/>
            <a:ext cx="3013763" cy="463646"/>
          </a:xfrm>
          <a:prstGeom prst="rect">
            <a:avLst/>
          </a:prstGeom>
        </p:spPr>
        <p:txBody>
          <a:bodyPr vert="horz" lIns="92534" tIns="46267" rIns="92534" bIns="46267"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jgwinterlaw.com/personal-injury-statistics-in-the-u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uschamber.com/lawsuits/hidden-costs-lawsuits-gro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1</a:t>
            </a:fld>
            <a:endParaRPr lang="en-US" dirty="0"/>
          </a:p>
        </p:txBody>
      </p:sp>
    </p:spTree>
    <p:extLst>
      <p:ext uri="{BB962C8B-B14F-4D97-AF65-F5344CB8AC3E}">
        <p14:creationId xmlns:p14="http://schemas.microsoft.com/office/powerpoint/2010/main" val="4001731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E740A-BFE1-BF79-E71B-A4C91E914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318DF-B75F-21EA-F304-057AD5DB6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9A69F-8080-1249-373B-6676B0BE153B}"/>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Car wrecks lead to more than half of all personal injuries in the U.S., according to the </a:t>
            </a:r>
            <a:r>
              <a:rPr lang="en-US" sz="1200" b="0" i="0" u="sng" kern="1200" dirty="0">
                <a:solidFill>
                  <a:schemeClr val="tx1"/>
                </a:solidFill>
                <a:effectLst/>
                <a:latin typeface="+mn-lt"/>
                <a:ea typeface="+mn-ea"/>
                <a:cs typeface="+mn-cs"/>
                <a:hlinkClick r:id="rId3"/>
              </a:rPr>
              <a:t>Law Offices of J.G.</a:t>
            </a:r>
            <a:endParaRPr lang="en-US" dirty="0"/>
          </a:p>
        </p:txBody>
      </p:sp>
      <p:sp>
        <p:nvSpPr>
          <p:cNvPr id="4" name="Slide Number Placeholder 3">
            <a:extLst>
              <a:ext uri="{FF2B5EF4-FFF2-40B4-BE49-F238E27FC236}">
                <a16:creationId xmlns:a16="http://schemas.microsoft.com/office/drawing/2014/main" id="{8C47E212-82F5-4B57-392E-EAB0D607FDCE}"/>
              </a:ext>
            </a:extLst>
          </p:cNvPr>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2339436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a:p>
            <a:r>
              <a:rPr lang="en-US" sz="1000" dirty="0"/>
              <a:t>Best Lawyers:  </a:t>
            </a:r>
            <a:r>
              <a:rPr lang="en-US" sz="1200" b="0" i="0" kern="1200" dirty="0">
                <a:solidFill>
                  <a:schemeClr val="tx1"/>
                </a:solidFill>
                <a:effectLst/>
                <a:latin typeface="+mn-lt"/>
                <a:ea typeface="+mn-ea"/>
                <a:cs typeface="+mn-cs"/>
              </a:rPr>
              <a:t>Increased scrutiny of corporate responsibility is reshaping personal injury litigation. Companies are being held accountable for failing to address safety risks, implement recalls, and maintain proper oversight in industries ranging from automotive manufacturing to workplace safety.</a:t>
            </a:r>
          </a:p>
          <a:p>
            <a:endParaRPr lang="en-US" sz="1200" b="0" i="0" kern="1200" dirty="0">
              <a:solidFill>
                <a:schemeClr val="tx1"/>
              </a:solidFill>
              <a:effectLst/>
              <a:latin typeface="+mn-lt"/>
              <a:ea typeface="+mn-ea"/>
              <a:cs typeface="+mn-cs"/>
            </a:endParaRPr>
          </a:p>
          <a:p>
            <a:r>
              <a:rPr lang="en-US" sz="1000" b="1" dirty="0"/>
              <a:t>example</a:t>
            </a:r>
            <a:r>
              <a:rPr lang="en-US" sz="1000" dirty="0"/>
              <a:t>, </a:t>
            </a:r>
          </a:p>
          <a:p>
            <a:endParaRPr lang="en-US" sz="1000" dirty="0"/>
          </a:p>
          <a:p>
            <a:r>
              <a:rPr lang="en-US" sz="1000" dirty="0"/>
              <a:t>You would agree with me that taking your hand off the wheel is not the safest way to drive?</a:t>
            </a:r>
          </a:p>
          <a:p>
            <a:r>
              <a:rPr lang="en-US" sz="1000" dirty="0"/>
              <a:t>Have you ever taken a sip of water on the road.</a:t>
            </a:r>
          </a:p>
          <a:p>
            <a:r>
              <a:rPr lang="en-US" sz="1000" dirty="0"/>
              <a:t>But you just told me that was not the safest way to drive.  Why would you put the community and public in that sort of danger?</a:t>
            </a:r>
          </a:p>
          <a:p>
            <a:endParaRPr lang="en-US" sz="1000" dirty="0"/>
          </a:p>
          <a:p>
            <a:r>
              <a:rPr lang="en-US" sz="1000" dirty="0"/>
              <a:t>But all of us have taken a sip of water/coffee/coke or some other roadie while driving?  All of us.  It is not the safest but what a reasonable person would do while driving.</a:t>
            </a:r>
          </a:p>
          <a:p>
            <a:endParaRPr lang="en-US" sz="1000" dirty="0"/>
          </a:p>
          <a:p>
            <a:r>
              <a:rPr lang="en-US" sz="1000" dirty="0"/>
              <a:t>taking a sip of water on the road is not the safest course of action, but most reasonable people will drink from a water bottle if they get thirsty while driving. </a:t>
            </a:r>
          </a:p>
          <a:p>
            <a:endParaRPr lang="en-US" sz="1000" dirty="0"/>
          </a:p>
          <a:p>
            <a:r>
              <a:rPr lang="en-US" sz="1000" dirty="0"/>
              <a:t>If a truck driver causes an accident while drinking water, a lawyer using reptilian theory would highlight the fact that any kind of distracted driving is unsafe rather than try to convince the jury that the truck driver violated their duty of care toward others on the road. </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sng" kern="1200" dirty="0">
                <a:solidFill>
                  <a:srgbClr val="58696B"/>
                </a:solidFill>
                <a:effectLst/>
                <a:latin typeface="+mn-lt"/>
                <a:ea typeface="+mn-ea"/>
                <a:cs typeface="+mn-cs"/>
              </a:rPr>
              <a:t>Unreasonable to have 24/7 oversight of jobsite</a:t>
            </a:r>
          </a:p>
          <a:p>
            <a:endParaRPr lang="en-US" sz="1000" dirty="0"/>
          </a:p>
          <a:p>
            <a:endParaRPr lang="en-US" sz="1000" dirty="0"/>
          </a:p>
        </p:txBody>
      </p:sp>
      <p:sp>
        <p:nvSpPr>
          <p:cNvPr id="4" name="Slide Number Placeholder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2983690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0721" indent="-280721">
              <a:buFont typeface="Arial" panose="020B0604020202020204" pitchFamily="34" charset="0"/>
              <a:buChar char="•"/>
            </a:pPr>
            <a:r>
              <a:rPr lang="en-US" b="1" dirty="0">
                <a:solidFill>
                  <a:srgbClr val="58696B"/>
                </a:solidFill>
                <a:latin typeface="Arial" panose="020B0604020202020204" pitchFamily="34" charset="0"/>
                <a:cs typeface="Arial" panose="020B0604020202020204" pitchFamily="34" charset="0"/>
              </a:rPr>
              <a:t>No</a:t>
            </a:r>
            <a:r>
              <a:rPr lang="en-US" dirty="0">
                <a:solidFill>
                  <a:srgbClr val="58696B"/>
                </a:solidFill>
                <a:latin typeface="Arial" panose="020B0604020202020204" pitchFamily="34" charset="0"/>
                <a:cs typeface="Arial" panose="020B0604020202020204" pitchFamily="34" charset="0"/>
              </a:rPr>
              <a:t> </a:t>
            </a:r>
            <a:r>
              <a:rPr lang="en-US" b="1" dirty="0">
                <a:solidFill>
                  <a:srgbClr val="58696B"/>
                </a:solidFill>
                <a:latin typeface="Arial" panose="020B0604020202020204" pitchFamily="34" charset="0"/>
                <a:cs typeface="Arial" panose="020B0604020202020204" pitchFamily="34" charset="0"/>
              </a:rPr>
              <a:t>longer what a reasonable person would do but rather what could they have done to be safer</a:t>
            </a:r>
          </a:p>
          <a:p>
            <a:endParaRPr lang="en-US" b="1" dirty="0">
              <a:solidFill>
                <a:srgbClr val="58696B"/>
              </a:solidFill>
              <a:latin typeface="Arial" panose="020B0604020202020204" pitchFamily="34" charset="0"/>
              <a:cs typeface="Arial" panose="020B0604020202020204" pitchFamily="34" charset="0"/>
            </a:endParaRPr>
          </a:p>
          <a:p>
            <a:pPr marL="280721" indent="-280721">
              <a:buFont typeface="Arial" panose="020B0604020202020204" pitchFamily="34" charset="0"/>
              <a:buChar char="•"/>
            </a:pPr>
            <a:r>
              <a:rPr lang="en-US" b="1" dirty="0">
                <a:solidFill>
                  <a:srgbClr val="58696B"/>
                </a:solidFill>
                <a:latin typeface="Arial" panose="020B0604020202020204" pitchFamily="34" charset="0"/>
                <a:cs typeface="Arial" panose="020B0604020202020204" pitchFamily="34" charset="0"/>
              </a:rPr>
              <a:t>Throw the rules out the window</a:t>
            </a:r>
          </a:p>
          <a:p>
            <a:endParaRPr lang="en-US" b="1" dirty="0">
              <a:solidFill>
                <a:srgbClr val="58696B"/>
              </a:solidFill>
              <a:latin typeface="Arial" panose="020B0604020202020204" pitchFamily="34" charset="0"/>
              <a:cs typeface="Arial" panose="020B0604020202020204" pitchFamily="34" charset="0"/>
            </a:endParaRPr>
          </a:p>
          <a:p>
            <a:pPr marL="280721" indent="-280721">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If you do not send a message with your verdict, similar harm will happen to you or those in the community. (Social Inflation)</a:t>
            </a:r>
          </a:p>
          <a:p>
            <a:endParaRPr lang="en-US" b="1" dirty="0">
              <a:solidFill>
                <a:srgbClr val="58696B"/>
              </a:solidFill>
              <a:latin typeface="Arial" panose="020B0604020202020204" pitchFamily="34" charset="0"/>
              <a:cs typeface="Arial" panose="020B0604020202020204" pitchFamily="34" charset="0"/>
            </a:endParaRPr>
          </a:p>
          <a:p>
            <a:pPr marL="280721" indent="-280721">
              <a:buFont typeface="Arial" panose="020B0604020202020204" pitchFamily="34" charset="0"/>
              <a:buChar char="•"/>
            </a:pPr>
            <a:r>
              <a:rPr lang="en-US" b="1" dirty="0">
                <a:latin typeface="Arial" panose="020B0604020202020204" pitchFamily="34" charset="0"/>
                <a:ea typeface="Calibri" panose="020F0502020204030204" pitchFamily="34" charset="0"/>
                <a:cs typeface="Arial" panose="020B0604020202020204" pitchFamily="34" charset="0"/>
              </a:rPr>
              <a:t>Parties don’t want to risk going to trial.  They also don’t want to be left out while other parties have settled out.</a:t>
            </a:r>
          </a:p>
          <a:p>
            <a:endParaRPr lang="en-US" b="1" dirty="0">
              <a:solidFill>
                <a:srgbClr val="58696B"/>
              </a:solidFill>
              <a:latin typeface="Arial" panose="020B0604020202020204" pitchFamily="34" charset="0"/>
              <a:cs typeface="Arial" panose="020B0604020202020204" pitchFamily="34" charset="0"/>
            </a:endParaRPr>
          </a:p>
          <a:p>
            <a:pPr marL="280721" indent="-280721">
              <a:buFont typeface="Arial" panose="020B0604020202020204" pitchFamily="34" charset="0"/>
              <a:buChar char="•"/>
            </a:pPr>
            <a:r>
              <a:rPr lang="en-US" b="1" dirty="0">
                <a:solidFill>
                  <a:srgbClr val="58696B"/>
                </a:solidFill>
                <a:latin typeface="Arial" panose="020B0604020202020204" pitchFamily="34" charset="0"/>
                <a:cs typeface="Arial" panose="020B0604020202020204" pitchFamily="34" charset="0"/>
              </a:rPr>
              <a:t>More claims dollars result in higher premiums, more claims frequency so higher self insured retentions or deductibles.</a:t>
            </a:r>
          </a:p>
          <a:p>
            <a:endParaRPr lang="en-US" b="1" dirty="0">
              <a:solidFill>
                <a:srgbClr val="58696B"/>
              </a:solidFill>
              <a:latin typeface="Arial" panose="020B0604020202020204" pitchFamily="34" charset="0"/>
              <a:cs typeface="Arial" panose="020B0604020202020204" pitchFamily="34" charset="0"/>
            </a:endParaRPr>
          </a:p>
          <a:p>
            <a:pPr marL="280721" indent="-280721">
              <a:buFont typeface="Arial" panose="020B0604020202020204" pitchFamily="34" charset="0"/>
              <a:buChar char="•"/>
            </a:pPr>
            <a:r>
              <a:rPr lang="en-US" b="1" dirty="0">
                <a:solidFill>
                  <a:srgbClr val="58696B"/>
                </a:solidFill>
                <a:latin typeface="Arial" panose="020B0604020202020204" pitchFamily="34" charset="0"/>
                <a:cs typeface="Arial" panose="020B0604020202020204" pitchFamily="34" charset="0"/>
              </a:rPr>
              <a:t>Not enough premium to cover the risk.  EX:  Liberty Mutual; Less project policy carriers now as well.</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1233651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FEC10-50EF-CE83-55F2-81238C3F5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ACEE5-03BB-2990-7CCE-647931A86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16772-58CC-CF43-C94C-786AF503B320}"/>
              </a:ext>
            </a:extLst>
          </p:cNvPr>
          <p:cNvSpPr>
            <a:spLocks noGrp="1"/>
          </p:cNvSpPr>
          <p:nvPr>
            <p:ph type="body" idx="1"/>
          </p:nvPr>
        </p:nvSpPr>
        <p:spPr/>
        <p:txBody>
          <a:bodyPr/>
          <a:lstStyle/>
          <a:p>
            <a:r>
              <a:rPr lang="en-US" dirty="0">
                <a:solidFill>
                  <a:schemeClr val="tx1"/>
                </a:solidFill>
              </a:rPr>
              <a:t>Travelers did a study of the top ~100 verdicts</a:t>
            </a:r>
          </a:p>
          <a:p>
            <a:endParaRPr lang="en-US" dirty="0">
              <a:solidFill>
                <a:schemeClr val="tx1"/>
              </a:solidFill>
            </a:endParaRPr>
          </a:p>
          <a:p>
            <a:r>
              <a:rPr lang="en-US" dirty="0">
                <a:solidFill>
                  <a:schemeClr val="tx1"/>
                </a:solidFill>
              </a:rPr>
              <a:t>Nuclear Verdict greater than 10M</a:t>
            </a:r>
          </a:p>
          <a:p>
            <a:r>
              <a:rPr lang="en-US" dirty="0">
                <a:solidFill>
                  <a:schemeClr val="tx1"/>
                </a:solidFill>
              </a:rPr>
              <a:t>Nuclear Verdict greater than 100M</a:t>
            </a:r>
          </a:p>
          <a:p>
            <a:endParaRPr lang="en-US" dirty="0">
              <a:solidFill>
                <a:schemeClr val="tx1"/>
              </a:solidFill>
            </a:endParaRPr>
          </a:p>
          <a:p>
            <a:r>
              <a:rPr lang="en-US" sz="1200" b="0" i="0" kern="1200" dirty="0">
                <a:solidFill>
                  <a:schemeClr val="tx1"/>
                </a:solidFill>
                <a:effectLst/>
                <a:latin typeface="+mn-lt"/>
                <a:ea typeface="+mn-ea"/>
                <a:cs typeface="+mn-cs"/>
              </a:rPr>
              <a:t>Recent Top 100 Verdicts data shows that mega-nuclear verdict awards (over $100 million)  are growing at a faster rate than nuclear (over $10 million). In fact, 2024 marked the first year this decade that mega-nuclear verdict awards outpaced nuclear.</a:t>
            </a:r>
            <a:endParaRPr lang="en-US" dirty="0">
              <a:solidFill>
                <a:schemeClr val="tx1"/>
              </a:solidFill>
            </a:endParaRPr>
          </a:p>
        </p:txBody>
      </p:sp>
      <p:sp>
        <p:nvSpPr>
          <p:cNvPr id="4" name="Slide Number Placeholder 3">
            <a:extLst>
              <a:ext uri="{FF2B5EF4-FFF2-40B4-BE49-F238E27FC236}">
                <a16:creationId xmlns:a16="http://schemas.microsoft.com/office/drawing/2014/main" id="{E3B04C08-AA51-C613-6FEE-0720F11DCBB6}"/>
              </a:ext>
            </a:extLst>
          </p:cNvPr>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4255096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5AC83-D705-35DA-A95B-F1B3DE46EA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F028F9-DEDF-93A4-F6EE-5410796964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B2EB1-9238-E6D9-193B-3E4A5BD12C52}"/>
              </a:ext>
            </a:extLst>
          </p:cNvPr>
          <p:cNvSpPr>
            <a:spLocks noGrp="1"/>
          </p:cNvSpPr>
          <p:nvPr>
            <p:ph type="body" idx="1"/>
          </p:nvPr>
        </p:nvSpPr>
        <p:spPr/>
        <p:txBody>
          <a:bodyPr/>
          <a:lstStyle/>
          <a:p>
            <a:endParaRPr lang="en-US" dirty="0">
              <a:solidFill>
                <a:schemeClr val="tx1"/>
              </a:solidFill>
            </a:endParaRPr>
          </a:p>
        </p:txBody>
      </p:sp>
      <p:sp>
        <p:nvSpPr>
          <p:cNvPr id="4" name="Slide Number Placeholder 3">
            <a:extLst>
              <a:ext uri="{FF2B5EF4-FFF2-40B4-BE49-F238E27FC236}">
                <a16:creationId xmlns:a16="http://schemas.microsoft.com/office/drawing/2014/main" id="{292824DE-5E8E-9EF5-F9AB-79D8952C2BF5}"/>
              </a:ext>
            </a:extLst>
          </p:cNvPr>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401626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98C83-54EE-B1DE-9DD7-0F1189B3F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32B69-48D5-7FED-DC2D-239A97945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0319B0-00D2-297A-C3AE-1661D8A2EAC7}"/>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Insurance Companies are starting to put out public statements of their advocacy for legal system reform to combat legal system abuse and putting forth efforts to educate the public.</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Hanover 2024:  Legal system abuse reform is the signature advocacy priority for (</a:t>
            </a:r>
            <a:r>
              <a:rPr lang="en-US" b="0" i="0" dirty="0">
                <a:solidFill>
                  <a:srgbClr val="000000"/>
                </a:solidFill>
                <a:effectLst/>
                <a:latin typeface="Arial" panose="020B0604020202020204" pitchFamily="34" charset="0"/>
                <a:cs typeface="Arial" panose="020B0604020202020204" pitchFamily="34" charset="0"/>
              </a:rPr>
              <a:t>American Property Casualty Insurance Association) </a:t>
            </a:r>
            <a:r>
              <a:rPr lang="en-US" dirty="0">
                <a:latin typeface="Arial" panose="020B0604020202020204" pitchFamily="34" charset="0"/>
                <a:cs typeface="Arial" panose="020B0604020202020204" pitchFamily="34" charset="0"/>
              </a:rPr>
              <a:t>APCIA in 2024 and will remain top priority in 2025, focusing on restoring certainty to an unstable legal environment and building coalitions to rein in the growing tort tax on individuals, families, and businesses.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goal is to reduce legal system abuse costs and uncertainty, achieve favorable liability, bad faith, litigation financing and damages reforms, and defend against adverse proposals such as statute of limitation (SOL) revivers and increased legal system abuse by non-lawyers. </a:t>
            </a:r>
          </a:p>
        </p:txBody>
      </p:sp>
      <p:sp>
        <p:nvSpPr>
          <p:cNvPr id="4" name="Slide Number Placeholder 3">
            <a:extLst>
              <a:ext uri="{FF2B5EF4-FFF2-40B4-BE49-F238E27FC236}">
                <a16:creationId xmlns:a16="http://schemas.microsoft.com/office/drawing/2014/main" id="{5F2250CB-DF5B-A94A-4888-9353FE8E5185}"/>
              </a:ext>
            </a:extLst>
          </p:cNvPr>
          <p:cNvSpPr>
            <a:spLocks noGrp="1"/>
          </p:cNvSpPr>
          <p:nvPr>
            <p:ph type="sldNum" sz="quarter" idx="5"/>
          </p:nvPr>
        </p:nvSpPr>
        <p:spPr/>
        <p:txBody>
          <a:bodyPr/>
          <a:lstStyle/>
          <a:p>
            <a:fld id="{C37D7554-D10C-4E29-B8E6-BB7111FA614F}" type="slidenum">
              <a:rPr lang="en-US" smtClean="0"/>
              <a:t>15</a:t>
            </a:fld>
            <a:endParaRPr lang="en-US" dirty="0"/>
          </a:p>
        </p:txBody>
      </p:sp>
    </p:spTree>
    <p:extLst>
      <p:ext uri="{BB962C8B-B14F-4D97-AF65-F5344CB8AC3E}">
        <p14:creationId xmlns:p14="http://schemas.microsoft.com/office/powerpoint/2010/main" val="2108499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CECCB-066A-07C6-9CAF-303653203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868AF3-CD09-52F5-C890-F60C8CF0C1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FF830-8E9A-AD3C-3E1B-736F0561CC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706C0C-C817-2EF0-6550-834B6D631CE9}"/>
              </a:ext>
            </a:extLst>
          </p:cNvPr>
          <p:cNvSpPr>
            <a:spLocks noGrp="1"/>
          </p:cNvSpPr>
          <p:nvPr>
            <p:ph type="sldNum" sz="quarter" idx="5"/>
          </p:nvPr>
        </p:nvSpPr>
        <p:spPr/>
        <p:txBody>
          <a:bodyPr/>
          <a:lstStyle/>
          <a:p>
            <a:fld id="{C37D7554-D10C-4E29-B8E6-BB7111FA614F}" type="slidenum">
              <a:rPr lang="en-US" smtClean="0"/>
              <a:t>16</a:t>
            </a:fld>
            <a:endParaRPr lang="en-US" dirty="0"/>
          </a:p>
        </p:txBody>
      </p:sp>
    </p:spTree>
    <p:extLst>
      <p:ext uri="{BB962C8B-B14F-4D97-AF65-F5344CB8AC3E}">
        <p14:creationId xmlns:p14="http://schemas.microsoft.com/office/powerpoint/2010/main" val="3599730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A20E3-D6B9-8034-9487-9598FF54B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5100FF-9AE6-6AAB-3CB5-D254D8B63F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65E0F-F4D8-1584-1CCD-E8B14B78935E}"/>
              </a:ext>
            </a:extLst>
          </p:cNvPr>
          <p:cNvSpPr>
            <a:spLocks noGrp="1"/>
          </p:cNvSpPr>
          <p:nvPr>
            <p:ph type="body" idx="1"/>
          </p:nvPr>
        </p:nvSpPr>
        <p:spPr/>
        <p:txBody>
          <a:bodyPr/>
          <a:lstStyle/>
          <a:p>
            <a:r>
              <a:rPr lang="en-US" sz="1000" dirty="0">
                <a:solidFill>
                  <a:srgbClr val="9A2035"/>
                </a:solidFill>
                <a:latin typeface="Arial" panose="020B0604020202020204" pitchFamily="34" charset="0"/>
                <a:cs typeface="Arial" panose="020B0604020202020204" pitchFamily="34" charset="0"/>
              </a:rPr>
              <a:t>The costs of the legal system and the efficiency with which it delivers compensation to injured parties have not been routinely measured.  </a:t>
            </a:r>
          </a:p>
          <a:p>
            <a:endParaRPr lang="en-US" sz="1000" dirty="0">
              <a:solidFill>
                <a:srgbClr val="9A2035"/>
              </a:solidFill>
              <a:latin typeface="Arial" panose="020B0604020202020204" pitchFamily="34" charset="0"/>
              <a:cs typeface="Arial" panose="020B0604020202020204" pitchFamily="34" charset="0"/>
            </a:endParaRPr>
          </a:p>
          <a:p>
            <a:r>
              <a:rPr lang="en-US" sz="1000" dirty="0">
                <a:solidFill>
                  <a:srgbClr val="9A2035"/>
                </a:solidFill>
                <a:latin typeface="Arial" panose="020B0604020202020204" pitchFamily="34" charset="0"/>
                <a:cs typeface="Arial" panose="020B0604020202020204" pitchFamily="34" charset="0"/>
              </a:rPr>
              <a:t>The US Chamber of Commerce Institute for Legal Reform seeks to address the cost of the American Legal system.  </a:t>
            </a:r>
          </a:p>
          <a:p>
            <a:endParaRPr lang="en-US" sz="1000" dirty="0">
              <a:solidFill>
                <a:srgbClr val="9A2035"/>
              </a:solidFill>
              <a:latin typeface="Arial" panose="020B0604020202020204" pitchFamily="34" charset="0"/>
              <a:cs typeface="Arial" panose="020B0604020202020204" pitchFamily="34" charset="0"/>
            </a:endParaRPr>
          </a:p>
          <a:p>
            <a:r>
              <a:rPr lang="en-US" sz="1000" dirty="0">
                <a:solidFill>
                  <a:srgbClr val="9A2035"/>
                </a:solidFill>
                <a:latin typeface="Arial" panose="020B0604020202020204" pitchFamily="34" charset="0"/>
                <a:cs typeface="Arial" panose="020B0604020202020204" pitchFamily="34" charset="0"/>
              </a:rPr>
              <a:t>This study seeks to address that issue by providing an estimate of the costs and compensation paid in the U.S. tort system (hereafter referred to as “tort costs”) using insurance data and estimated self-insured costs. </a:t>
            </a:r>
          </a:p>
          <a:p>
            <a:endParaRPr lang="en-US" sz="1000" dirty="0">
              <a:solidFill>
                <a:srgbClr val="9A2035"/>
              </a:solidFill>
              <a:latin typeface="Arial" panose="020B0604020202020204" pitchFamily="34" charset="0"/>
              <a:cs typeface="Arial" panose="020B0604020202020204" pitchFamily="34" charset="0"/>
            </a:endParaRPr>
          </a:p>
          <a:p>
            <a:r>
              <a:rPr lang="en-US" sz="1000" dirty="0">
                <a:solidFill>
                  <a:srgbClr val="08132A"/>
                </a:solidFill>
                <a:latin typeface="Arial" panose="020B0604020202020204" pitchFamily="34" charset="0"/>
                <a:cs typeface="Arial" panose="020B0604020202020204" pitchFamily="34" charset="0"/>
              </a:rPr>
              <a:t>The costs included in this study are only those that are insurable, which will understate tort costs to the extent that they are uninsurable. </a:t>
            </a:r>
          </a:p>
          <a:p>
            <a:endParaRPr lang="en-US" sz="1000" dirty="0">
              <a:solidFill>
                <a:srgbClr val="08132A"/>
              </a:solidFill>
              <a:latin typeface="Arial" panose="020B0604020202020204" pitchFamily="34" charset="0"/>
              <a:cs typeface="Arial" panose="020B0604020202020204" pitchFamily="34" charset="0"/>
            </a:endParaRPr>
          </a:p>
          <a:p>
            <a:r>
              <a:rPr lang="en-US" sz="1000" dirty="0">
                <a:solidFill>
                  <a:srgbClr val="08132A"/>
                </a:solidFill>
                <a:latin typeface="Arial" panose="020B0604020202020204" pitchFamily="34" charset="0"/>
                <a:cs typeface="Arial" panose="020B0604020202020204" pitchFamily="34" charset="0"/>
              </a:rPr>
              <a:t>The average growth rate of tort costs in Missouri from 2016 through 2022 = 6.5%</a:t>
            </a:r>
          </a:p>
          <a:p>
            <a:endParaRPr lang="en-US" sz="1000" dirty="0">
              <a:solidFill>
                <a:srgbClr val="08132A"/>
              </a:solidFill>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hlinkClick r:id="rId3"/>
              </a:rPr>
              <a:t>Hidden Costs of Lawsuits on U.S. Households Continue to Grow | U.S. Chamber of Commerce</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Bullet #2 is at 7.1% now and 8.7% for business only cases.</a:t>
            </a:r>
          </a:p>
        </p:txBody>
      </p:sp>
      <p:sp>
        <p:nvSpPr>
          <p:cNvPr id="4" name="Slide Number Placeholder 3">
            <a:extLst>
              <a:ext uri="{FF2B5EF4-FFF2-40B4-BE49-F238E27FC236}">
                <a16:creationId xmlns:a16="http://schemas.microsoft.com/office/drawing/2014/main" id="{B70E5974-449E-DBEC-0178-F73986780D1E}"/>
              </a:ext>
            </a:extLst>
          </p:cNvPr>
          <p:cNvSpPr>
            <a:spLocks noGrp="1"/>
          </p:cNvSpPr>
          <p:nvPr>
            <p:ph type="sldNum" sz="quarter" idx="5"/>
          </p:nvPr>
        </p:nvSpPr>
        <p:spPr/>
        <p:txBody>
          <a:bodyPr/>
          <a:lstStyle/>
          <a:p>
            <a:fld id="{C37D7554-D10C-4E29-B8E6-BB7111FA614F}" type="slidenum">
              <a:rPr lang="en-US" smtClean="0"/>
              <a:t>17</a:t>
            </a:fld>
            <a:endParaRPr lang="en-US" dirty="0"/>
          </a:p>
        </p:txBody>
      </p:sp>
    </p:spTree>
    <p:extLst>
      <p:ext uri="{BB962C8B-B14F-4D97-AF65-F5344CB8AC3E}">
        <p14:creationId xmlns:p14="http://schemas.microsoft.com/office/powerpoint/2010/main" val="2735125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BD06-84B9-674A-FB56-F316BCB84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6050C-6AAB-C69D-5D10-7F5036B42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3F6C3-48C5-9B03-23BD-13958DC1CCDB}"/>
              </a:ext>
            </a:extLst>
          </p:cNvPr>
          <p:cNvSpPr>
            <a:spLocks noGrp="1"/>
          </p:cNvSpPr>
          <p:nvPr>
            <p:ph type="body" idx="1"/>
          </p:nvPr>
        </p:nvSpPr>
        <p:spPr/>
        <p:txBody>
          <a:bodyPr/>
          <a:lstStyle/>
          <a:p>
            <a:r>
              <a:rPr lang="en-US" b="1" dirty="0"/>
              <a:t>If the recipient wins or settles their lawsuit, the funder receives the dispersed amount plus interest.</a:t>
            </a:r>
          </a:p>
          <a:p>
            <a:endParaRPr lang="en-US" dirty="0"/>
          </a:p>
          <a:p>
            <a:r>
              <a:rPr lang="en-US" b="1" dirty="0"/>
              <a:t>When funding is involved in commercial litigation, the legal firms typically get paid no matter how the case is resolved, even while their client or TPLF may not see a penny.</a:t>
            </a:r>
          </a:p>
          <a:p>
            <a:endParaRPr lang="en-US" b="1" dirty="0"/>
          </a:p>
          <a:p>
            <a:pPr defTabSz="898307">
              <a:defRPr/>
            </a:pPr>
            <a:r>
              <a:rPr lang="en-US" b="1" dirty="0"/>
              <a:t>The disbursement is referred to as a nonrecourse loan because recipients do not have to pay back the money if the case is dismissed or lost.  </a:t>
            </a:r>
          </a:p>
          <a:p>
            <a:pPr defTabSz="898307">
              <a:defRPr/>
            </a:pPr>
            <a:endParaRPr lang="en-US" b="1" dirty="0"/>
          </a:p>
          <a:p>
            <a:pPr defTabSz="898307">
              <a:defRPr/>
            </a:pPr>
            <a:r>
              <a:rPr lang="en-US" b="1" dirty="0"/>
              <a:t>When TPLF is involved in a claim/litigation, plaintiff’s compensation goes from around 55% of the total cost to 43%.</a:t>
            </a:r>
          </a:p>
          <a:p>
            <a:pPr defTabSz="898307">
              <a:defRPr/>
            </a:pPr>
            <a:endParaRPr lang="en-US" b="1" dirty="0"/>
          </a:p>
          <a:p>
            <a:endParaRPr lang="en-US" b="1" dirty="0"/>
          </a:p>
          <a:p>
            <a:endParaRPr lang="en-US" dirty="0"/>
          </a:p>
        </p:txBody>
      </p:sp>
      <p:sp>
        <p:nvSpPr>
          <p:cNvPr id="4" name="Slide Number Placeholder 3">
            <a:extLst>
              <a:ext uri="{FF2B5EF4-FFF2-40B4-BE49-F238E27FC236}">
                <a16:creationId xmlns:a16="http://schemas.microsoft.com/office/drawing/2014/main" id="{6C9E86B2-E95A-FC4D-E828-192EFB1F2F02}"/>
              </a:ext>
            </a:extLst>
          </p:cNvPr>
          <p:cNvSpPr>
            <a:spLocks noGrp="1"/>
          </p:cNvSpPr>
          <p:nvPr>
            <p:ph type="sldNum" sz="quarter" idx="5"/>
          </p:nvPr>
        </p:nvSpPr>
        <p:spPr/>
        <p:txBody>
          <a:bodyPr/>
          <a:lstStyle/>
          <a:p>
            <a:fld id="{C37D7554-D10C-4E29-B8E6-BB7111FA614F}" type="slidenum">
              <a:rPr lang="en-US" smtClean="0"/>
              <a:t>18</a:t>
            </a:fld>
            <a:endParaRPr lang="en-US" dirty="0"/>
          </a:p>
        </p:txBody>
      </p:sp>
    </p:spTree>
    <p:extLst>
      <p:ext uri="{BB962C8B-B14F-4D97-AF65-F5344CB8AC3E}">
        <p14:creationId xmlns:p14="http://schemas.microsoft.com/office/powerpoint/2010/main" val="3039264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F6BD3-C106-87A9-4B3E-A26F208A3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29C19-F787-04B7-69A2-8D6E59CF73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135CD-AF35-C755-500C-2A1D4A3D9F57}"/>
              </a:ext>
            </a:extLst>
          </p:cNvPr>
          <p:cNvSpPr>
            <a:spLocks noGrp="1"/>
          </p:cNvSpPr>
          <p:nvPr>
            <p:ph type="body" idx="1"/>
          </p:nvPr>
        </p:nvSpPr>
        <p:spPr/>
        <p:txBody>
          <a:bodyPr/>
          <a:lstStyle/>
          <a:p>
            <a:r>
              <a:rPr lang="en-US" b="1" dirty="0"/>
              <a:t>Chinese TPLF firm financed multiple intellectual property lawsuits against Samsung in US courts and Russian Billionaires with ties to Vladimir Putin have funded litigation in the US and UK to evade sanctions.</a:t>
            </a:r>
          </a:p>
          <a:p>
            <a:endParaRPr lang="en-US" b="1" dirty="0"/>
          </a:p>
          <a:p>
            <a:pPr defTabSz="898307">
              <a:defRPr/>
            </a:pPr>
            <a:r>
              <a:rPr lang="en-US" dirty="0"/>
              <a:t>Since the S&amp;P has averaged about 10% since its inception, this does not appear to be going away any time soon but rather growing.</a:t>
            </a:r>
          </a:p>
          <a:p>
            <a:endParaRPr lang="en-US" b="1"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32D306B-DBA1-195C-1BF2-83DCC15032ED}"/>
              </a:ext>
            </a:extLst>
          </p:cNvPr>
          <p:cNvSpPr>
            <a:spLocks noGrp="1"/>
          </p:cNvSpPr>
          <p:nvPr>
            <p:ph type="sldNum" sz="quarter" idx="5"/>
          </p:nvPr>
        </p:nvSpPr>
        <p:spPr/>
        <p:txBody>
          <a:bodyPr/>
          <a:lstStyle/>
          <a:p>
            <a:fld id="{C37D7554-D10C-4E29-B8E6-BB7111FA614F}" type="slidenum">
              <a:rPr lang="en-US" smtClean="0"/>
              <a:t>19</a:t>
            </a:fld>
            <a:endParaRPr lang="en-US" dirty="0"/>
          </a:p>
        </p:txBody>
      </p:sp>
    </p:spTree>
    <p:extLst>
      <p:ext uri="{BB962C8B-B14F-4D97-AF65-F5344CB8AC3E}">
        <p14:creationId xmlns:p14="http://schemas.microsoft.com/office/powerpoint/2010/main" val="2323144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1620990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9EB07-5DE5-6FD8-3920-69072501D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BE2DC-3862-66AF-8604-C14C6C39F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5E3F7-A9DF-C540-2977-478553A4AEDC}"/>
              </a:ext>
            </a:extLst>
          </p:cNvPr>
          <p:cNvSpPr>
            <a:spLocks noGrp="1"/>
          </p:cNvSpPr>
          <p:nvPr>
            <p:ph type="body" idx="1"/>
          </p:nvPr>
        </p:nvSpPr>
        <p:spPr/>
        <p:txBody>
          <a:bodyPr/>
          <a:lstStyle/>
          <a:p>
            <a:r>
              <a:rPr lang="en-US" sz="1000" b="1" dirty="0"/>
              <a:t>When each side of the lawsuit has a sense of what it might take to resolve the situation, the attorneys can more easily find a way to do it as quickly and as cost effectively as possible which is why information about insurance coverage is often known on both sides of the table.  </a:t>
            </a:r>
          </a:p>
          <a:p>
            <a:endParaRPr lang="en-US" sz="1000" b="1" dirty="0"/>
          </a:p>
          <a:p>
            <a:r>
              <a:rPr lang="en-US" sz="1000" b="1" dirty="0"/>
              <a:t>However, attorneys and their clients typically refuse to share whether an outside investor has a financial interest in the lawsuit’s outcome unless they are compelled by the court.  </a:t>
            </a:r>
          </a:p>
          <a:p>
            <a:endParaRPr lang="en-US" sz="1000" dirty="0"/>
          </a:p>
          <a:p>
            <a:r>
              <a:rPr lang="en-US" sz="1000" b="1" dirty="0"/>
              <a:t>TPLF essentially erodes the incentive to litigate as efficiently as possible. </a:t>
            </a:r>
          </a:p>
          <a:p>
            <a:endParaRPr lang="en-US" sz="1000" b="1" dirty="0"/>
          </a:p>
          <a:p>
            <a:r>
              <a:rPr lang="en-US" sz="1000" b="1" dirty="0"/>
              <a:t>To get paid regardless of the outcome, law firms cap their rates and forgo a portion of any potential settlement.  </a:t>
            </a:r>
          </a:p>
          <a:p>
            <a:endParaRPr lang="en-US" sz="1000" b="1" dirty="0"/>
          </a:p>
          <a:p>
            <a:r>
              <a:rPr lang="en-US" sz="1000" b="1" dirty="0"/>
              <a:t>It can sometimes be more profitable for firms to keep litigating, occasionally employing more novel and expensive tactics.</a:t>
            </a:r>
          </a:p>
          <a:p>
            <a:endParaRPr lang="en-US" sz="1000" dirty="0"/>
          </a:p>
          <a:p>
            <a:r>
              <a:rPr lang="en-US" sz="1000" b="1" dirty="0"/>
              <a:t>It is logical to suspect that sharing a piece of the settlement pie with another party can incentivize wanting a bigger pie, perhaps even beyond hat would’ve otherwise been necessary to feel justice has been served.  </a:t>
            </a:r>
          </a:p>
          <a:p>
            <a:endParaRPr lang="en-US" sz="1000" dirty="0"/>
          </a:p>
          <a:p>
            <a:r>
              <a:rPr lang="en-US" sz="1000" b="1" dirty="0"/>
              <a:t>TPLF proponents argue litigation financing helps underfunded plaintiffs pursue justice.  </a:t>
            </a:r>
          </a:p>
          <a:p>
            <a:endParaRPr lang="en-US" sz="1000" dirty="0"/>
          </a:p>
          <a:p>
            <a:r>
              <a:rPr lang="en-US" sz="1000" b="1" dirty="0"/>
              <a:t>Advocacy organizations such as NAACP and ACLU have been financing lawsuits for decades as third parties to help push those lawsuits in matters that its organization supports.  </a:t>
            </a:r>
          </a:p>
          <a:p>
            <a:endParaRPr lang="en-US" sz="1000" b="1" dirty="0"/>
          </a:p>
          <a:p>
            <a:r>
              <a:rPr lang="en-US" sz="1000" b="1" dirty="0"/>
              <a:t>With TPLF, the sole purpose of the funders is financial gain/profit.  Less about supporting the right to seek justice</a:t>
            </a:r>
          </a:p>
        </p:txBody>
      </p:sp>
      <p:sp>
        <p:nvSpPr>
          <p:cNvPr id="4" name="Slide Number Placeholder 3">
            <a:extLst>
              <a:ext uri="{FF2B5EF4-FFF2-40B4-BE49-F238E27FC236}">
                <a16:creationId xmlns:a16="http://schemas.microsoft.com/office/drawing/2014/main" id="{9D513A59-2204-68B2-5C4C-D5F846BA2005}"/>
              </a:ext>
            </a:extLst>
          </p:cNvPr>
          <p:cNvSpPr>
            <a:spLocks noGrp="1"/>
          </p:cNvSpPr>
          <p:nvPr>
            <p:ph type="sldNum" sz="quarter" idx="5"/>
          </p:nvPr>
        </p:nvSpPr>
        <p:spPr/>
        <p:txBody>
          <a:bodyPr/>
          <a:lstStyle/>
          <a:p>
            <a:fld id="{C37D7554-D10C-4E29-B8E6-BB7111FA614F}" type="slidenum">
              <a:rPr lang="en-US" smtClean="0"/>
              <a:t>20</a:t>
            </a:fld>
            <a:endParaRPr lang="en-US" dirty="0"/>
          </a:p>
        </p:txBody>
      </p:sp>
    </p:spTree>
    <p:extLst>
      <p:ext uri="{BB962C8B-B14F-4D97-AF65-F5344CB8AC3E}">
        <p14:creationId xmlns:p14="http://schemas.microsoft.com/office/powerpoint/2010/main" val="896111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50061-208C-7851-4C5F-1558C5E7E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48E51-5C0F-B24B-72CB-CFB2F6A27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05B0D-9D5E-6ABD-3BE5-C176A986B2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E8230D-E049-00D0-86D1-7A886F48ED46}"/>
              </a:ext>
            </a:extLst>
          </p:cNvPr>
          <p:cNvSpPr>
            <a:spLocks noGrp="1"/>
          </p:cNvSpPr>
          <p:nvPr>
            <p:ph type="sldNum" sz="quarter" idx="5"/>
          </p:nvPr>
        </p:nvSpPr>
        <p:spPr/>
        <p:txBody>
          <a:bodyPr/>
          <a:lstStyle/>
          <a:p>
            <a:fld id="{C37D7554-D10C-4E29-B8E6-BB7111FA614F}" type="slidenum">
              <a:rPr lang="en-US" smtClean="0"/>
              <a:t>21</a:t>
            </a:fld>
            <a:endParaRPr lang="en-US" dirty="0"/>
          </a:p>
        </p:txBody>
      </p:sp>
    </p:spTree>
    <p:extLst>
      <p:ext uri="{BB962C8B-B14F-4D97-AF65-F5344CB8AC3E}">
        <p14:creationId xmlns:p14="http://schemas.microsoft.com/office/powerpoint/2010/main" val="473669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Insurance/Risk Management Options-stop doing road projects, buy project or “wrap up policies” which have several pros and cons.  Either way are pricy and does not solve the nuclear verdicts or frivolous lawsuits.</a:t>
            </a:r>
          </a:p>
          <a:p>
            <a:endParaRPr lang="en-US" dirty="0"/>
          </a:p>
          <a:p>
            <a:r>
              <a:rPr lang="en-US" dirty="0"/>
              <a:t>So we will focus on Legislative efforts and what your state and other states are doing.</a:t>
            </a:r>
          </a:p>
        </p:txBody>
      </p:sp>
      <p:sp>
        <p:nvSpPr>
          <p:cNvPr id="4" name="Slide Number Placeholder 3"/>
          <p:cNvSpPr>
            <a:spLocks noGrp="1"/>
          </p:cNvSpPr>
          <p:nvPr>
            <p:ph type="sldNum" sz="quarter" idx="5"/>
          </p:nvPr>
        </p:nvSpPr>
        <p:spPr/>
        <p:txBody>
          <a:bodyPr/>
          <a:lstStyle/>
          <a:p>
            <a:fld id="{C37D7554-D10C-4E29-B8E6-BB7111FA614F}" type="slidenum">
              <a:rPr lang="en-US" smtClean="0"/>
              <a:t>22</a:t>
            </a:fld>
            <a:endParaRPr lang="en-US" dirty="0"/>
          </a:p>
        </p:txBody>
      </p:sp>
    </p:spTree>
    <p:extLst>
      <p:ext uri="{BB962C8B-B14F-4D97-AF65-F5344CB8AC3E}">
        <p14:creationId xmlns:p14="http://schemas.microsoft.com/office/powerpoint/2010/main" val="1596571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 with Travelers Claims Professional and they have seen success when the AE firm is hired as an agent of the municipality to get out on summary judgement in conjunction with that municipality.  Specifically in the burrows.</a:t>
            </a:r>
          </a:p>
          <a:p>
            <a:endParaRPr lang="en-US" dirty="0"/>
          </a:p>
          <a:p>
            <a:r>
              <a:rPr lang="en-US" dirty="0"/>
              <a:t>Cost for Motion to Dismiss:  5-10K</a:t>
            </a:r>
          </a:p>
          <a:p>
            <a:r>
              <a:rPr lang="en-US" dirty="0"/>
              <a:t>Cost of Summary Judgement:  min 30-35K +</a:t>
            </a:r>
          </a:p>
          <a:p>
            <a:endParaRPr lang="en-US" dirty="0"/>
          </a:p>
          <a:p>
            <a:r>
              <a:rPr lang="en-US" dirty="0"/>
              <a:t>In essence, a motion to dismiss says, "Even if the plaintiff's story is true, they haven't stated a valid legal claim." </a:t>
            </a:r>
          </a:p>
          <a:p>
            <a:endParaRPr lang="en-US" dirty="0"/>
          </a:p>
          <a:p>
            <a:r>
              <a:rPr lang="en-US" dirty="0"/>
              <a:t>A motion for summary judgment says, "The facts are undisputed, and based on those facts, I should win." </a:t>
            </a:r>
          </a:p>
          <a:p>
            <a:endParaRPr lang="en-US" dirty="0"/>
          </a:p>
          <a:p>
            <a:r>
              <a:rPr lang="en-US" dirty="0"/>
              <a:t>Motion to Dismiss before discovery.  Evidence NOT considered</a:t>
            </a:r>
          </a:p>
          <a:p>
            <a:endParaRPr lang="en-US" dirty="0"/>
          </a:p>
          <a:p>
            <a:r>
              <a:rPr lang="en-US" dirty="0"/>
              <a:t>Summary Judgement after most often filed after discovery.  Evidence Reviewed.</a:t>
            </a:r>
          </a:p>
        </p:txBody>
      </p:sp>
      <p:sp>
        <p:nvSpPr>
          <p:cNvPr id="4" name="Slide Number Placeholder 3"/>
          <p:cNvSpPr>
            <a:spLocks noGrp="1"/>
          </p:cNvSpPr>
          <p:nvPr>
            <p:ph type="sldNum" sz="quarter" idx="5"/>
          </p:nvPr>
        </p:nvSpPr>
        <p:spPr/>
        <p:txBody>
          <a:bodyPr/>
          <a:lstStyle/>
          <a:p>
            <a:fld id="{C37D7554-D10C-4E29-B8E6-BB7111FA614F}" type="slidenum">
              <a:rPr lang="en-US" smtClean="0"/>
              <a:t>23</a:t>
            </a:fld>
            <a:endParaRPr lang="en-US" dirty="0"/>
          </a:p>
        </p:txBody>
      </p:sp>
    </p:spTree>
    <p:extLst>
      <p:ext uri="{BB962C8B-B14F-4D97-AF65-F5344CB8AC3E}">
        <p14:creationId xmlns:p14="http://schemas.microsoft.com/office/powerpoint/2010/main" val="3605900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7174F-FAA0-381C-6890-D5C6A6522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FB3BD-4854-C187-79A8-2ABBA7E23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BF789-BE4A-DACA-9A23-7E3D5303D5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  </a:t>
            </a:r>
            <a:r>
              <a:rPr lang="en-US" sz="1200" b="0" i="0" kern="1200" dirty="0">
                <a:solidFill>
                  <a:schemeClr val="tx1"/>
                </a:solidFill>
                <a:effectLst/>
                <a:latin typeface="+mn-lt"/>
                <a:ea typeface="+mn-ea"/>
                <a:cs typeface="+mn-cs"/>
              </a:rPr>
              <a:t>2025  $3,448,710  $517,306 </a:t>
            </a:r>
          </a:p>
          <a:p>
            <a:endParaRPr lang="en-US" dirty="0"/>
          </a:p>
          <a:p>
            <a:endParaRPr lang="en-US" dirty="0"/>
          </a:p>
          <a:p>
            <a:r>
              <a:rPr lang="en-US" dirty="0"/>
              <a:t>Neither the state nor its agencies or subdivisions shall be liable to pay a claim or a judgment by any one person which exceeds “X” amount or per accident/occurrence</a:t>
            </a:r>
          </a:p>
          <a:p>
            <a:endParaRPr lang="en-US" dirty="0"/>
          </a:p>
          <a:p>
            <a:r>
              <a:rPr lang="en-US" dirty="0"/>
              <a:t>Interesting in Florida and Texas, the question regarding LOL 250K or less, FL and TX they report projects associated with the municipality as an LOL as that would be their max liability if judgement is granted.</a:t>
            </a:r>
          </a:p>
        </p:txBody>
      </p:sp>
      <p:sp>
        <p:nvSpPr>
          <p:cNvPr id="4" name="Slide Number Placeholder 3">
            <a:extLst>
              <a:ext uri="{FF2B5EF4-FFF2-40B4-BE49-F238E27FC236}">
                <a16:creationId xmlns:a16="http://schemas.microsoft.com/office/drawing/2014/main" id="{4280082B-8248-7CA2-397E-8859C976AF94}"/>
              </a:ext>
            </a:extLst>
          </p:cNvPr>
          <p:cNvSpPr>
            <a:spLocks noGrp="1"/>
          </p:cNvSpPr>
          <p:nvPr>
            <p:ph type="sldNum" sz="quarter" idx="5"/>
          </p:nvPr>
        </p:nvSpPr>
        <p:spPr/>
        <p:txBody>
          <a:bodyPr/>
          <a:lstStyle/>
          <a:p>
            <a:fld id="{C37D7554-D10C-4E29-B8E6-BB7111FA614F}" type="slidenum">
              <a:rPr lang="en-US" smtClean="0"/>
              <a:t>24</a:t>
            </a:fld>
            <a:endParaRPr lang="en-US" dirty="0"/>
          </a:p>
        </p:txBody>
      </p:sp>
    </p:spTree>
    <p:extLst>
      <p:ext uri="{BB962C8B-B14F-4D97-AF65-F5344CB8AC3E}">
        <p14:creationId xmlns:p14="http://schemas.microsoft.com/office/powerpoint/2010/main" val="2849784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509A6-1D73-ED24-7F0A-70A4DEBDC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CCAFA-FF57-1186-F6DF-1C8456C530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4D3C0-1D41-65D4-5F21-32AEE8B1175F}"/>
              </a:ext>
            </a:extLst>
          </p:cNvPr>
          <p:cNvSpPr>
            <a:spLocks noGrp="1"/>
          </p:cNvSpPr>
          <p:nvPr>
            <p:ph type="body" idx="1"/>
          </p:nvPr>
        </p:nvSpPr>
        <p:spPr/>
        <p:txBody>
          <a:bodyPr/>
          <a:lstStyle/>
          <a:p>
            <a:r>
              <a:rPr lang="en-US" dirty="0"/>
              <a:t>several Thompson Engineering personnel are former ALDOT employees.</a:t>
            </a:r>
          </a:p>
          <a:p>
            <a:endParaRPr lang="en-US" dirty="0"/>
          </a:p>
          <a:p>
            <a:r>
              <a:rPr lang="en-US" dirty="0"/>
              <a:t>This project was designed by ALDOT and Thompson Engineering’s general role with respect to the project is to observe the contractor’s work to make sure that it complies with ALDOT’s requirements.</a:t>
            </a:r>
          </a:p>
          <a:p>
            <a:endParaRPr lang="en-US" dirty="0"/>
          </a:p>
          <a:p>
            <a:r>
              <a:rPr lang="en-US" dirty="0"/>
              <a:t>He (PM) considers himself to be the “eyes and ears” of ALDOT for the project.</a:t>
            </a:r>
          </a:p>
          <a:p>
            <a:endParaRPr lang="en-US" dirty="0"/>
          </a:p>
          <a:p>
            <a:r>
              <a:rPr lang="en-US" dirty="0"/>
              <a:t>Guilford (PM) submits reports to ALDOT using the ALDOT computer system and enters data in the “Alabama Department of Transportation Diary Summary Report for Contract” using his ALDOT password.</a:t>
            </a:r>
          </a:p>
          <a:p>
            <a:endParaRPr lang="en-US" dirty="0"/>
          </a:p>
          <a:p>
            <a:r>
              <a:rPr lang="en-US" dirty="0"/>
              <a:t>He also communicates with others involved in the project using his ALDOT email address</a:t>
            </a:r>
          </a:p>
          <a:p>
            <a:endParaRPr lang="en-US" dirty="0"/>
          </a:p>
          <a:p>
            <a:r>
              <a:rPr lang="en-US" dirty="0"/>
              <a:t>In addition, ALDOT has issued picture ID badges to Thompson Engineering employees who perform CE&amp;I work and who frequent the ALDOT building</a:t>
            </a:r>
          </a:p>
          <a:p>
            <a:endParaRPr lang="en-US" dirty="0"/>
          </a:p>
          <a:p>
            <a:r>
              <a:rPr lang="en-US" dirty="0"/>
              <a:t>Article I, § 14, Alabama Constitution of 1901, provides that the State of Alabama is immune from suit.1 Here, the evidence demonstrates that Thompson Engineering is also immune from suit. The road construction project at issue was designed by ALDOT, and Thompson Engineering’s general role with respect to the project was to observe the contractor’s work to make sure that it complied with ALDOT’s requirements. In other words, Thompson Engineering</a:t>
            </a:r>
          </a:p>
          <a:p>
            <a:r>
              <a:rPr lang="en-US" dirty="0"/>
              <a:t>performed the CE&amp;I services traditionally and historically performed by ALDOT on roadway projects in the State. </a:t>
            </a:r>
          </a:p>
          <a:p>
            <a:endParaRPr lang="en-US" dirty="0"/>
          </a:p>
          <a:p>
            <a:r>
              <a:rPr lang="en-US" dirty="0"/>
              <a:t>Thompson Engineering was acting as an agency of the State with respect to the construction project referenced in the Complaint. Since Thompson Engineering essentially “stood in the shoes” of ALDOT for this project, and since “ALDOT is a State agency … and, therefore is absolutely immune from suit,” the claims against Thompson Engineering are due to be dismissed.</a:t>
            </a:r>
          </a:p>
          <a:p>
            <a:endParaRPr lang="en-US" dirty="0"/>
          </a:p>
          <a:p>
            <a:r>
              <a:rPr lang="en-US" dirty="0"/>
              <a:t>LESSON LEARNED:  </a:t>
            </a:r>
            <a:r>
              <a:rPr lang="en-US" dirty="0" err="1"/>
              <a:t>Thererefore</a:t>
            </a:r>
            <a:r>
              <a:rPr lang="en-US" dirty="0"/>
              <a:t>, there may be some opportunities on how you structure your relationship and contracts with MODOT or your municipalities</a:t>
            </a:r>
          </a:p>
        </p:txBody>
      </p:sp>
      <p:sp>
        <p:nvSpPr>
          <p:cNvPr id="4" name="Slide Number Placeholder 3">
            <a:extLst>
              <a:ext uri="{FF2B5EF4-FFF2-40B4-BE49-F238E27FC236}">
                <a16:creationId xmlns:a16="http://schemas.microsoft.com/office/drawing/2014/main" id="{974CF34E-27D2-EE41-9C5C-737BE43A82E6}"/>
              </a:ext>
            </a:extLst>
          </p:cNvPr>
          <p:cNvSpPr>
            <a:spLocks noGrp="1"/>
          </p:cNvSpPr>
          <p:nvPr>
            <p:ph type="sldNum" sz="quarter" idx="5"/>
          </p:nvPr>
        </p:nvSpPr>
        <p:spPr/>
        <p:txBody>
          <a:bodyPr/>
          <a:lstStyle/>
          <a:p>
            <a:fld id="{C37D7554-D10C-4E29-B8E6-BB7111FA614F}" type="slidenum">
              <a:rPr lang="en-US" smtClean="0"/>
              <a:t>25</a:t>
            </a:fld>
            <a:endParaRPr lang="en-US" dirty="0"/>
          </a:p>
        </p:txBody>
      </p:sp>
    </p:spTree>
    <p:extLst>
      <p:ext uri="{BB962C8B-B14F-4D97-AF65-F5344CB8AC3E}">
        <p14:creationId xmlns:p14="http://schemas.microsoft.com/office/powerpoint/2010/main" val="4291437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DBB6D-50C4-5B79-B94F-D589ABFF6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F4550-48E8-274C-39D1-3296D66DB8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3A3D7D-7CE0-2DE3-642C-0B3D34D554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EF8E7C-748C-D00E-45F8-C38D4D30AD9C}"/>
              </a:ext>
            </a:extLst>
          </p:cNvPr>
          <p:cNvSpPr>
            <a:spLocks noGrp="1"/>
          </p:cNvSpPr>
          <p:nvPr>
            <p:ph type="sldNum" sz="quarter" idx="5"/>
          </p:nvPr>
        </p:nvSpPr>
        <p:spPr/>
        <p:txBody>
          <a:bodyPr/>
          <a:lstStyle/>
          <a:p>
            <a:fld id="{C37D7554-D10C-4E29-B8E6-BB7111FA614F}" type="slidenum">
              <a:rPr lang="en-US" smtClean="0"/>
              <a:t>26</a:t>
            </a:fld>
            <a:endParaRPr lang="en-US" dirty="0"/>
          </a:p>
        </p:txBody>
      </p:sp>
    </p:spTree>
    <p:extLst>
      <p:ext uri="{BB962C8B-B14F-4D97-AF65-F5344CB8AC3E}">
        <p14:creationId xmlns:p14="http://schemas.microsoft.com/office/powerpoint/2010/main" val="1255664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5BEC0-4104-2C0B-A71E-F89002F1F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D991E0-2155-6A86-7837-7A70D1D6B2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23D31-93B6-AE82-16A0-93AFA419F1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1F54B9-1FCD-E684-27D1-970C16FA5605}"/>
              </a:ext>
            </a:extLst>
          </p:cNvPr>
          <p:cNvSpPr>
            <a:spLocks noGrp="1"/>
          </p:cNvSpPr>
          <p:nvPr>
            <p:ph type="sldNum" sz="quarter" idx="5"/>
          </p:nvPr>
        </p:nvSpPr>
        <p:spPr/>
        <p:txBody>
          <a:bodyPr/>
          <a:lstStyle/>
          <a:p>
            <a:fld id="{C37D7554-D10C-4E29-B8E6-BB7111FA614F}" type="slidenum">
              <a:rPr lang="en-US" smtClean="0"/>
              <a:t>27</a:t>
            </a:fld>
            <a:endParaRPr lang="en-US" dirty="0"/>
          </a:p>
        </p:txBody>
      </p:sp>
    </p:spTree>
    <p:extLst>
      <p:ext uri="{BB962C8B-B14F-4D97-AF65-F5344CB8AC3E}">
        <p14:creationId xmlns:p14="http://schemas.microsoft.com/office/powerpoint/2010/main" val="1343943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479DC-7E9E-F9B1-5F4D-026FB1F3B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EE28B-1E8B-6E2E-1AB0-AA7E76228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AA3FC-914E-692A-1921-DC30CB8822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246351-D9AE-56D4-C6F9-A14ADE89B9DD}"/>
              </a:ext>
            </a:extLst>
          </p:cNvPr>
          <p:cNvSpPr>
            <a:spLocks noGrp="1"/>
          </p:cNvSpPr>
          <p:nvPr>
            <p:ph type="sldNum" sz="quarter" idx="5"/>
          </p:nvPr>
        </p:nvSpPr>
        <p:spPr/>
        <p:txBody>
          <a:bodyPr/>
          <a:lstStyle/>
          <a:p>
            <a:fld id="{C37D7554-D10C-4E29-B8E6-BB7111FA614F}" type="slidenum">
              <a:rPr lang="en-US" smtClean="0"/>
              <a:t>28</a:t>
            </a:fld>
            <a:endParaRPr lang="en-US" dirty="0"/>
          </a:p>
        </p:txBody>
      </p:sp>
    </p:spTree>
    <p:extLst>
      <p:ext uri="{BB962C8B-B14F-4D97-AF65-F5344CB8AC3E}">
        <p14:creationId xmlns:p14="http://schemas.microsoft.com/office/powerpoint/2010/main" val="1332171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22B3B-13FF-6FF5-96B3-9D63A002AD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5A8D9-B84B-A6F6-7E10-3BAED790C4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C7B4E3-AA5D-3D7C-7FA1-E9A849FD2655}"/>
              </a:ext>
            </a:extLst>
          </p:cNvPr>
          <p:cNvSpPr>
            <a:spLocks noGrp="1"/>
          </p:cNvSpPr>
          <p:nvPr>
            <p:ph type="body" idx="1"/>
          </p:nvPr>
        </p:nvSpPr>
        <p:spPr/>
        <p:txBody>
          <a:bodyPr/>
          <a:lstStyle/>
          <a:p>
            <a:r>
              <a:rPr lang="en-US" dirty="0"/>
              <a:t>Another consideration:  Florida included subconsultants to the professional firm contracted with FDOT if providing CEI services.</a:t>
            </a:r>
          </a:p>
        </p:txBody>
      </p:sp>
      <p:sp>
        <p:nvSpPr>
          <p:cNvPr id="4" name="Slide Number Placeholder 3">
            <a:extLst>
              <a:ext uri="{FF2B5EF4-FFF2-40B4-BE49-F238E27FC236}">
                <a16:creationId xmlns:a16="http://schemas.microsoft.com/office/drawing/2014/main" id="{0B448736-795D-0995-9C32-43BD414B1834}"/>
              </a:ext>
            </a:extLst>
          </p:cNvPr>
          <p:cNvSpPr>
            <a:spLocks noGrp="1"/>
          </p:cNvSpPr>
          <p:nvPr>
            <p:ph type="sldNum" sz="quarter" idx="5"/>
          </p:nvPr>
        </p:nvSpPr>
        <p:spPr/>
        <p:txBody>
          <a:bodyPr/>
          <a:lstStyle/>
          <a:p>
            <a:fld id="{C37D7554-D10C-4E29-B8E6-BB7111FA614F}" type="slidenum">
              <a:rPr lang="en-US" smtClean="0"/>
              <a:t>29</a:t>
            </a:fld>
            <a:endParaRPr lang="en-US" dirty="0"/>
          </a:p>
        </p:txBody>
      </p:sp>
    </p:spTree>
    <p:extLst>
      <p:ext uri="{BB962C8B-B14F-4D97-AF65-F5344CB8AC3E}">
        <p14:creationId xmlns:p14="http://schemas.microsoft.com/office/powerpoint/2010/main" val="3265246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3543969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21550-A7C2-1AFA-0EDC-4031220B73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AEB8F-5E50-62D0-8E05-1DAA75CCC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D0B92-077B-526D-92E7-B1A1E8BE51AF}"/>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Insurance companies and other advocating companies are taking a position on legal system abuse and educating through white papers and webinars and advocating for reform.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 Chamber of Commerce Institute for Legal Reform is providing data, and studies and opinions.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Insurance Information institute is using this information to report back to consumers and insurance companies who are in turn advocating for transparency.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Recent legislation in </a:t>
            </a:r>
            <a:r>
              <a:rPr lang="en-US" dirty="0">
                <a:solidFill>
                  <a:srgbClr val="333335"/>
                </a:solidFill>
                <a:latin typeface="Arial" panose="020B0604020202020204" pitchFamily="34" charset="0"/>
                <a:ea typeface="Aptos" panose="020B0004020202020204" pitchFamily="34" charset="0"/>
                <a:cs typeface="Arial" panose="020B0604020202020204" pitchFamily="34" charset="0"/>
              </a:rPr>
              <a:t>Indiana, Louisiana, Montana, West Virginia and Wisconsin </a:t>
            </a:r>
            <a:r>
              <a:rPr lang="en-US" dirty="0">
                <a:latin typeface="Arial" panose="020B0604020202020204" pitchFamily="34" charset="0"/>
                <a:cs typeface="Arial" panose="020B0604020202020204" pitchFamily="34" charset="0"/>
              </a:rPr>
              <a:t>address secretive Third Party Funding.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Indiana enacted HB 1160 in 2024  that mandates the disclosure of funding, prohibits funders from accessing proprietary data and bans them from influencing or controlling law suits.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They have not yet been able to disclose who the third party funders are but a step in the right direction.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new legislation will help ban funders from influencing or controlling lawsuits like in the Sysco vs Burford case where Burford, arguably the largest litigation funder in the world, vetoed their client’s settlement decision.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2025 Georgia Governor signs transparency bill banning 4N funders from engaging in US litigation, </a:t>
            </a:r>
            <a:r>
              <a:rPr lang="en-US" dirty="0" err="1">
                <a:latin typeface="Arial" panose="020B0604020202020204" pitchFamily="34" charset="0"/>
                <a:cs typeface="Arial" panose="020B0604020202020204" pitchFamily="34" charset="0"/>
              </a:rPr>
              <a:t>probibits</a:t>
            </a:r>
            <a:r>
              <a:rPr lang="en-US" dirty="0">
                <a:latin typeface="Arial" panose="020B0604020202020204" pitchFamily="34" charset="0"/>
                <a:cs typeface="Arial" panose="020B0604020202020204" pitchFamily="34" charset="0"/>
              </a:rPr>
              <a:t> litigation </a:t>
            </a:r>
            <a:r>
              <a:rPr lang="en-US" dirty="0" err="1">
                <a:latin typeface="Arial" panose="020B0604020202020204" pitchFamily="34" charset="0"/>
                <a:cs typeface="Arial" panose="020B0604020202020204" pitchFamily="34" charset="0"/>
              </a:rPr>
              <a:t>financors</a:t>
            </a:r>
            <a:r>
              <a:rPr lang="en-US" dirty="0">
                <a:latin typeface="Arial" panose="020B0604020202020204" pitchFamily="34" charset="0"/>
                <a:cs typeface="Arial" panose="020B0604020202020204" pitchFamily="34" charset="0"/>
              </a:rPr>
              <a:t> from controlling litigation, preventing funders from recovering more than the plaintiff, etc.</a:t>
            </a:r>
          </a:p>
        </p:txBody>
      </p:sp>
      <p:sp>
        <p:nvSpPr>
          <p:cNvPr id="4" name="Slide Number Placeholder 3">
            <a:extLst>
              <a:ext uri="{FF2B5EF4-FFF2-40B4-BE49-F238E27FC236}">
                <a16:creationId xmlns:a16="http://schemas.microsoft.com/office/drawing/2014/main" id="{E4540F6A-572A-AA1D-04FE-91AEDDAABCE3}"/>
              </a:ext>
            </a:extLst>
          </p:cNvPr>
          <p:cNvSpPr>
            <a:spLocks noGrp="1"/>
          </p:cNvSpPr>
          <p:nvPr>
            <p:ph type="sldNum" sz="quarter" idx="5"/>
          </p:nvPr>
        </p:nvSpPr>
        <p:spPr/>
        <p:txBody>
          <a:bodyPr/>
          <a:lstStyle/>
          <a:p>
            <a:fld id="{C37D7554-D10C-4E29-B8E6-BB7111FA614F}" type="slidenum">
              <a:rPr lang="en-US" smtClean="0"/>
              <a:t>30</a:t>
            </a:fld>
            <a:endParaRPr lang="en-US" dirty="0"/>
          </a:p>
        </p:txBody>
      </p:sp>
    </p:spTree>
    <p:extLst>
      <p:ext uri="{BB962C8B-B14F-4D97-AF65-F5344CB8AC3E}">
        <p14:creationId xmlns:p14="http://schemas.microsoft.com/office/powerpoint/2010/main" val="1940618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31</a:t>
            </a:fld>
            <a:endParaRPr lang="en-US" dirty="0"/>
          </a:p>
        </p:txBody>
      </p:sp>
    </p:spTree>
    <p:extLst>
      <p:ext uri="{BB962C8B-B14F-4D97-AF65-F5344CB8AC3E}">
        <p14:creationId xmlns:p14="http://schemas.microsoft.com/office/powerpoint/2010/main" val="2332286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 American Institute of Architects, the American Consulting Engineers Council, the American Society of Civil Engineers, and the National Society of Professional Engineers have been involved in promoting tort reform legislation at both the national and state levels to enact certificate of merit statutes.</a:t>
            </a:r>
          </a:p>
          <a:p>
            <a:pPr lvl="1"/>
            <a:endParaRPr lang="en-US" dirty="0"/>
          </a:p>
          <a:p>
            <a:pPr lvl="1"/>
            <a:r>
              <a:rPr lang="en-US" dirty="0"/>
              <a:t>California was amongst the first to require a certificate of merit for design professionals in 1979. </a:t>
            </a:r>
          </a:p>
          <a:p>
            <a:endParaRPr lang="en-US" dirty="0"/>
          </a:p>
          <a:p>
            <a:r>
              <a:rPr lang="en-US" dirty="0"/>
              <a:t>            Several states already have this for licensed medical professionals.</a:t>
            </a:r>
          </a:p>
        </p:txBody>
      </p:sp>
      <p:sp>
        <p:nvSpPr>
          <p:cNvPr id="4" name="Slide Number Placeholder 3"/>
          <p:cNvSpPr>
            <a:spLocks noGrp="1"/>
          </p:cNvSpPr>
          <p:nvPr>
            <p:ph type="sldNum" sz="quarter" idx="5"/>
          </p:nvPr>
        </p:nvSpPr>
        <p:spPr/>
        <p:txBody>
          <a:bodyPr/>
          <a:lstStyle/>
          <a:p>
            <a:fld id="{C37D7554-D10C-4E29-B8E6-BB7111FA614F}" type="slidenum">
              <a:rPr lang="en-US" smtClean="0"/>
              <a:t>32</a:t>
            </a:fld>
            <a:endParaRPr lang="en-US" dirty="0"/>
          </a:p>
        </p:txBody>
      </p:sp>
    </p:spTree>
    <p:extLst>
      <p:ext uri="{BB962C8B-B14F-4D97-AF65-F5344CB8AC3E}">
        <p14:creationId xmlns:p14="http://schemas.microsoft.com/office/powerpoint/2010/main" val="3047655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33</a:t>
            </a:fld>
            <a:endParaRPr lang="en-US" dirty="0"/>
          </a:p>
        </p:txBody>
      </p:sp>
    </p:spTree>
    <p:extLst>
      <p:ext uri="{BB962C8B-B14F-4D97-AF65-F5344CB8AC3E}">
        <p14:creationId xmlns:p14="http://schemas.microsoft.com/office/powerpoint/2010/main" val="2925725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411785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well do you know your plaintiff’s bar????</a:t>
            </a:r>
          </a:p>
          <a:p>
            <a:r>
              <a:rPr lang="en-US" dirty="0"/>
              <a:t>Cofman Townsley</a:t>
            </a:r>
          </a:p>
          <a:p>
            <a:r>
              <a:rPr lang="en-US" dirty="0"/>
              <a:t>Brown &amp; </a:t>
            </a:r>
            <a:r>
              <a:rPr lang="en-US" dirty="0" err="1"/>
              <a:t>Crouppen</a:t>
            </a:r>
            <a:endParaRPr lang="en-US" dirty="0"/>
          </a:p>
          <a:p>
            <a:r>
              <a:rPr lang="en-US" dirty="0"/>
              <a:t>Morgan and Morgan-click on link</a:t>
            </a:r>
          </a:p>
        </p:txBody>
      </p:sp>
      <p:sp>
        <p:nvSpPr>
          <p:cNvPr id="4" name="Slide Number Placeholder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3491951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Revenues</a:t>
            </a:r>
          </a:p>
          <a:p>
            <a:endParaRPr lang="en-US" dirty="0"/>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70553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5BC0D-5B00-BC1A-17B4-C2AD438BC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2FE08-59B1-F9A6-6091-0F4B63C6D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FF1FE-2E3B-F5E5-FC8F-E2C3FC042ACE}"/>
              </a:ext>
            </a:extLst>
          </p:cNvPr>
          <p:cNvSpPr>
            <a:spLocks noGrp="1"/>
          </p:cNvSpPr>
          <p:nvPr>
            <p:ph type="body" idx="1"/>
          </p:nvPr>
        </p:nvSpPr>
        <p:spPr/>
        <p:txBody>
          <a:bodyPr/>
          <a:lstStyle/>
          <a:p>
            <a:r>
              <a:rPr lang="en-US" dirty="0"/>
              <a:t>Revenues</a:t>
            </a:r>
          </a:p>
          <a:p>
            <a:endParaRPr lang="en-US" dirty="0"/>
          </a:p>
          <a:p>
            <a:endParaRPr lang="en-US" dirty="0"/>
          </a:p>
        </p:txBody>
      </p:sp>
      <p:sp>
        <p:nvSpPr>
          <p:cNvPr id="4" name="Slide Number Placeholder 3">
            <a:extLst>
              <a:ext uri="{FF2B5EF4-FFF2-40B4-BE49-F238E27FC236}">
                <a16:creationId xmlns:a16="http://schemas.microsoft.com/office/drawing/2014/main" id="{F203EE4A-ED4F-6C0B-F842-F01B5B17B88B}"/>
              </a:ext>
            </a:extLst>
          </p:cNvPr>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4104704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BE9E4-A29E-1C95-9775-91D5F3166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72B70-22A5-25AE-BF02-8D066A90E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664F4C-66BA-2F7A-CE3D-1AC02AC56994}"/>
              </a:ext>
            </a:extLst>
          </p:cNvPr>
          <p:cNvSpPr>
            <a:spLocks noGrp="1"/>
          </p:cNvSpPr>
          <p:nvPr>
            <p:ph type="body" idx="1"/>
          </p:nvPr>
        </p:nvSpPr>
        <p:spPr/>
        <p:txBody>
          <a:bodyPr/>
          <a:lstStyle/>
          <a:p>
            <a:r>
              <a:rPr lang="en-US" dirty="0"/>
              <a:t>Advertising budget:  American Tort Reform association shows total spending on legal ads exceeding 2.4 billion in 2023 and over 2.5 billion in 2024 per Bloomberg law and insurance journal.</a:t>
            </a:r>
          </a:p>
          <a:p>
            <a:endParaRPr lang="en-US" dirty="0"/>
          </a:p>
          <a:p>
            <a:r>
              <a:rPr lang="en-US" dirty="0"/>
              <a:t>Morgan and Morgan reportedly spent 350Million on marketing including TV, radio, digital </a:t>
            </a:r>
            <a:r>
              <a:rPr lang="en-US"/>
              <a:t>and billboards</a:t>
            </a:r>
            <a:endParaRPr lang="en-US" dirty="0"/>
          </a:p>
        </p:txBody>
      </p:sp>
      <p:sp>
        <p:nvSpPr>
          <p:cNvPr id="4" name="Slide Number Placeholder 3">
            <a:extLst>
              <a:ext uri="{FF2B5EF4-FFF2-40B4-BE49-F238E27FC236}">
                <a16:creationId xmlns:a16="http://schemas.microsoft.com/office/drawing/2014/main" id="{868D9CF8-3396-5AD2-FA11-A27FBDD2756E}"/>
              </a:ext>
            </a:extLst>
          </p:cNvPr>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227324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BE70B-80FE-7876-621A-40BD5694A7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45EC3-41FA-463B-1ABE-5F84D13B73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31327-F07B-C8C9-00EA-D3EA1AD2C76A}"/>
              </a:ext>
            </a:extLst>
          </p:cNvPr>
          <p:cNvSpPr>
            <a:spLocks noGrp="1"/>
          </p:cNvSpPr>
          <p:nvPr>
            <p:ph type="body" idx="1"/>
          </p:nvPr>
        </p:nvSpPr>
        <p:spPr/>
        <p:txBody>
          <a:bodyPr/>
          <a:lstStyle/>
          <a:p>
            <a:endParaRPr lang="en-US" dirty="0"/>
          </a:p>
          <a:p>
            <a:r>
              <a:rPr lang="en-US" dirty="0"/>
              <a:t>Revenues</a:t>
            </a:r>
          </a:p>
        </p:txBody>
      </p:sp>
      <p:sp>
        <p:nvSpPr>
          <p:cNvPr id="4" name="Slide Number Placeholder 3">
            <a:extLst>
              <a:ext uri="{FF2B5EF4-FFF2-40B4-BE49-F238E27FC236}">
                <a16:creationId xmlns:a16="http://schemas.microsoft.com/office/drawing/2014/main" id="{3EE1AEE8-DE16-4736-67E5-1AB98067EC5C}"/>
              </a:ext>
            </a:extLst>
          </p:cNvPr>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3643838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dirty="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dirty="0"/>
              <a:t>Click to add title</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r>
              <a:rPr lang="en-US" dirty="0"/>
              <a:t>8/05/20XX</a:t>
            </a:r>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dirty="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0101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83684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dirty="0"/>
              <a:t>8/05/20XX</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348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dirty="0"/>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dirty="0"/>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a:lstStyle>
            <a:lvl1pPr>
              <a:defRPr>
                <a:solidFill>
                  <a:schemeClr val="bg1">
                    <a:lumMod val="95000"/>
                  </a:schemeClr>
                </a:solidFill>
              </a:defRPr>
            </a:lvl1pPr>
          </a:lstStyle>
          <a:p>
            <a:r>
              <a:rPr lang="en-US" dirty="0"/>
              <a:t>8/05/20XX</a:t>
            </a:r>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r>
              <a:rPr lang="en-US" dirty="0"/>
              <a:t>Conference Presentation</a:t>
            </a:r>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dirty="0"/>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r>
              <a:rPr lang="en-US" dirty="0"/>
              <a:t>Conference Presentation</a:t>
            </a:r>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r>
              <a:rPr lang="en-US" dirty="0"/>
              <a:t>8/05/20XX</a:t>
            </a:r>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r>
              <a:rPr lang="en-US" dirty="0"/>
              <a:t>Conference Presentation</a:t>
            </a:r>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r>
              <a:rPr lang="en-US" dirty="0"/>
              <a:t>8/05/20XX</a:t>
            </a:r>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r>
              <a:rPr lang="en-US" dirty="0"/>
              <a:t>Conference Presentation</a:t>
            </a:r>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dirty="0"/>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forbes.com/advisor/car-insurance/worst-drivers-by-city/" TargetMode="External"/><Relationship Id="rId4" Type="http://schemas.openxmlformats.org/officeDocument/2006/relationships/hyperlink" Target="https://www.businessobserverfl.com/news/2023/jul/13/report-florida-files-more-personal-injury-lawsuits-than-any-other-state-by-fa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hyperlink" Target="https://www.orrick.com/en/Insights/Groundbreaking-Jury-Research-Reveals-US-Jury-Attitudes-in-a-Polarized-Societ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uschamber.com/lawsuits/hidden-costs-lawsuits-grow?"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g"/><Relationship Id="rId7" Type="http://schemas.openxmlformats.org/officeDocument/2006/relationships/diagramColors" Target="../diagrams/colors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24.gif"/></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forthepeople.com/free-case-evaluation/get-a-lawyer/var/search/?utm_source=google&amp;utm_medium=cpc&amp;utm_campaign=17963898942&amp;utm_term=morgan%20and%20morgan%20law%20firm&amp;utm_content=666957928720&amp;ads_adsid=666957928720&amp;utm_kxconfid=ty6howcay&amp;gad_source=1&amp;gad_campaignid=17963898942&amp;gclid=CjwKCAjw7_DEBhAeEiwAWKiCCzzazT36k_6E_aCTy8se9shwbrXJ_G4YQ2wOr6iZxEuYQIqcZaYm3BoCHIcQAvD_BwE" TargetMode="External"/><Relationship Id="rId3" Type="http://schemas.openxmlformats.org/officeDocument/2006/relationships/image" Target="../media/image3.jpg"/><Relationship Id="rId7"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gif"/><Relationship Id="rId11" Type="http://schemas.openxmlformats.org/officeDocument/2006/relationships/image" Target="../media/image14.gif"/><Relationship Id="rId5" Type="http://schemas.openxmlformats.org/officeDocument/2006/relationships/image" Target="../media/image9.gif"/><Relationship Id="rId10" Type="http://schemas.openxmlformats.org/officeDocument/2006/relationships/image" Target="../media/image13.gif"/><Relationship Id="rId4" Type="http://schemas.openxmlformats.org/officeDocument/2006/relationships/image" Target="../media/image8.gif"/><Relationship Id="rId9"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Placeholder 73" descr="Empty office interior with a conference table">
            <a:extLst>
              <a:ext uri="{FF2B5EF4-FFF2-40B4-BE49-F238E27FC236}">
                <a16:creationId xmlns:a16="http://schemas.microsoft.com/office/drawing/2014/main" id="{70E8AD59-4DDD-4E2E-A6CA-FF1DE5BD8A44}"/>
              </a:ext>
            </a:extLst>
          </p:cNvPr>
          <p:cNvPicPr>
            <a:picLocks noGrp="1" noChangeAspect="1"/>
          </p:cNvPicPr>
          <p:nvPr>
            <p:ph type="pic" sz="quarter" idx="17"/>
          </p:nvPr>
        </p:nvPicPr>
        <p:blipFill rotWithShape="1">
          <a:blip r:embed="rId3"/>
          <a:srcRect/>
          <a:stretch/>
        </p:blipFill>
        <p:spPr>
          <a:xfrm>
            <a:off x="0" y="0"/>
            <a:ext cx="12192000" cy="6858000"/>
          </a:xfrm>
          <a:prstGeom prst="rect">
            <a:avLst/>
          </a:prstGeom>
          <a:noFill/>
        </p:spPr>
      </p:pic>
      <p:sp>
        <p:nvSpPr>
          <p:cNvPr id="81" name="Slide Number Placeholder 3">
            <a:extLst>
              <a:ext uri="{FF2B5EF4-FFF2-40B4-BE49-F238E27FC236}">
                <a16:creationId xmlns:a16="http://schemas.microsoft.com/office/drawing/2014/main" id="{9C586610-F08C-47F2-9C96-D86BBFD7CD94}"/>
              </a:ext>
            </a:extLst>
          </p:cNvPr>
          <p:cNvSpPr>
            <a:spLocks noGrp="1"/>
          </p:cNvSpPr>
          <p:nvPr>
            <p:ph type="sldNum" sz="quarter" idx="12"/>
          </p:nvPr>
        </p:nvSpPr>
        <p:spPr>
          <a:xfrm>
            <a:off x="9287357" y="6376472"/>
            <a:ext cx="2743200" cy="365125"/>
          </a:xfrm>
        </p:spPr>
        <p:txBody>
          <a:bodyPr/>
          <a:lstStyle/>
          <a:p>
            <a:pPr>
              <a:spcAft>
                <a:spcPts val="600"/>
              </a:spcAft>
            </a:pPr>
            <a:fld id="{18D65601-5AE2-46FC-B138-694DDD2B510D}" type="slidenum">
              <a:rPr lang="en-US" smtClean="0"/>
              <a:pPr>
                <a:spcAft>
                  <a:spcPts val="600"/>
                </a:spcAft>
              </a:pPr>
              <a:t>1</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53C2BBF2-E447-4D11-8855-383B051F0705}"/>
              </a:ext>
            </a:extLst>
          </p:cNvPr>
          <p:cNvPicPr>
            <a:picLocks noChangeAspect="1"/>
          </p:cNvPicPr>
          <p:nvPr/>
        </p:nvPicPr>
        <p:blipFill>
          <a:blip r:embed="rId4"/>
          <a:stretch>
            <a:fillRect/>
          </a:stretch>
        </p:blipFill>
        <p:spPr>
          <a:xfrm>
            <a:off x="1592791" y="1847766"/>
            <a:ext cx="4114800" cy="1644445"/>
          </a:xfrm>
          <a:prstGeom prst="rect">
            <a:avLst/>
          </a:prstGeom>
        </p:spPr>
      </p:pic>
      <p:sp>
        <p:nvSpPr>
          <p:cNvPr id="7" name="Content Placeholder 6">
            <a:extLst>
              <a:ext uri="{FF2B5EF4-FFF2-40B4-BE49-F238E27FC236}">
                <a16:creationId xmlns:a16="http://schemas.microsoft.com/office/drawing/2014/main" id="{1A7081CC-A2D5-43A6-B4CD-91DD7875C029}"/>
              </a:ext>
            </a:extLst>
          </p:cNvPr>
          <p:cNvSpPr>
            <a:spLocks noGrp="1"/>
          </p:cNvSpPr>
          <p:nvPr>
            <p:ph sz="quarter" idx="18"/>
          </p:nvPr>
        </p:nvSpPr>
        <p:spPr>
          <a:xfrm>
            <a:off x="770291" y="3792149"/>
            <a:ext cx="7033424" cy="1644445"/>
          </a:xfrm>
        </p:spPr>
        <p:txBody>
          <a:bodyPr/>
          <a:lstStyle/>
          <a:p>
            <a:pPr>
              <a:spcAft>
                <a:spcPts val="0"/>
              </a:spcAft>
            </a:pPr>
            <a:r>
              <a:rPr lang="en-US" sz="2800" b="1" dirty="0">
                <a:solidFill>
                  <a:srgbClr val="AA7D6F"/>
                </a:solidFill>
                <a:latin typeface="Georgia Pro Black" panose="020B0604020202020204" pitchFamily="18" charset="0"/>
              </a:rPr>
              <a:t>Combating Legal System Abuse:</a:t>
            </a:r>
          </a:p>
          <a:p>
            <a:pPr>
              <a:spcAft>
                <a:spcPts val="0"/>
              </a:spcAft>
            </a:pPr>
            <a:r>
              <a:rPr lang="en-US" sz="2800" b="1" dirty="0">
                <a:solidFill>
                  <a:srgbClr val="AA7D6F"/>
                </a:solidFill>
                <a:latin typeface="Georgia Pro Black" panose="020B0604020202020204" pitchFamily="18" charset="0"/>
              </a:rPr>
              <a:t>Sovereign Immunity</a:t>
            </a:r>
          </a:p>
        </p:txBody>
      </p:sp>
      <p:sp>
        <p:nvSpPr>
          <p:cNvPr id="11" name="Content Placeholder 10">
            <a:extLst>
              <a:ext uri="{FF2B5EF4-FFF2-40B4-BE49-F238E27FC236}">
                <a16:creationId xmlns:a16="http://schemas.microsoft.com/office/drawing/2014/main" id="{A82130C8-77DA-4A79-8D62-F757B77B8F94}"/>
              </a:ext>
            </a:extLst>
          </p:cNvPr>
          <p:cNvSpPr>
            <a:spLocks noGrp="1"/>
          </p:cNvSpPr>
          <p:nvPr>
            <p:ph sz="quarter" idx="16"/>
          </p:nvPr>
        </p:nvSpPr>
        <p:spPr>
          <a:xfrm>
            <a:off x="755073" y="5339977"/>
            <a:ext cx="5790236" cy="434416"/>
          </a:xfrm>
        </p:spPr>
        <p:txBody>
          <a:bodyPr/>
          <a:lstStyle/>
          <a:p>
            <a:r>
              <a:rPr lang="en-US" b="1" i="1" dirty="0"/>
              <a:t>Risk Management Advice from Walker Professional Insurance</a:t>
            </a:r>
          </a:p>
        </p:txBody>
      </p:sp>
      <p:sp>
        <p:nvSpPr>
          <p:cNvPr id="14" name="TextBox 13">
            <a:extLst>
              <a:ext uri="{FF2B5EF4-FFF2-40B4-BE49-F238E27FC236}">
                <a16:creationId xmlns:a16="http://schemas.microsoft.com/office/drawing/2014/main" id="{F214FFB3-398C-4BDA-A65B-B7E8F6D3B18D}"/>
              </a:ext>
            </a:extLst>
          </p:cNvPr>
          <p:cNvSpPr txBox="1"/>
          <p:nvPr/>
        </p:nvSpPr>
        <p:spPr>
          <a:xfrm>
            <a:off x="5905500" y="6084084"/>
            <a:ext cx="2639389" cy="584775"/>
          </a:xfrm>
          <a:prstGeom prst="rect">
            <a:avLst/>
          </a:prstGeom>
          <a:noFill/>
        </p:spPr>
        <p:txBody>
          <a:bodyPr wrap="square" rtlCol="0">
            <a:spAutoFit/>
          </a:bodyPr>
          <a:lstStyle/>
          <a:p>
            <a:r>
              <a:rPr lang="en-US" b="1" dirty="0">
                <a:solidFill>
                  <a:schemeClr val="bg1"/>
                </a:solidFill>
              </a:rPr>
              <a:t>Kristen Walker, CIC</a:t>
            </a:r>
          </a:p>
          <a:p>
            <a:r>
              <a:rPr lang="en-US" sz="1400" b="1" dirty="0">
                <a:solidFill>
                  <a:schemeClr val="bg1"/>
                </a:solidFill>
              </a:rPr>
              <a:t>Managing Partner</a:t>
            </a:r>
          </a:p>
        </p:txBody>
      </p:sp>
    </p:spTree>
    <p:extLst>
      <p:ext uri="{BB962C8B-B14F-4D97-AF65-F5344CB8AC3E}">
        <p14:creationId xmlns:p14="http://schemas.microsoft.com/office/powerpoint/2010/main" val="1401199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BE713-2FB2-5E26-CFB1-039F66990EAC}"/>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CA1D95BA-5E4F-1B0C-6A43-E5562DC05998}"/>
              </a:ext>
            </a:extLst>
          </p:cNvPr>
          <p:cNvPicPr>
            <a:picLocks noGrp="1" noChangeAspect="1"/>
          </p:cNvPicPr>
          <p:nvPr>
            <p:ph type="pic" sz="quarter" idx="13"/>
          </p:nvPr>
        </p:nvPicPr>
        <p:blipFill>
          <a:blip r:embed="rId3"/>
          <a:srcRect t="7812" b="7812"/>
          <a:stretch/>
        </p:blipFill>
        <p:spPr>
          <a:xfrm>
            <a:off x="0" y="0"/>
            <a:ext cx="12192000" cy="6858000"/>
          </a:xfrm>
        </p:spPr>
      </p:pic>
      <p:sp>
        <p:nvSpPr>
          <p:cNvPr id="4" name="TextBox 3">
            <a:extLst>
              <a:ext uri="{FF2B5EF4-FFF2-40B4-BE49-F238E27FC236}">
                <a16:creationId xmlns:a16="http://schemas.microsoft.com/office/drawing/2014/main" id="{E949B72E-D97D-5546-8707-621FE4655167}"/>
              </a:ext>
            </a:extLst>
          </p:cNvPr>
          <p:cNvSpPr txBox="1"/>
          <p:nvPr/>
        </p:nvSpPr>
        <p:spPr>
          <a:xfrm>
            <a:off x="187890" y="520511"/>
            <a:ext cx="11336055" cy="6032421"/>
          </a:xfrm>
          <a:prstGeom prst="rect">
            <a:avLst/>
          </a:prstGeom>
          <a:noFill/>
        </p:spPr>
        <p:txBody>
          <a:bodyPr wrap="square" rtlCol="0">
            <a:spAutoFit/>
          </a:bodyPr>
          <a:lstStyle/>
          <a:p>
            <a:r>
              <a:rPr lang="en-US" sz="3200" b="1" u="sng" dirty="0">
                <a:solidFill>
                  <a:srgbClr val="58696B"/>
                </a:solidFill>
              </a:rPr>
              <a:t>States with the most personal injury cases:</a:t>
            </a:r>
          </a:p>
          <a:p>
            <a:pPr marL="742950" lvl="1" indent="-285750">
              <a:buFont typeface="Arial" panose="020B0604020202020204" pitchFamily="34" charset="0"/>
              <a:buChar char="•"/>
            </a:pPr>
            <a:r>
              <a:rPr lang="en-US" sz="2400" b="1" dirty="0">
                <a:solidFill>
                  <a:srgbClr val="58696B"/>
                </a:solidFill>
              </a:rPr>
              <a:t>Florida, with 127.41 cases per capita</a:t>
            </a:r>
          </a:p>
          <a:p>
            <a:pPr marL="742950" lvl="1" indent="-285750">
              <a:buFont typeface="Arial" panose="020B0604020202020204" pitchFamily="34" charset="0"/>
              <a:buChar char="•"/>
            </a:pPr>
            <a:r>
              <a:rPr lang="en-US" sz="2400" b="1" dirty="0">
                <a:solidFill>
                  <a:srgbClr val="58696B"/>
                </a:solidFill>
              </a:rPr>
              <a:t>Ohio, with 30.38 cases per capita</a:t>
            </a:r>
          </a:p>
          <a:p>
            <a:pPr marL="742950" lvl="1" indent="-285750">
              <a:buFont typeface="Arial" panose="020B0604020202020204" pitchFamily="34" charset="0"/>
              <a:buChar char="•"/>
            </a:pPr>
            <a:r>
              <a:rPr lang="en-US" sz="2400" b="1" dirty="0">
                <a:solidFill>
                  <a:srgbClr val="58696B"/>
                </a:solidFill>
              </a:rPr>
              <a:t>New Jersey, with 30.34 cases per capita</a:t>
            </a:r>
          </a:p>
          <a:p>
            <a:pPr marL="742950" lvl="1" indent="-285750">
              <a:buFont typeface="Arial" panose="020B0604020202020204" pitchFamily="34" charset="0"/>
              <a:buChar char="•"/>
            </a:pPr>
            <a:r>
              <a:rPr lang="en-US" sz="2400" b="1" dirty="0">
                <a:solidFill>
                  <a:srgbClr val="58696B"/>
                </a:solidFill>
              </a:rPr>
              <a:t>South Carolina, with 30.12 cases per capita</a:t>
            </a:r>
          </a:p>
          <a:p>
            <a:pPr marL="742950" lvl="1" indent="-285750">
              <a:buFont typeface="Arial" panose="020B0604020202020204" pitchFamily="34" charset="0"/>
              <a:buChar char="•"/>
            </a:pPr>
            <a:r>
              <a:rPr lang="en-US" sz="2400" b="1" dirty="0">
                <a:solidFill>
                  <a:srgbClr val="58696B"/>
                </a:solidFill>
              </a:rPr>
              <a:t>Illinois, with 22.95 cases per capita</a:t>
            </a:r>
          </a:p>
          <a:p>
            <a:pPr algn="r"/>
            <a:r>
              <a:rPr lang="en-US" i="1" u="sng" dirty="0">
                <a:solidFill>
                  <a:srgbClr val="58696B"/>
                </a:solidFill>
                <a:hlinkClick r:id="rId4">
                  <a:extLst>
                    <a:ext uri="{A12FA001-AC4F-418D-AE19-62706E023703}">
                      <ahyp:hlinkClr xmlns:ahyp="http://schemas.microsoft.com/office/drawing/2018/hyperlinkcolor" val="tx"/>
                    </a:ext>
                  </a:extLst>
                </a:hlinkClick>
              </a:rPr>
              <a:t>~Business Observer</a:t>
            </a:r>
            <a:endParaRPr lang="en-US" sz="3200" b="1" i="1" dirty="0">
              <a:solidFill>
                <a:srgbClr val="58696B"/>
              </a:solidFill>
            </a:endParaRPr>
          </a:p>
          <a:p>
            <a:endParaRPr lang="en-US" sz="3200" b="1" dirty="0">
              <a:solidFill>
                <a:srgbClr val="58696B"/>
              </a:solidFill>
            </a:endParaRPr>
          </a:p>
          <a:p>
            <a:r>
              <a:rPr lang="en-US" sz="3200" b="1" u="sng" dirty="0">
                <a:solidFill>
                  <a:srgbClr val="58696B"/>
                </a:solidFill>
              </a:rPr>
              <a:t>Cities with the most personal injury cases:</a:t>
            </a:r>
          </a:p>
          <a:p>
            <a:pPr marL="742950" lvl="1" indent="-285750">
              <a:buFont typeface="Arial" panose="020B0604020202020204" pitchFamily="34" charset="0"/>
              <a:buChar char="•"/>
            </a:pPr>
            <a:r>
              <a:rPr lang="en-US" sz="2400" b="1" dirty="0">
                <a:solidFill>
                  <a:srgbClr val="58696B"/>
                </a:solidFill>
              </a:rPr>
              <a:t>Albuquerque, New Mexico</a:t>
            </a:r>
          </a:p>
          <a:p>
            <a:pPr marL="742950" lvl="1" indent="-285750">
              <a:buFont typeface="Arial" panose="020B0604020202020204" pitchFamily="34" charset="0"/>
              <a:buChar char="•"/>
            </a:pPr>
            <a:r>
              <a:rPr lang="en-US" sz="2400" b="1" dirty="0">
                <a:solidFill>
                  <a:srgbClr val="58696B"/>
                </a:solidFill>
              </a:rPr>
              <a:t>Memphis, Tennessee</a:t>
            </a:r>
          </a:p>
          <a:p>
            <a:pPr marL="742950" lvl="1" indent="-285750">
              <a:buFont typeface="Arial" panose="020B0604020202020204" pitchFamily="34" charset="0"/>
              <a:buChar char="•"/>
            </a:pPr>
            <a:r>
              <a:rPr lang="en-US" sz="2400" b="1" dirty="0">
                <a:solidFill>
                  <a:srgbClr val="58696B"/>
                </a:solidFill>
              </a:rPr>
              <a:t>Detroit, Michigan</a:t>
            </a:r>
          </a:p>
          <a:p>
            <a:pPr marL="742950" lvl="1" indent="-285750">
              <a:buFont typeface="Arial" panose="020B0604020202020204" pitchFamily="34" charset="0"/>
              <a:buChar char="•"/>
            </a:pPr>
            <a:r>
              <a:rPr lang="en-US" sz="2400" b="1" dirty="0">
                <a:solidFill>
                  <a:srgbClr val="58696B"/>
                </a:solidFill>
              </a:rPr>
              <a:t>Tucson, Arizona</a:t>
            </a:r>
          </a:p>
          <a:p>
            <a:pPr marL="742950" lvl="1" indent="-285750">
              <a:buFont typeface="Arial" panose="020B0604020202020204" pitchFamily="34" charset="0"/>
              <a:buChar char="•"/>
            </a:pPr>
            <a:r>
              <a:rPr lang="en-US" sz="2400" b="1" dirty="0">
                <a:solidFill>
                  <a:srgbClr val="58696B"/>
                </a:solidFill>
              </a:rPr>
              <a:t>Kansas City, Missouri</a:t>
            </a:r>
          </a:p>
          <a:p>
            <a:pPr algn="r"/>
            <a:r>
              <a:rPr lang="en-US" i="1" u="sng" dirty="0">
                <a:solidFill>
                  <a:srgbClr val="58696B"/>
                </a:solidFill>
                <a:hlinkClick r:id="rId5">
                  <a:extLst>
                    <a:ext uri="{A12FA001-AC4F-418D-AE19-62706E023703}">
                      <ahyp:hlinkClr xmlns:ahyp="http://schemas.microsoft.com/office/drawing/2018/hyperlinkcolor" val="tx"/>
                    </a:ext>
                  </a:extLst>
                </a:hlinkClick>
              </a:rPr>
              <a:t>~Forbes Advisor</a:t>
            </a:r>
            <a:endParaRPr lang="en-US" sz="3200" b="1" i="1" dirty="0">
              <a:solidFill>
                <a:srgbClr val="58696B"/>
              </a:solidFill>
            </a:endParaRPr>
          </a:p>
        </p:txBody>
      </p:sp>
    </p:spTree>
    <p:extLst>
      <p:ext uri="{BB962C8B-B14F-4D97-AF65-F5344CB8AC3E}">
        <p14:creationId xmlns:p14="http://schemas.microsoft.com/office/powerpoint/2010/main" val="900352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810016" y="928215"/>
            <a:ext cx="10571966" cy="1124947"/>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200" noProof="0" dirty="0"/>
              <a:t>Jury’s Increased Scrutiny of Corporate Responsibility</a:t>
            </a:r>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5C6FBAF-98F0-B27E-F42A-22ED1AB41FCF}"/>
              </a:ext>
            </a:extLst>
          </p:cNvPr>
          <p:cNvSpPr txBox="1"/>
          <p:nvPr/>
        </p:nvSpPr>
        <p:spPr>
          <a:xfrm>
            <a:off x="1165966" y="2460456"/>
            <a:ext cx="4696216" cy="3877985"/>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58696B"/>
                </a:solidFill>
              </a:rPr>
              <a:t>Shift from that of a reasonable person (standard of care) to a community safety standard (safest means possible)</a:t>
            </a:r>
          </a:p>
          <a:p>
            <a:endParaRPr lang="en-US" sz="2400" b="1" dirty="0">
              <a:solidFill>
                <a:srgbClr val="58696B"/>
              </a:solidFill>
            </a:endParaRPr>
          </a:p>
          <a:p>
            <a:pPr marL="342900" indent="-342900">
              <a:buFont typeface="Arial" panose="020B0604020202020204" pitchFamily="34" charset="0"/>
              <a:buChar char="•"/>
            </a:pPr>
            <a:r>
              <a:rPr lang="en-US" sz="2400" b="1" dirty="0">
                <a:solidFill>
                  <a:srgbClr val="58696B"/>
                </a:solidFill>
              </a:rPr>
              <a:t>77% of jurors believe in “punishing” corporations through punitive damages.</a:t>
            </a:r>
          </a:p>
          <a:p>
            <a:endParaRPr lang="en-US" sz="2400" b="1" dirty="0">
              <a:solidFill>
                <a:srgbClr val="58696B"/>
              </a:solidFill>
            </a:endParaRPr>
          </a:p>
          <a:p>
            <a:pPr algn="r"/>
            <a:r>
              <a:rPr lang="en-US" sz="1400" i="1" dirty="0">
                <a:solidFill>
                  <a:srgbClr val="58696B"/>
                </a:solidFill>
              </a:rPr>
              <a:t>~</a:t>
            </a:r>
            <a:r>
              <a:rPr lang="en-US" sz="1400" i="1" dirty="0" err="1">
                <a:solidFill>
                  <a:srgbClr val="58696B"/>
                </a:solidFill>
              </a:rPr>
              <a:t>orrick</a:t>
            </a:r>
            <a:r>
              <a:rPr lang="en-US" sz="1400" i="1" dirty="0">
                <a:solidFill>
                  <a:srgbClr val="58696B"/>
                </a:solidFill>
              </a:rPr>
              <a:t>-</a:t>
            </a:r>
            <a:r>
              <a:rPr lang="en-US" sz="1400" i="1" dirty="0">
                <a:solidFill>
                  <a:srgbClr val="58696B"/>
                </a:solidFill>
                <a:hlinkClick r:id="rId4">
                  <a:extLst>
                    <a:ext uri="{A12FA001-AC4F-418D-AE19-62706E023703}">
                      <ahyp:hlinkClr xmlns:ahyp="http://schemas.microsoft.com/office/drawing/2018/hyperlinkcolor" val="tx"/>
                    </a:ext>
                  </a:extLst>
                </a:hlinkClick>
              </a:rPr>
              <a:t> Groundbreaking Jury Research</a:t>
            </a:r>
            <a:endParaRPr lang="en-US" sz="1400" b="1" i="1" dirty="0">
              <a:solidFill>
                <a:srgbClr val="58696B"/>
              </a:solidFill>
            </a:endParaRPr>
          </a:p>
          <a:p>
            <a:endParaRPr lang="en-US" sz="1600" b="1" dirty="0">
              <a:solidFill>
                <a:srgbClr val="58696B"/>
              </a:solidFill>
            </a:endParaRPr>
          </a:p>
        </p:txBody>
      </p:sp>
      <p:pic>
        <p:nvPicPr>
          <p:cNvPr id="3" name="Picture 2" descr="Empty chairs in jury box">
            <a:extLst>
              <a:ext uri="{FF2B5EF4-FFF2-40B4-BE49-F238E27FC236}">
                <a16:creationId xmlns:a16="http://schemas.microsoft.com/office/drawing/2014/main" id="{3A7311D5-37DC-18AB-C7EB-16DAD89113C6}"/>
              </a:ext>
            </a:extLst>
          </p:cNvPr>
          <p:cNvPicPr>
            <a:picLocks noChangeAspect="1"/>
          </p:cNvPicPr>
          <p:nvPr/>
        </p:nvPicPr>
        <p:blipFill>
          <a:blip r:embed="rId5"/>
          <a:stretch>
            <a:fillRect/>
          </a:stretch>
        </p:blipFill>
        <p:spPr>
          <a:xfrm>
            <a:off x="6165248" y="2460456"/>
            <a:ext cx="4860787" cy="3240524"/>
          </a:xfrm>
          <a:prstGeom prst="rect">
            <a:avLst/>
          </a:prstGeom>
        </p:spPr>
      </p:pic>
    </p:spTree>
    <p:extLst>
      <p:ext uri="{BB962C8B-B14F-4D97-AF65-F5344CB8AC3E}">
        <p14:creationId xmlns:p14="http://schemas.microsoft.com/office/powerpoint/2010/main" val="1658562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a:blip r:embed="rId3"/>
          <a:srcRect t="7812" b="7812"/>
          <a:stretch/>
        </p:blipFill>
        <p:spPr>
          <a:xfrm>
            <a:off x="0" y="0"/>
            <a:ext cx="12192000" cy="6858000"/>
          </a:xfrm>
        </p:spPr>
      </p:pic>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1675242" y="2001795"/>
            <a:ext cx="9495266" cy="4090086"/>
          </a:xfrm>
        </p:spPr>
        <p:txBody>
          <a:bodyPr anchor="ctr"/>
          <a:lstStyle/>
          <a:p>
            <a:pPr marL="285750" indent="-285750">
              <a:buFont typeface="Arial" panose="020B0604020202020204" pitchFamily="34" charset="0"/>
              <a:buChar char="•"/>
            </a:pPr>
            <a:r>
              <a:rPr lang="en-US" sz="1800" b="1" dirty="0">
                <a:solidFill>
                  <a:srgbClr val="58696B"/>
                </a:solidFill>
              </a:rPr>
              <a:t>Potentially changes how Jurors consider Standard of Care when rendering a verdict</a:t>
            </a:r>
          </a:p>
          <a:p>
            <a:pPr marL="285750" indent="-285750">
              <a:buFont typeface="Arial" panose="020B0604020202020204" pitchFamily="34" charset="0"/>
              <a:buChar char="•"/>
            </a:pPr>
            <a:r>
              <a:rPr lang="en-US" sz="1800" b="1" dirty="0">
                <a:solidFill>
                  <a:srgbClr val="58696B"/>
                </a:solidFill>
              </a:rPr>
              <a:t>Juries are more unpredictable</a:t>
            </a:r>
          </a:p>
          <a:p>
            <a:pPr marL="285750" indent="-285750">
              <a:buFont typeface="Arial" panose="020B0604020202020204" pitchFamily="34" charset="0"/>
              <a:buChar char="•"/>
            </a:pPr>
            <a:r>
              <a:rPr lang="en-US" sz="1800" b="1" dirty="0">
                <a:solidFill>
                  <a:srgbClr val="58696B"/>
                </a:solidFill>
              </a:rPr>
              <a:t>Jurors are desensitized to giving out </a:t>
            </a:r>
            <a:r>
              <a:rPr lang="en-US" sz="1800" b="1" u="sng" dirty="0">
                <a:solidFill>
                  <a:srgbClr val="58696B"/>
                </a:solidFill>
              </a:rPr>
              <a:t>Nuclear Verdicts</a:t>
            </a:r>
            <a:r>
              <a:rPr lang="en-US" sz="1800" b="1" dirty="0">
                <a:solidFill>
                  <a:srgbClr val="58696B"/>
                </a:solidFill>
              </a:rPr>
              <a:t> (exceeding $10M)</a:t>
            </a:r>
            <a:endParaRPr lang="en-US" sz="2800" b="1" dirty="0">
              <a:solidFill>
                <a:srgbClr val="58696B"/>
              </a:solidFill>
            </a:endParaRPr>
          </a:p>
          <a:p>
            <a:pPr marL="285750" indent="-285750">
              <a:buFont typeface="Arial" panose="020B0604020202020204" pitchFamily="34" charset="0"/>
              <a:buChar char="•"/>
            </a:pPr>
            <a:r>
              <a:rPr lang="en-US" sz="1800" b="1" u="sng" dirty="0">
                <a:solidFill>
                  <a:srgbClr val="58696B"/>
                </a:solidFill>
              </a:rPr>
              <a:t>Larger Settlements</a:t>
            </a:r>
            <a:r>
              <a:rPr lang="en-US" sz="1800" b="1" dirty="0">
                <a:solidFill>
                  <a:srgbClr val="58696B"/>
                </a:solidFill>
              </a:rPr>
              <a:t> and more Global Settlements</a:t>
            </a:r>
          </a:p>
          <a:p>
            <a:pPr marL="285750" indent="-285750">
              <a:buFont typeface="Arial" panose="020B0604020202020204" pitchFamily="34" charset="0"/>
              <a:buChar char="•"/>
            </a:pPr>
            <a:r>
              <a:rPr lang="en-US" sz="1800" b="1" dirty="0">
                <a:solidFill>
                  <a:srgbClr val="58696B"/>
                </a:solidFill>
              </a:rPr>
              <a:t>Higher premiums and self-insured retentions (deductibles)</a:t>
            </a:r>
          </a:p>
          <a:p>
            <a:pPr marL="285750" indent="-285750">
              <a:buFont typeface="Arial" panose="020B0604020202020204" pitchFamily="34" charset="0"/>
              <a:buChar char="•"/>
            </a:pPr>
            <a:r>
              <a:rPr lang="en-US" sz="1800" b="1" dirty="0">
                <a:solidFill>
                  <a:srgbClr val="58696B"/>
                </a:solidFill>
              </a:rPr>
              <a:t>Insurance Carriers leaving the marketplace</a:t>
            </a:r>
          </a:p>
          <a:p>
            <a:endParaRPr lang="en-US" dirty="0"/>
          </a:p>
        </p:txBody>
      </p:sp>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675242" y="1418953"/>
            <a:ext cx="9013353"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How does this shift affect businesses?</a:t>
            </a:r>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9982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ADE5D-4818-61E2-BAD4-D81C9213706E}"/>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7A0BAB4E-90BC-2070-C9D8-C9DD6C763E45}"/>
              </a:ext>
            </a:extLst>
          </p:cNvPr>
          <p:cNvPicPr>
            <a:picLocks noGrp="1" noChangeAspect="1"/>
          </p:cNvPicPr>
          <p:nvPr>
            <p:ph type="pic" sz="quarter" idx="13"/>
          </p:nvPr>
        </p:nvPicPr>
        <p:blipFill>
          <a:blip r:embed="rId3"/>
          <a:srcRect t="7812" b="7812"/>
          <a:stretch/>
        </p:blipFill>
        <p:spPr>
          <a:xfrm>
            <a:off x="0" y="0"/>
            <a:ext cx="12192000" cy="6858000"/>
          </a:xfrm>
        </p:spPr>
      </p:pic>
      <p:sp>
        <p:nvSpPr>
          <p:cNvPr id="91" name="Rectangle 90">
            <a:extLst>
              <a:ext uri="{FF2B5EF4-FFF2-40B4-BE49-F238E27FC236}">
                <a16:creationId xmlns:a16="http://schemas.microsoft.com/office/drawing/2014/main" id="{91E1855C-801D-FA2A-9D78-D28284F69CA8}"/>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3452E05C-1FC0-E974-7AB7-C35DF1701827}"/>
              </a:ext>
            </a:extLst>
          </p:cNvPr>
          <p:cNvPicPr>
            <a:picLocks noGrp="1" noChangeAspect="1"/>
          </p:cNvPicPr>
          <p:nvPr>
            <p:ph sz="quarter" idx="15"/>
          </p:nvPr>
        </p:nvPicPr>
        <p:blipFill>
          <a:blip r:embed="rId4"/>
          <a:stretch>
            <a:fillRect/>
          </a:stretch>
        </p:blipFill>
        <p:spPr>
          <a:xfrm>
            <a:off x="-334333" y="0"/>
            <a:ext cx="13266537" cy="6858000"/>
          </a:xfrm>
        </p:spPr>
      </p:pic>
      <p:sp>
        <p:nvSpPr>
          <p:cNvPr id="8" name="TextBox 7">
            <a:extLst>
              <a:ext uri="{FF2B5EF4-FFF2-40B4-BE49-F238E27FC236}">
                <a16:creationId xmlns:a16="http://schemas.microsoft.com/office/drawing/2014/main" id="{E99D3A78-B527-FA52-34B2-BA7B3B22D0E0}"/>
              </a:ext>
            </a:extLst>
          </p:cNvPr>
          <p:cNvSpPr txBox="1"/>
          <p:nvPr/>
        </p:nvSpPr>
        <p:spPr>
          <a:xfrm>
            <a:off x="10710059" y="6054459"/>
            <a:ext cx="1816274" cy="369332"/>
          </a:xfrm>
          <a:prstGeom prst="rect">
            <a:avLst/>
          </a:prstGeom>
          <a:noFill/>
        </p:spPr>
        <p:txBody>
          <a:bodyPr wrap="square" rtlCol="0">
            <a:spAutoFit/>
          </a:bodyPr>
          <a:lstStyle/>
          <a:p>
            <a:r>
              <a:rPr lang="en-US" i="1" dirty="0">
                <a:solidFill>
                  <a:schemeClr val="bg1"/>
                </a:solidFill>
              </a:rPr>
              <a:t>~Travelers</a:t>
            </a:r>
          </a:p>
        </p:txBody>
      </p:sp>
    </p:spTree>
    <p:extLst>
      <p:ext uri="{BB962C8B-B14F-4D97-AF65-F5344CB8AC3E}">
        <p14:creationId xmlns:p14="http://schemas.microsoft.com/office/powerpoint/2010/main" val="1315123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79460-892F-DA10-CF3F-A681470B36E9}"/>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B3D7F78D-EBAD-98F7-A1D8-10A7E0D82786}"/>
              </a:ext>
            </a:extLst>
          </p:cNvPr>
          <p:cNvPicPr>
            <a:picLocks noGrp="1" noChangeAspect="1"/>
          </p:cNvPicPr>
          <p:nvPr>
            <p:ph type="pic" sz="quarter" idx="13"/>
          </p:nvPr>
        </p:nvPicPr>
        <p:blipFill>
          <a:blip r:embed="rId3"/>
          <a:srcRect t="7812" b="7812"/>
          <a:stretch/>
        </p:blipFill>
        <p:spPr>
          <a:xfrm>
            <a:off x="0" y="0"/>
            <a:ext cx="12192000" cy="6858000"/>
          </a:xfrm>
        </p:spPr>
      </p:pic>
      <p:sp>
        <p:nvSpPr>
          <p:cNvPr id="91" name="Rectangle 90">
            <a:extLst>
              <a:ext uri="{FF2B5EF4-FFF2-40B4-BE49-F238E27FC236}">
                <a16:creationId xmlns:a16="http://schemas.microsoft.com/office/drawing/2014/main" id="{7C360D90-4EC0-BEC9-939E-0782C24F6D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3EE22A5-1B78-5600-4151-104B8CA1C04C}"/>
              </a:ext>
            </a:extLst>
          </p:cNvPr>
          <p:cNvSpPr txBox="1"/>
          <p:nvPr/>
        </p:nvSpPr>
        <p:spPr>
          <a:xfrm>
            <a:off x="10056637" y="5793632"/>
            <a:ext cx="1816274" cy="369332"/>
          </a:xfrm>
          <a:prstGeom prst="rect">
            <a:avLst/>
          </a:prstGeom>
          <a:noFill/>
        </p:spPr>
        <p:txBody>
          <a:bodyPr wrap="square" rtlCol="0">
            <a:spAutoFit/>
          </a:bodyPr>
          <a:lstStyle/>
          <a:p>
            <a:r>
              <a:rPr lang="en-US" b="1" i="1" dirty="0"/>
              <a:t>~Travelers</a:t>
            </a:r>
          </a:p>
        </p:txBody>
      </p:sp>
      <p:pic>
        <p:nvPicPr>
          <p:cNvPr id="6" name="Content Placeholder 5">
            <a:extLst>
              <a:ext uri="{FF2B5EF4-FFF2-40B4-BE49-F238E27FC236}">
                <a16:creationId xmlns:a16="http://schemas.microsoft.com/office/drawing/2014/main" id="{7D317782-7ADB-13F7-FD82-DEAE01DAB82F}"/>
              </a:ext>
            </a:extLst>
          </p:cNvPr>
          <p:cNvPicPr>
            <a:picLocks noGrp="1" noChangeAspect="1"/>
          </p:cNvPicPr>
          <p:nvPr>
            <p:ph sz="quarter" idx="15"/>
          </p:nvPr>
        </p:nvPicPr>
        <p:blipFill>
          <a:blip r:embed="rId4"/>
          <a:stretch>
            <a:fillRect/>
          </a:stretch>
        </p:blipFill>
        <p:spPr>
          <a:xfrm>
            <a:off x="725034" y="1462495"/>
            <a:ext cx="10744325" cy="3460234"/>
          </a:xfrm>
        </p:spPr>
      </p:pic>
    </p:spTree>
    <p:extLst>
      <p:ext uri="{BB962C8B-B14F-4D97-AF65-F5344CB8AC3E}">
        <p14:creationId xmlns:p14="http://schemas.microsoft.com/office/powerpoint/2010/main" val="1693524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0B758-0369-59EE-75D6-51BCD0D5E6F0}"/>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486BE006-220C-1ED4-7CCC-4A80545DCEA3}"/>
              </a:ext>
            </a:extLst>
          </p:cNvPr>
          <p:cNvPicPr>
            <a:picLocks noGrp="1" noChangeAspect="1"/>
          </p:cNvPicPr>
          <p:nvPr>
            <p:ph type="pic" sz="quarter" idx="13"/>
          </p:nvPr>
        </p:nvPicPr>
        <p:blipFill>
          <a:blip r:embed="rId3"/>
          <a:srcRect t="7812" b="7812"/>
          <a:stretch/>
        </p:blipFill>
        <p:spPr>
          <a:xfrm>
            <a:off x="0" y="0"/>
            <a:ext cx="12192000" cy="6858000"/>
          </a:xfrm>
        </p:spPr>
      </p:pic>
      <p:sp>
        <p:nvSpPr>
          <p:cNvPr id="17" name="Content Placeholder 16">
            <a:extLst>
              <a:ext uri="{FF2B5EF4-FFF2-40B4-BE49-F238E27FC236}">
                <a16:creationId xmlns:a16="http://schemas.microsoft.com/office/drawing/2014/main" id="{4F068C24-B3A7-2E60-8E50-8FF279D838EB}"/>
              </a:ext>
            </a:extLst>
          </p:cNvPr>
          <p:cNvSpPr>
            <a:spLocks noGrp="1"/>
          </p:cNvSpPr>
          <p:nvPr>
            <p:ph sz="quarter" idx="15"/>
          </p:nvPr>
        </p:nvSpPr>
        <p:spPr>
          <a:xfrm>
            <a:off x="1675242" y="1666798"/>
            <a:ext cx="9368503" cy="3837251"/>
          </a:xfrm>
        </p:spPr>
        <p:txBody>
          <a:bodyPr anchor="ctr"/>
          <a:lstStyle/>
          <a:p>
            <a:pPr marL="285750" indent="-285750">
              <a:buFont typeface="Arial" panose="020B0604020202020204" pitchFamily="34" charset="0"/>
              <a:buChar char="•"/>
            </a:pPr>
            <a:r>
              <a:rPr lang="en-US" sz="2400" b="1" dirty="0">
                <a:solidFill>
                  <a:srgbClr val="58696B"/>
                </a:solidFill>
              </a:rPr>
              <a:t>Hanover (2024) </a:t>
            </a:r>
            <a:r>
              <a:rPr lang="en-US" sz="2400" b="1" i="1" dirty="0">
                <a:solidFill>
                  <a:srgbClr val="58696B"/>
                </a:solidFill>
              </a:rPr>
              <a:t>“Legal system abuse is the signature advocacy priority for American Property Casualty Insurance Association (APCIA) in 2024 and will remain top priority in 2025, focusing on restoring certainty to an unstable legal system environment and building coalitions to rein in the growing tort tax on individuals, families, and businesses.” </a:t>
            </a:r>
          </a:p>
        </p:txBody>
      </p:sp>
      <p:sp>
        <p:nvSpPr>
          <p:cNvPr id="16" name="Text Placeholder 15">
            <a:extLst>
              <a:ext uri="{FF2B5EF4-FFF2-40B4-BE49-F238E27FC236}">
                <a16:creationId xmlns:a16="http://schemas.microsoft.com/office/drawing/2014/main" id="{65874369-5380-5146-E2EC-028F6B747CFD}"/>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dirty="0"/>
              <a:t>Calling for Legal System Reform</a:t>
            </a:r>
            <a:endParaRPr lang="en-US" noProof="0" dirty="0"/>
          </a:p>
        </p:txBody>
      </p:sp>
      <p:sp>
        <p:nvSpPr>
          <p:cNvPr id="91" name="Rectangle 90">
            <a:extLst>
              <a:ext uri="{FF2B5EF4-FFF2-40B4-BE49-F238E27FC236}">
                <a16:creationId xmlns:a16="http://schemas.microsoft.com/office/drawing/2014/main" id="{580F188F-D326-9ABE-4459-F893548E09E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0035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94E67-37D6-048B-6CEC-2D94395A4812}"/>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19A642C9-7A69-9D42-8DEC-404CC439DD0E}"/>
              </a:ext>
            </a:extLst>
          </p:cNvPr>
          <p:cNvPicPr>
            <a:picLocks noGrp="1" noChangeAspect="1"/>
          </p:cNvPicPr>
          <p:nvPr>
            <p:ph type="pic" sz="quarter" idx="13"/>
          </p:nvPr>
        </p:nvPicPr>
        <p:blipFill>
          <a:blip r:embed="rId3"/>
          <a:srcRect t="7812" b="7812"/>
          <a:stretch/>
        </p:blipFill>
        <p:spPr>
          <a:xfrm>
            <a:off x="0" y="0"/>
            <a:ext cx="12192000" cy="6858000"/>
          </a:xfrm>
        </p:spPr>
      </p:pic>
      <p:sp>
        <p:nvSpPr>
          <p:cNvPr id="17" name="Content Placeholder 16">
            <a:extLst>
              <a:ext uri="{FF2B5EF4-FFF2-40B4-BE49-F238E27FC236}">
                <a16:creationId xmlns:a16="http://schemas.microsoft.com/office/drawing/2014/main" id="{1BC73CE0-C967-1073-C7A2-140753314411}"/>
              </a:ext>
            </a:extLst>
          </p:cNvPr>
          <p:cNvSpPr>
            <a:spLocks noGrp="1"/>
          </p:cNvSpPr>
          <p:nvPr>
            <p:ph sz="quarter" idx="15"/>
          </p:nvPr>
        </p:nvSpPr>
        <p:spPr>
          <a:xfrm>
            <a:off x="1675242" y="2051170"/>
            <a:ext cx="8364108" cy="3532188"/>
          </a:xfrm>
        </p:spPr>
        <p:txBody>
          <a:bodyPr anchor="ctr"/>
          <a:lstStyle/>
          <a:p>
            <a:pPr marL="285750" indent="-285750">
              <a:buFont typeface="Arial" panose="020B0604020202020204" pitchFamily="34" charset="0"/>
              <a:buChar char="•"/>
            </a:pPr>
            <a:r>
              <a:rPr lang="en-US" sz="1800" b="1" dirty="0">
                <a:solidFill>
                  <a:srgbClr val="58696B"/>
                </a:solidFill>
              </a:rPr>
              <a:t>Another word for Social Inflation:  dramatic increases in insurance claim costs resulting from </a:t>
            </a:r>
            <a:r>
              <a:rPr lang="en-US" sz="1800" b="1" u="sng" dirty="0">
                <a:solidFill>
                  <a:srgbClr val="58696B"/>
                </a:solidFill>
              </a:rPr>
              <a:t>increased litigation</a:t>
            </a:r>
            <a:r>
              <a:rPr lang="en-US" sz="1800" b="1" dirty="0">
                <a:solidFill>
                  <a:srgbClr val="58696B"/>
                </a:solidFill>
              </a:rPr>
              <a:t>, </a:t>
            </a:r>
            <a:r>
              <a:rPr lang="en-US" sz="1800" b="1" u="sng" dirty="0">
                <a:solidFill>
                  <a:srgbClr val="58696B"/>
                </a:solidFill>
              </a:rPr>
              <a:t>broader definitions of liability</a:t>
            </a:r>
            <a:r>
              <a:rPr lang="en-US" sz="1800" b="1" dirty="0">
                <a:solidFill>
                  <a:srgbClr val="58696B"/>
                </a:solidFill>
              </a:rPr>
              <a:t>, </a:t>
            </a:r>
            <a:r>
              <a:rPr lang="en-US" sz="1800" b="1" u="sng" dirty="0">
                <a:solidFill>
                  <a:srgbClr val="58696B"/>
                </a:solidFill>
              </a:rPr>
              <a:t>more plaintiff friendly legal decisions</a:t>
            </a:r>
            <a:r>
              <a:rPr lang="en-US" sz="1800" b="1" dirty="0">
                <a:solidFill>
                  <a:srgbClr val="58696B"/>
                </a:solidFill>
              </a:rPr>
              <a:t>, and </a:t>
            </a:r>
            <a:r>
              <a:rPr lang="en-US" sz="1800" b="1" u="sng" dirty="0">
                <a:solidFill>
                  <a:srgbClr val="58696B"/>
                </a:solidFill>
              </a:rPr>
              <a:t>larger jury awards</a:t>
            </a:r>
            <a:r>
              <a:rPr lang="en-US" sz="1800" b="1" dirty="0">
                <a:solidFill>
                  <a:srgbClr val="58696B"/>
                </a:solidFill>
              </a:rPr>
              <a:t>.</a:t>
            </a:r>
          </a:p>
          <a:p>
            <a:pPr marL="285750" indent="-285750">
              <a:buFont typeface="Arial" panose="020B0604020202020204" pitchFamily="34" charset="0"/>
              <a:buChar char="•"/>
            </a:pPr>
            <a:r>
              <a:rPr lang="en-US" sz="1800" b="1" dirty="0">
                <a:solidFill>
                  <a:srgbClr val="58696B"/>
                </a:solidFill>
              </a:rPr>
              <a:t>Policyholder or plaintiff attorney practices that increase costs and time to settle insurance claims.  </a:t>
            </a:r>
          </a:p>
          <a:p>
            <a:pPr marL="285750" indent="-285750">
              <a:buFont typeface="Arial" panose="020B0604020202020204" pitchFamily="34" charset="0"/>
              <a:buChar char="•"/>
            </a:pPr>
            <a:r>
              <a:rPr lang="en-US" sz="1800" b="1" dirty="0">
                <a:solidFill>
                  <a:srgbClr val="58696B"/>
                </a:solidFill>
              </a:rPr>
              <a:t>While litigation is generally considered a policyholder’s last resort, legal system abuse can occur when a disputed claim could have been resolved without judicial intervention</a:t>
            </a:r>
          </a:p>
        </p:txBody>
      </p:sp>
      <p:sp>
        <p:nvSpPr>
          <p:cNvPr id="16" name="Text Placeholder 15">
            <a:extLst>
              <a:ext uri="{FF2B5EF4-FFF2-40B4-BE49-F238E27FC236}">
                <a16:creationId xmlns:a16="http://schemas.microsoft.com/office/drawing/2014/main" id="{D18302C0-8DF3-CAE6-5B7F-A37FE6B61E89}"/>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Definition:  Legal System Abuse</a:t>
            </a:r>
          </a:p>
        </p:txBody>
      </p:sp>
      <p:sp>
        <p:nvSpPr>
          <p:cNvPr id="91" name="Rectangle 90">
            <a:extLst>
              <a:ext uri="{FF2B5EF4-FFF2-40B4-BE49-F238E27FC236}">
                <a16:creationId xmlns:a16="http://schemas.microsoft.com/office/drawing/2014/main" id="{63751C23-BBE6-0CE5-B713-F70A9644E1F0}"/>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9134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6A23A-8579-46C8-C49C-9DB9417D6025}"/>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304A3F59-91F9-1F37-EEB5-4AD5A9707035}"/>
              </a:ext>
            </a:extLst>
          </p:cNvPr>
          <p:cNvPicPr>
            <a:picLocks noGrp="1" noChangeAspect="1"/>
          </p:cNvPicPr>
          <p:nvPr>
            <p:ph type="pic" sz="quarter" idx="13"/>
          </p:nvPr>
        </p:nvPicPr>
        <p:blipFill>
          <a:blip r:embed="rId3"/>
          <a:srcRect t="7812" b="7812"/>
          <a:stretch/>
        </p:blipFill>
        <p:spPr>
          <a:xfrm>
            <a:off x="0" y="0"/>
            <a:ext cx="12192000" cy="6858000"/>
          </a:xfrm>
        </p:spPr>
      </p:pic>
      <p:sp>
        <p:nvSpPr>
          <p:cNvPr id="17" name="Content Placeholder 16">
            <a:extLst>
              <a:ext uri="{FF2B5EF4-FFF2-40B4-BE49-F238E27FC236}">
                <a16:creationId xmlns:a16="http://schemas.microsoft.com/office/drawing/2014/main" id="{281E5863-6C72-3F48-6CCB-03C848B95A83}"/>
              </a:ext>
            </a:extLst>
          </p:cNvPr>
          <p:cNvSpPr>
            <a:spLocks noGrp="1"/>
          </p:cNvSpPr>
          <p:nvPr>
            <p:ph sz="quarter" idx="15"/>
          </p:nvPr>
        </p:nvSpPr>
        <p:spPr>
          <a:xfrm>
            <a:off x="1675242" y="2051170"/>
            <a:ext cx="9218730" cy="3532188"/>
          </a:xfrm>
        </p:spPr>
        <p:txBody>
          <a:bodyPr anchor="ctr"/>
          <a:lstStyle/>
          <a:p>
            <a:pPr marL="285750" indent="-285750">
              <a:buFont typeface="Arial" panose="020B0604020202020204" pitchFamily="34" charset="0"/>
              <a:buChar char="•"/>
            </a:pPr>
            <a:r>
              <a:rPr lang="en-US" sz="1800" b="1" i="0" u="none" strike="noStrike" baseline="0" dirty="0">
                <a:solidFill>
                  <a:srgbClr val="58696B"/>
                </a:solidFill>
              </a:rPr>
              <a:t>US Chamber of Commerce Institute for Legal Reform estimates the </a:t>
            </a:r>
            <a:r>
              <a:rPr lang="en-US" sz="1800" b="1" dirty="0">
                <a:solidFill>
                  <a:srgbClr val="58696B"/>
                </a:solidFill>
              </a:rPr>
              <a:t>aggregate tort costs in the US amounted to </a:t>
            </a:r>
            <a:r>
              <a:rPr lang="en-US" sz="1800" b="1" i="0" u="none" strike="noStrike" baseline="0" dirty="0">
                <a:solidFill>
                  <a:srgbClr val="58696B"/>
                </a:solidFill>
              </a:rPr>
              <a:t>$529 billion in 2022 which equates to approximately $4,207 per American household.  $229 Billion of that is attributed to General and Professional Liability (not including auto).</a:t>
            </a:r>
          </a:p>
          <a:p>
            <a:pPr marL="285750" indent="-285750">
              <a:buFont typeface="Arial" panose="020B0604020202020204" pitchFamily="34" charset="0"/>
              <a:buChar char="•"/>
            </a:pPr>
            <a:r>
              <a:rPr lang="en-US" sz="1800" b="1" dirty="0">
                <a:solidFill>
                  <a:srgbClr val="58696B"/>
                </a:solidFill>
              </a:rPr>
              <a:t>T</a:t>
            </a:r>
            <a:r>
              <a:rPr lang="en-US" sz="1800" b="1" i="0" u="none" strike="noStrike" baseline="0" dirty="0">
                <a:solidFill>
                  <a:srgbClr val="58696B"/>
                </a:solidFill>
              </a:rPr>
              <a:t>ort costs have grown at an annual rate of 6% per year over the period 2016 to 2020—with commercial liability growing at a faster rate than personal liability. This exceeds both the growth in inflation, which averaged 1.9%, and GDP, which grew at 2.8% over the same time period.</a:t>
            </a:r>
          </a:p>
          <a:p>
            <a:pPr marL="285750" indent="-285750">
              <a:buFont typeface="Arial" panose="020B0604020202020204" pitchFamily="34" charset="0"/>
              <a:buChar char="•"/>
            </a:pPr>
            <a:r>
              <a:rPr lang="en-US" sz="1800" b="1" dirty="0">
                <a:solidFill>
                  <a:srgbClr val="58696B"/>
                </a:solidFill>
              </a:rPr>
              <a:t>In </a:t>
            </a:r>
            <a:r>
              <a:rPr lang="en-US" sz="1800" b="1" u="sng" dirty="0">
                <a:solidFill>
                  <a:srgbClr val="58696B"/>
                </a:solidFill>
              </a:rPr>
              <a:t>Missouri</a:t>
            </a:r>
            <a:r>
              <a:rPr lang="en-US" sz="1800" b="1" dirty="0">
                <a:solidFill>
                  <a:srgbClr val="58696B"/>
                </a:solidFill>
              </a:rPr>
              <a:t>, tort costs make up 2.1% of the State’s GDP and costs Missouri households $3,387.</a:t>
            </a:r>
          </a:p>
        </p:txBody>
      </p:sp>
      <p:sp>
        <p:nvSpPr>
          <p:cNvPr id="16" name="Text Placeholder 15">
            <a:extLst>
              <a:ext uri="{FF2B5EF4-FFF2-40B4-BE49-F238E27FC236}">
                <a16:creationId xmlns:a16="http://schemas.microsoft.com/office/drawing/2014/main" id="{848A845E-F695-B939-24D2-C216BC5B7C67}"/>
              </a:ext>
            </a:extLst>
          </p:cNvPr>
          <p:cNvSpPr>
            <a:spLocks noGrp="1"/>
          </p:cNvSpPr>
          <p:nvPr>
            <p:ph type="title"/>
          </p:nvPr>
        </p:nvSpPr>
        <p:spPr>
          <a:xfrm>
            <a:off x="1675242" y="1418953"/>
            <a:ext cx="8848241"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Legal System Abuse: What does it cost?</a:t>
            </a:r>
          </a:p>
        </p:txBody>
      </p:sp>
      <p:sp>
        <p:nvSpPr>
          <p:cNvPr id="91" name="Rectangle 90">
            <a:extLst>
              <a:ext uri="{FF2B5EF4-FFF2-40B4-BE49-F238E27FC236}">
                <a16:creationId xmlns:a16="http://schemas.microsoft.com/office/drawing/2014/main" id="{40A4718E-0502-A63B-277C-3018FBD68B71}"/>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4D26A5E-7D02-9577-649A-F2DEB9C59D05}"/>
              </a:ext>
            </a:extLst>
          </p:cNvPr>
          <p:cNvSpPr txBox="1"/>
          <p:nvPr/>
        </p:nvSpPr>
        <p:spPr>
          <a:xfrm>
            <a:off x="776614" y="5872589"/>
            <a:ext cx="11638731" cy="276999"/>
          </a:xfrm>
          <a:prstGeom prst="rect">
            <a:avLst/>
          </a:prstGeom>
          <a:noFill/>
        </p:spPr>
        <p:txBody>
          <a:bodyPr wrap="square" rtlCol="0">
            <a:spAutoFit/>
          </a:bodyPr>
          <a:lstStyle/>
          <a:p>
            <a:r>
              <a:rPr lang="en-US" sz="1200" b="0" i="1" u="none" strike="noStrike" baseline="0" dirty="0">
                <a:solidFill>
                  <a:srgbClr val="58696B"/>
                </a:solidFill>
              </a:rPr>
              <a:t>~U.S. Chamber of Commerce Institute for Legal Reform :  </a:t>
            </a:r>
            <a:r>
              <a:rPr lang="en-US" sz="1200" dirty="0">
                <a:hlinkClick r:id="rId4"/>
              </a:rPr>
              <a:t>Hidden Costs of Lawsuits on U.S. Households Continue to Grow | U.S. Chamber of Commerce</a:t>
            </a:r>
            <a:endParaRPr lang="en-US" sz="1200" i="1" dirty="0">
              <a:solidFill>
                <a:srgbClr val="58696B"/>
              </a:solidFill>
            </a:endParaRPr>
          </a:p>
        </p:txBody>
      </p:sp>
    </p:spTree>
    <p:extLst>
      <p:ext uri="{BB962C8B-B14F-4D97-AF65-F5344CB8AC3E}">
        <p14:creationId xmlns:p14="http://schemas.microsoft.com/office/powerpoint/2010/main" val="109513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7C77A-A439-53DA-976E-7E3D2C23FF5A}"/>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0BEC0DFE-006A-E713-E9C7-C037BF0A3512}"/>
              </a:ext>
            </a:extLst>
          </p:cNvPr>
          <p:cNvPicPr>
            <a:picLocks noGrp="1" noChangeAspect="1"/>
          </p:cNvPicPr>
          <p:nvPr>
            <p:ph type="pic" sz="quarter" idx="13"/>
          </p:nvPr>
        </p:nvPicPr>
        <p:blipFill>
          <a:blip r:embed="rId3"/>
          <a:srcRect t="7812" b="7812"/>
          <a:stretch/>
        </p:blipFill>
        <p:spPr>
          <a:xfrm>
            <a:off x="0" y="0"/>
            <a:ext cx="12192000" cy="6858000"/>
          </a:xfrm>
        </p:spPr>
      </p:pic>
      <p:sp>
        <p:nvSpPr>
          <p:cNvPr id="17" name="Content Placeholder 16">
            <a:extLst>
              <a:ext uri="{FF2B5EF4-FFF2-40B4-BE49-F238E27FC236}">
                <a16:creationId xmlns:a16="http://schemas.microsoft.com/office/drawing/2014/main" id="{55FE8BD8-C733-37F7-EC33-8F35608D4EB1}"/>
              </a:ext>
            </a:extLst>
          </p:cNvPr>
          <p:cNvSpPr>
            <a:spLocks noGrp="1"/>
          </p:cNvSpPr>
          <p:nvPr>
            <p:ph sz="quarter" idx="15"/>
          </p:nvPr>
        </p:nvSpPr>
        <p:spPr>
          <a:xfrm>
            <a:off x="1546980" y="1666798"/>
            <a:ext cx="8364108" cy="4168654"/>
          </a:xfrm>
        </p:spPr>
        <p:txBody>
          <a:bodyPr anchor="ctr"/>
          <a:lstStyle/>
          <a:p>
            <a:pPr marL="285750" indent="-285750">
              <a:buFont typeface="Arial" panose="020B0604020202020204" pitchFamily="34" charset="0"/>
              <a:buChar char="•"/>
            </a:pPr>
            <a:r>
              <a:rPr lang="en-US" sz="1800" b="1" dirty="0">
                <a:solidFill>
                  <a:srgbClr val="58696B"/>
                </a:solidFill>
              </a:rPr>
              <a:t>Third party funding from sources such as private equity, hedge funds, university endowment funds, certain trusts and other deep-pocketed investors that can afford to take on high risks.</a:t>
            </a:r>
          </a:p>
          <a:p>
            <a:pPr marL="285750" indent="-285750">
              <a:buFont typeface="Arial" panose="020B0604020202020204" pitchFamily="34" charset="0"/>
              <a:buChar char="•"/>
            </a:pPr>
            <a:r>
              <a:rPr lang="en-US" sz="1800" b="1" dirty="0">
                <a:solidFill>
                  <a:srgbClr val="58696B"/>
                </a:solidFill>
              </a:rPr>
              <a:t>Invest in pending litigation in exchange for a percentage of the payout</a:t>
            </a:r>
          </a:p>
          <a:p>
            <a:pPr marL="285750" indent="-285750">
              <a:buFont typeface="Arial" panose="020B0604020202020204" pitchFamily="34" charset="0"/>
              <a:buChar char="•"/>
            </a:pPr>
            <a:r>
              <a:rPr lang="en-US" sz="1800" b="1" dirty="0">
                <a:solidFill>
                  <a:srgbClr val="58696B"/>
                </a:solidFill>
              </a:rPr>
              <a:t>Disbursements are used for legal expenses including expert witness and attorney fees</a:t>
            </a:r>
          </a:p>
          <a:p>
            <a:pPr marL="285750" indent="-285750">
              <a:buFont typeface="Arial" panose="020B0604020202020204" pitchFamily="34" charset="0"/>
              <a:buChar char="•"/>
            </a:pPr>
            <a:r>
              <a:rPr lang="en-US" sz="1800" b="1" dirty="0">
                <a:solidFill>
                  <a:srgbClr val="58696B"/>
                </a:solidFill>
              </a:rPr>
              <a:t>There is no recovery if the case is lost or remains unsettled.  </a:t>
            </a:r>
          </a:p>
        </p:txBody>
      </p:sp>
      <p:sp>
        <p:nvSpPr>
          <p:cNvPr id="16" name="Text Placeholder 15">
            <a:extLst>
              <a:ext uri="{FF2B5EF4-FFF2-40B4-BE49-F238E27FC236}">
                <a16:creationId xmlns:a16="http://schemas.microsoft.com/office/drawing/2014/main" id="{880EF194-02A7-5DB6-14D8-22FD7EEBB848}"/>
              </a:ext>
            </a:extLst>
          </p:cNvPr>
          <p:cNvSpPr>
            <a:spLocks noGrp="1"/>
          </p:cNvSpPr>
          <p:nvPr>
            <p:ph type="title"/>
          </p:nvPr>
        </p:nvSpPr>
        <p:spPr>
          <a:xfrm>
            <a:off x="1675242" y="1418953"/>
            <a:ext cx="8107585"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Definition:  Third Party Litigation Funding (TPLF)</a:t>
            </a:r>
          </a:p>
        </p:txBody>
      </p:sp>
      <p:sp>
        <p:nvSpPr>
          <p:cNvPr id="91" name="Rectangle 90">
            <a:extLst>
              <a:ext uri="{FF2B5EF4-FFF2-40B4-BE49-F238E27FC236}">
                <a16:creationId xmlns:a16="http://schemas.microsoft.com/office/drawing/2014/main" id="{77B59ADD-495B-E122-3D76-8C0AFAB30F3D}"/>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8192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C78D1-409F-86A2-8F10-562E57B4DB2B}"/>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7714A5D5-E058-BFC9-EF3E-641E83E67EFC}"/>
              </a:ext>
            </a:extLst>
          </p:cNvPr>
          <p:cNvPicPr>
            <a:picLocks noGrp="1" noChangeAspect="1"/>
          </p:cNvPicPr>
          <p:nvPr>
            <p:ph type="pic" sz="quarter" idx="13"/>
          </p:nvPr>
        </p:nvPicPr>
        <p:blipFill>
          <a:blip r:embed="rId3"/>
          <a:srcRect t="7812" b="7812"/>
          <a:stretch/>
        </p:blipFill>
        <p:spPr>
          <a:xfrm>
            <a:off x="0" y="0"/>
            <a:ext cx="12192000" cy="6858000"/>
          </a:xfrm>
        </p:spPr>
      </p:pic>
      <p:sp>
        <p:nvSpPr>
          <p:cNvPr id="17" name="Content Placeholder 16">
            <a:extLst>
              <a:ext uri="{FF2B5EF4-FFF2-40B4-BE49-F238E27FC236}">
                <a16:creationId xmlns:a16="http://schemas.microsoft.com/office/drawing/2014/main" id="{B2A2D6C4-951B-2F9C-B92E-A538871BF43F}"/>
              </a:ext>
            </a:extLst>
          </p:cNvPr>
          <p:cNvSpPr>
            <a:spLocks noGrp="1"/>
          </p:cNvSpPr>
          <p:nvPr>
            <p:ph sz="quarter" idx="15"/>
          </p:nvPr>
        </p:nvSpPr>
        <p:spPr>
          <a:xfrm>
            <a:off x="1675242" y="2546271"/>
            <a:ext cx="9535554" cy="2564997"/>
          </a:xfrm>
        </p:spPr>
        <p:txBody>
          <a:bodyPr anchor="ctr"/>
          <a:lstStyle/>
          <a:p>
            <a:pPr marL="285750" indent="-285750">
              <a:buFont typeface="Arial" panose="020B0604020202020204" pitchFamily="34" charset="0"/>
              <a:buChar char="•"/>
            </a:pPr>
            <a:r>
              <a:rPr lang="en-US" sz="1800" b="1" dirty="0">
                <a:solidFill>
                  <a:srgbClr val="58696B"/>
                </a:solidFill>
              </a:rPr>
              <a:t>According to Swiss Re, more than half of the $17 Billion invested into TPLF globally in 2020 was deployed in the US and estimates this will increase to as high as $30 Billion by 2028.</a:t>
            </a:r>
          </a:p>
          <a:p>
            <a:pPr marL="285750" indent="-285750">
              <a:buFont typeface="Arial" panose="020B0604020202020204" pitchFamily="34" charset="0"/>
              <a:buChar char="•"/>
            </a:pPr>
            <a:r>
              <a:rPr lang="en-US" sz="1800" b="1" dirty="0">
                <a:solidFill>
                  <a:srgbClr val="58696B"/>
                </a:solidFill>
              </a:rPr>
              <a:t>Recent annual returns surpassing 20%, with some reported as high as 52%</a:t>
            </a:r>
          </a:p>
          <a:p>
            <a:pPr marL="285750" indent="-285750">
              <a:buFont typeface="Arial" panose="020B0604020202020204" pitchFamily="34" charset="0"/>
              <a:buChar char="•"/>
            </a:pPr>
            <a:r>
              <a:rPr lang="en-US" sz="1800" b="1" dirty="0">
                <a:solidFill>
                  <a:srgbClr val="58696B"/>
                </a:solidFill>
              </a:rPr>
              <a:t>Foreign adversaries are investing in US litigation to gain access to sensitive information and/or evade sanctions</a:t>
            </a:r>
          </a:p>
          <a:p>
            <a:endParaRPr lang="en-US" sz="1800" b="1" dirty="0">
              <a:solidFill>
                <a:srgbClr val="58696B"/>
              </a:solidFill>
            </a:endParaRPr>
          </a:p>
          <a:p>
            <a:pPr marL="285750" indent="-285750">
              <a:buFont typeface="Arial" panose="020B0604020202020204" pitchFamily="34" charset="0"/>
              <a:buChar char="•"/>
            </a:pPr>
            <a:endParaRPr lang="en-US" sz="1800" b="1" dirty="0">
              <a:solidFill>
                <a:srgbClr val="58696B"/>
              </a:solidFill>
            </a:endParaRPr>
          </a:p>
        </p:txBody>
      </p:sp>
      <p:sp>
        <p:nvSpPr>
          <p:cNvPr id="16" name="Text Placeholder 15">
            <a:extLst>
              <a:ext uri="{FF2B5EF4-FFF2-40B4-BE49-F238E27FC236}">
                <a16:creationId xmlns:a16="http://schemas.microsoft.com/office/drawing/2014/main" id="{1B7E2C72-3B95-69A2-8EAF-B36DE31EBD42}"/>
              </a:ext>
            </a:extLst>
          </p:cNvPr>
          <p:cNvSpPr>
            <a:spLocks noGrp="1"/>
          </p:cNvSpPr>
          <p:nvPr>
            <p:ph type="title"/>
          </p:nvPr>
        </p:nvSpPr>
        <p:spPr>
          <a:xfrm>
            <a:off x="1675242" y="1418953"/>
            <a:ext cx="8107585"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Third Party Litigation Funding (TPLF)</a:t>
            </a:r>
            <a:r>
              <a:rPr lang="en-US" dirty="0"/>
              <a:t>-</a:t>
            </a:r>
            <a:r>
              <a:rPr lang="en-US" dirty="0" err="1"/>
              <a:t>cont</a:t>
            </a:r>
            <a:r>
              <a:rPr lang="en-US" dirty="0"/>
              <a:t>…</a:t>
            </a:r>
            <a:endParaRPr lang="en-US" noProof="0" dirty="0"/>
          </a:p>
        </p:txBody>
      </p:sp>
      <p:sp>
        <p:nvSpPr>
          <p:cNvPr id="91" name="Rectangle 90">
            <a:extLst>
              <a:ext uri="{FF2B5EF4-FFF2-40B4-BE49-F238E27FC236}">
                <a16:creationId xmlns:a16="http://schemas.microsoft.com/office/drawing/2014/main" id="{FC5D4DC8-A927-3EC9-919A-200F4AE82B9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439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49" descr="Stone wall texture">
            <a:extLst>
              <a:ext uri="{FF2B5EF4-FFF2-40B4-BE49-F238E27FC236}">
                <a16:creationId xmlns:a16="http://schemas.microsoft.com/office/drawing/2014/main" id="{DA4A4E79-F170-4C47-9EAD-960260C45896}"/>
              </a:ext>
            </a:extLst>
          </p:cNvPr>
          <p:cNvPicPr>
            <a:picLocks noGrp="1" noChangeAspect="1"/>
          </p:cNvPicPr>
          <p:nvPr>
            <p:ph type="pic" sz="quarter" idx="13"/>
          </p:nvPr>
        </p:nvPicPr>
        <p:blipFill>
          <a:blip r:embed="rId3"/>
          <a:srcRect t="7812" b="7812"/>
          <a:stretch/>
        </p:blipFill>
        <p:spPr>
          <a:xfrm>
            <a:off x="0" y="0"/>
            <a:ext cx="12192000" cy="6858000"/>
          </a:xfrm>
        </p:spPr>
      </p:pic>
      <p:sp>
        <p:nvSpPr>
          <p:cNvPr id="28" name="Content Placeholder 27">
            <a:extLst>
              <a:ext uri="{FF2B5EF4-FFF2-40B4-BE49-F238E27FC236}">
                <a16:creationId xmlns:a16="http://schemas.microsoft.com/office/drawing/2014/main" id="{29909120-B013-4872-BAFC-11D63AAABDD4}"/>
              </a:ext>
            </a:extLst>
          </p:cNvPr>
          <p:cNvSpPr>
            <a:spLocks noGrp="1"/>
          </p:cNvSpPr>
          <p:nvPr>
            <p:ph sz="quarter" idx="15"/>
          </p:nvPr>
        </p:nvSpPr>
        <p:spPr>
          <a:xfrm>
            <a:off x="1675242" y="1837659"/>
            <a:ext cx="5362575" cy="4327733"/>
          </a:xfrm>
        </p:spPr>
        <p:txBody>
          <a:bodyPr/>
          <a:lstStyle/>
          <a:p>
            <a:r>
              <a:rPr lang="en-US" b="1" dirty="0">
                <a:solidFill>
                  <a:srgbClr val="58696B"/>
                </a:solidFill>
              </a:rPr>
              <a:t>Locally Owned since 1960</a:t>
            </a:r>
          </a:p>
          <a:p>
            <a:r>
              <a:rPr lang="en-US" b="1" dirty="0">
                <a:solidFill>
                  <a:srgbClr val="58696B"/>
                </a:solidFill>
              </a:rPr>
              <a:t>Specializations:</a:t>
            </a:r>
          </a:p>
          <a:p>
            <a:r>
              <a:rPr lang="en-US" b="1" dirty="0">
                <a:solidFill>
                  <a:srgbClr val="58696B"/>
                </a:solidFill>
              </a:rPr>
              <a:t>     -Design Professionals</a:t>
            </a:r>
          </a:p>
          <a:p>
            <a:r>
              <a:rPr lang="en-US" b="1" dirty="0">
                <a:solidFill>
                  <a:srgbClr val="58696B"/>
                </a:solidFill>
              </a:rPr>
              <a:t>     -Municipal:  Cities &amp; Towns</a:t>
            </a:r>
          </a:p>
          <a:p>
            <a:r>
              <a:rPr lang="en-US" b="1" dirty="0">
                <a:solidFill>
                  <a:srgbClr val="58696B"/>
                </a:solidFill>
              </a:rPr>
              <a:t>     -Non-Profit Organizations</a:t>
            </a:r>
          </a:p>
          <a:p>
            <a:r>
              <a:rPr lang="en-US" b="1" dirty="0">
                <a:solidFill>
                  <a:srgbClr val="58696B"/>
                </a:solidFill>
              </a:rPr>
              <a:t>     -CPA’s &amp; Lawyers</a:t>
            </a:r>
          </a:p>
          <a:p>
            <a:r>
              <a:rPr lang="en-US" b="1" dirty="0">
                <a:solidFill>
                  <a:srgbClr val="58696B"/>
                </a:solidFill>
              </a:rPr>
              <a:t>Over 250 Design Firms</a:t>
            </a:r>
          </a:p>
          <a:p>
            <a:r>
              <a:rPr lang="en-US" b="1" dirty="0">
                <a:solidFill>
                  <a:srgbClr val="58696B"/>
                </a:solidFill>
              </a:rPr>
              <a:t>Licensed in ~35 states</a:t>
            </a:r>
          </a:p>
          <a:p>
            <a:r>
              <a:rPr lang="en-US" b="1" dirty="0">
                <a:solidFill>
                  <a:srgbClr val="58696B"/>
                </a:solidFill>
              </a:rPr>
              <a:t>Certified Insurance Counselors</a:t>
            </a:r>
          </a:p>
          <a:p>
            <a:r>
              <a:rPr lang="en-US" b="1" dirty="0">
                <a:solidFill>
                  <a:srgbClr val="58696B"/>
                </a:solidFill>
              </a:rPr>
              <a:t>Contract review</a:t>
            </a:r>
          </a:p>
          <a:p>
            <a:r>
              <a:rPr lang="en-US" b="1" dirty="0">
                <a:solidFill>
                  <a:srgbClr val="58696B"/>
                </a:solidFill>
              </a:rPr>
              <a:t>Continuing Education Facilitators</a:t>
            </a:r>
          </a:p>
          <a:p>
            <a:r>
              <a:rPr lang="en-US" b="1" dirty="0">
                <a:solidFill>
                  <a:srgbClr val="58696B"/>
                </a:solidFill>
              </a:rPr>
              <a:t>A/E </a:t>
            </a:r>
            <a:r>
              <a:rPr lang="en-US" b="1" dirty="0" err="1">
                <a:solidFill>
                  <a:srgbClr val="58696B"/>
                </a:solidFill>
              </a:rPr>
              <a:t>ProNet</a:t>
            </a:r>
            <a:r>
              <a:rPr lang="en-US" b="1" dirty="0">
                <a:solidFill>
                  <a:srgbClr val="58696B"/>
                </a:solidFill>
              </a:rPr>
              <a:t> Members</a:t>
            </a:r>
          </a:p>
        </p:txBody>
      </p:sp>
      <p:sp>
        <p:nvSpPr>
          <p:cNvPr id="19" name="Text Placeholder 18">
            <a:extLst>
              <a:ext uri="{FF2B5EF4-FFF2-40B4-BE49-F238E27FC236}">
                <a16:creationId xmlns:a16="http://schemas.microsoft.com/office/drawing/2014/main" id="{39B2324E-969D-4802-8BB3-E6EC3E221464}"/>
              </a:ext>
            </a:extLst>
          </p:cNvPr>
          <p:cNvSpPr>
            <a:spLocks noGrp="1"/>
          </p:cNvSpPr>
          <p:nvPr>
            <p:ph type="title"/>
          </p:nvPr>
        </p:nvSpPr>
        <p:spPr>
          <a:xfrm>
            <a:off x="1675242" y="1237319"/>
            <a:ext cx="5362575"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About Us</a:t>
            </a:r>
          </a:p>
        </p:txBody>
      </p:sp>
      <p:sp>
        <p:nvSpPr>
          <p:cNvPr id="13" name="Rectangle 12">
            <a:extLst>
              <a:ext uri="{FF2B5EF4-FFF2-40B4-BE49-F238E27FC236}">
                <a16:creationId xmlns:a16="http://schemas.microsoft.com/office/drawing/2014/main" id="{F7B7E5B3-F6B1-4A5C-A942-9728FEC5764C}"/>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11C0FA35-FBFE-4B23-B0D5-ECBC4C90532E}"/>
              </a:ext>
              <a:ext uri="{C183D7F6-B498-43B3-948B-1728B52AA6E4}">
                <adec:decorative xmlns:adec="http://schemas.microsoft.com/office/drawing/2017/decorative" val="1"/>
              </a:ext>
            </a:extLst>
          </p:cNvPr>
          <p:cNvCxnSpPr>
            <a:cxnSpLocks/>
          </p:cNvCxnSpPr>
          <p:nvPr/>
        </p:nvCxnSpPr>
        <p:spPr>
          <a:xfrm>
            <a:off x="1389360" y="0"/>
            <a:ext cx="0" cy="17133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7" name="Diagram 6">
            <a:extLst>
              <a:ext uri="{FF2B5EF4-FFF2-40B4-BE49-F238E27FC236}">
                <a16:creationId xmlns:a16="http://schemas.microsoft.com/office/drawing/2014/main" id="{F1AE6D5E-0F2C-41B7-8D51-218F2BB316AF}"/>
              </a:ext>
            </a:extLst>
          </p:cNvPr>
          <p:cNvGraphicFramePr/>
          <p:nvPr>
            <p:extLst>
              <p:ext uri="{D42A27DB-BD31-4B8C-83A1-F6EECF244321}">
                <p14:modId xmlns:p14="http://schemas.microsoft.com/office/powerpoint/2010/main" val="3398085766"/>
              </p:ext>
            </p:extLst>
          </p:nvPr>
        </p:nvGraphicFramePr>
        <p:xfrm>
          <a:off x="6757556" y="638177"/>
          <a:ext cx="4064000" cy="55816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4007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8AFA7-0676-2FC0-BB13-4B9882790DF8}"/>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AD3984D1-C2F6-EE89-0A2B-FD432355EB6A}"/>
              </a:ext>
            </a:extLst>
          </p:cNvPr>
          <p:cNvPicPr>
            <a:picLocks noGrp="1" noChangeAspect="1"/>
          </p:cNvPicPr>
          <p:nvPr>
            <p:ph type="pic" sz="quarter" idx="13"/>
          </p:nvPr>
        </p:nvPicPr>
        <p:blipFill>
          <a:blip r:embed="rId3"/>
          <a:srcRect t="7812" b="7812"/>
          <a:stretch/>
        </p:blipFill>
        <p:spPr>
          <a:xfrm>
            <a:off x="0" y="0"/>
            <a:ext cx="12192000" cy="6858000"/>
          </a:xfrm>
        </p:spPr>
      </p:pic>
      <p:sp>
        <p:nvSpPr>
          <p:cNvPr id="17" name="Content Placeholder 16">
            <a:extLst>
              <a:ext uri="{FF2B5EF4-FFF2-40B4-BE49-F238E27FC236}">
                <a16:creationId xmlns:a16="http://schemas.microsoft.com/office/drawing/2014/main" id="{84C98440-0D00-8D94-4E20-D63AD2039CC7}"/>
              </a:ext>
            </a:extLst>
          </p:cNvPr>
          <p:cNvSpPr>
            <a:spLocks noGrp="1"/>
          </p:cNvSpPr>
          <p:nvPr>
            <p:ph sz="quarter" idx="15"/>
          </p:nvPr>
        </p:nvSpPr>
        <p:spPr>
          <a:xfrm>
            <a:off x="1675241" y="1945798"/>
            <a:ext cx="9535554" cy="2564997"/>
          </a:xfrm>
        </p:spPr>
        <p:txBody>
          <a:bodyPr anchor="ctr"/>
          <a:lstStyle/>
          <a:p>
            <a:pPr marL="285750" indent="-285750">
              <a:buFont typeface="Arial" panose="020B0604020202020204" pitchFamily="34" charset="0"/>
              <a:buChar char="•"/>
            </a:pPr>
            <a:r>
              <a:rPr lang="en-US" sz="1800" b="1" dirty="0">
                <a:solidFill>
                  <a:srgbClr val="58696B"/>
                </a:solidFill>
              </a:rPr>
              <a:t>TPLF has the potential to draw out litigation and costs.</a:t>
            </a:r>
          </a:p>
          <a:p>
            <a:pPr marL="285750" indent="-285750">
              <a:buFont typeface="Arial" panose="020B0604020202020204" pitchFamily="34" charset="0"/>
              <a:buChar char="•"/>
            </a:pPr>
            <a:r>
              <a:rPr lang="en-US" sz="1800" b="1" dirty="0">
                <a:solidFill>
                  <a:srgbClr val="58696B"/>
                </a:solidFill>
              </a:rPr>
              <a:t>TPLF increases the threat of moral hazard</a:t>
            </a:r>
          </a:p>
          <a:p>
            <a:pPr marL="285750" indent="-285750">
              <a:buFont typeface="Arial" panose="020B0604020202020204" pitchFamily="34" charset="0"/>
              <a:buChar char="•"/>
            </a:pPr>
            <a:r>
              <a:rPr lang="en-US" sz="1800" b="1" dirty="0">
                <a:solidFill>
                  <a:srgbClr val="58696B"/>
                </a:solidFill>
              </a:rPr>
              <a:t>David vs Goliath is no longer the primary dynamic in TPLF</a:t>
            </a:r>
          </a:p>
          <a:p>
            <a:endParaRPr lang="en-US" sz="1800" b="1" dirty="0">
              <a:solidFill>
                <a:srgbClr val="58696B"/>
              </a:solidFill>
            </a:endParaRPr>
          </a:p>
          <a:p>
            <a:pPr marL="285750" indent="-285750">
              <a:buFont typeface="Arial" panose="020B0604020202020204" pitchFamily="34" charset="0"/>
              <a:buChar char="•"/>
            </a:pPr>
            <a:endParaRPr lang="en-US" sz="1800" b="1" dirty="0">
              <a:solidFill>
                <a:srgbClr val="58696B"/>
              </a:solidFill>
            </a:endParaRPr>
          </a:p>
        </p:txBody>
      </p:sp>
      <p:sp>
        <p:nvSpPr>
          <p:cNvPr id="16" name="Text Placeholder 15">
            <a:extLst>
              <a:ext uri="{FF2B5EF4-FFF2-40B4-BE49-F238E27FC236}">
                <a16:creationId xmlns:a16="http://schemas.microsoft.com/office/drawing/2014/main" id="{2C7A9DD7-1580-2276-5D84-A702DDCE9F5C}"/>
              </a:ext>
            </a:extLst>
          </p:cNvPr>
          <p:cNvSpPr>
            <a:spLocks noGrp="1"/>
          </p:cNvSpPr>
          <p:nvPr>
            <p:ph type="title"/>
          </p:nvPr>
        </p:nvSpPr>
        <p:spPr>
          <a:xfrm>
            <a:off x="1675242" y="1418953"/>
            <a:ext cx="8683783"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Why should insurers and policyholders be concerned about TPLF?</a:t>
            </a:r>
          </a:p>
        </p:txBody>
      </p:sp>
      <p:sp>
        <p:nvSpPr>
          <p:cNvPr id="91" name="Rectangle 90">
            <a:extLst>
              <a:ext uri="{FF2B5EF4-FFF2-40B4-BE49-F238E27FC236}">
                <a16:creationId xmlns:a16="http://schemas.microsoft.com/office/drawing/2014/main" id="{1585ED2D-A002-1C24-0CCE-AE37C7D596C0}"/>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5234A7F-54E3-D6C8-9C45-C71F143BC987}"/>
              </a:ext>
            </a:extLst>
          </p:cNvPr>
          <p:cNvSpPr txBox="1"/>
          <p:nvPr/>
        </p:nvSpPr>
        <p:spPr>
          <a:xfrm>
            <a:off x="8617907" y="5824966"/>
            <a:ext cx="3682652" cy="276999"/>
          </a:xfrm>
          <a:prstGeom prst="rect">
            <a:avLst/>
          </a:prstGeom>
          <a:noFill/>
        </p:spPr>
        <p:txBody>
          <a:bodyPr wrap="square" rtlCol="0">
            <a:spAutoFit/>
          </a:bodyPr>
          <a:lstStyle/>
          <a:p>
            <a:r>
              <a:rPr lang="en-US" sz="1200" i="1" dirty="0"/>
              <a:t>~Insurance Information Institute; iii</a:t>
            </a:r>
          </a:p>
        </p:txBody>
      </p:sp>
      <p:sp>
        <p:nvSpPr>
          <p:cNvPr id="3" name="Text Placeholder 15">
            <a:extLst>
              <a:ext uri="{FF2B5EF4-FFF2-40B4-BE49-F238E27FC236}">
                <a16:creationId xmlns:a16="http://schemas.microsoft.com/office/drawing/2014/main" id="{A265D2B3-13AA-20DF-7F41-2652B2379306}"/>
              </a:ext>
            </a:extLst>
          </p:cNvPr>
          <p:cNvSpPr txBox="1">
            <a:spLocks/>
          </p:cNvSpPr>
          <p:nvPr/>
        </p:nvSpPr>
        <p:spPr>
          <a:xfrm>
            <a:off x="1675242" y="3618596"/>
            <a:ext cx="8683783" cy="22063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lang="en-US" sz="2400" kern="1200" spc="100" baseline="0">
                <a:solidFill>
                  <a:schemeClr val="accent1"/>
                </a:solidFill>
                <a:latin typeface="+mj-lt"/>
                <a:ea typeface="+mn-ea"/>
                <a:cs typeface="+mn-cs"/>
              </a:defRPr>
            </a:lvl1pPr>
          </a:lstStyle>
          <a:p>
            <a:r>
              <a:rPr lang="en-US" dirty="0"/>
              <a:t>The overall lack of transparency in TPLF arrangements impedes fair play causing difficulties </a:t>
            </a:r>
          </a:p>
          <a:p>
            <a:endParaRPr lang="en-US" dirty="0"/>
          </a:p>
          <a:p>
            <a:pPr marL="342900" indent="-342900">
              <a:buFont typeface="Arial" panose="020B0604020202020204" pitchFamily="34" charset="0"/>
              <a:buChar char="•"/>
            </a:pPr>
            <a:r>
              <a:rPr lang="en-US" sz="1800" b="1" dirty="0">
                <a:latin typeface="+mn-lt"/>
              </a:rPr>
              <a:t>for opposing parties to manage legal risks and associated costs;</a:t>
            </a:r>
          </a:p>
          <a:p>
            <a:r>
              <a:rPr lang="en-US" sz="1800" b="1" dirty="0">
                <a:latin typeface="+mn-lt"/>
              </a:rPr>
              <a:t> </a:t>
            </a:r>
          </a:p>
          <a:p>
            <a:pPr marL="342900" indent="-342900">
              <a:buFont typeface="Arial" panose="020B0604020202020204" pitchFamily="34" charset="0"/>
              <a:buChar char="•"/>
            </a:pPr>
            <a:r>
              <a:rPr lang="en-US" sz="1800" b="1" dirty="0">
                <a:latin typeface="+mn-lt"/>
              </a:rPr>
              <a:t>quantifying the impact on funded verdicts and social inflation</a:t>
            </a:r>
          </a:p>
        </p:txBody>
      </p:sp>
    </p:spTree>
    <p:extLst>
      <p:ext uri="{BB962C8B-B14F-4D97-AF65-F5344CB8AC3E}">
        <p14:creationId xmlns:p14="http://schemas.microsoft.com/office/powerpoint/2010/main" val="1386605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9EA69-47E5-CE49-C58C-94990A54A7DE}"/>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42044EBC-5C16-FA2B-41B6-72D771E6FA08}"/>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9C0EA2E0-58FB-82DE-FA5E-A0A9A0BFD5EE}"/>
              </a:ext>
            </a:extLst>
          </p:cNvPr>
          <p:cNvSpPr>
            <a:spLocks noGrp="1"/>
          </p:cNvSpPr>
          <p:nvPr>
            <p:ph type="title"/>
          </p:nvPr>
        </p:nvSpPr>
        <p:spPr>
          <a:xfrm>
            <a:off x="5428780" y="1142277"/>
            <a:ext cx="5856746"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3200" noProof="0" dirty="0"/>
              <a:t>The Financial Impact </a:t>
            </a:r>
            <a:br>
              <a:rPr lang="en-US" sz="3200" noProof="0" dirty="0"/>
            </a:br>
            <a:r>
              <a:rPr lang="en-US" sz="3200" noProof="0" dirty="0"/>
              <a:t>of TPLF</a:t>
            </a:r>
          </a:p>
        </p:txBody>
      </p:sp>
      <p:sp>
        <p:nvSpPr>
          <p:cNvPr id="91" name="Rectangle 90">
            <a:extLst>
              <a:ext uri="{FF2B5EF4-FFF2-40B4-BE49-F238E27FC236}">
                <a16:creationId xmlns:a16="http://schemas.microsoft.com/office/drawing/2014/main" id="{21AD0FCD-91E8-5909-D03C-87956CAE76EB}"/>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Diagram 5">
            <a:extLst>
              <a:ext uri="{FF2B5EF4-FFF2-40B4-BE49-F238E27FC236}">
                <a16:creationId xmlns:a16="http://schemas.microsoft.com/office/drawing/2014/main" id="{C543CCF1-B8A9-C17B-35D0-DB14095D1E23}"/>
              </a:ext>
            </a:extLst>
          </p:cNvPr>
          <p:cNvGraphicFramePr/>
          <p:nvPr>
            <p:extLst>
              <p:ext uri="{D42A27DB-BD31-4B8C-83A1-F6EECF244321}">
                <p14:modId xmlns:p14="http://schemas.microsoft.com/office/powerpoint/2010/main" val="139797045"/>
              </p:ext>
            </p:extLst>
          </p:nvPr>
        </p:nvGraphicFramePr>
        <p:xfrm>
          <a:off x="1056786" y="991964"/>
          <a:ext cx="917072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35948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313934" y="1521363"/>
            <a:ext cx="9564130"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4000" dirty="0"/>
              <a:t>Solutions…</a:t>
            </a:r>
            <a:endParaRPr lang="en-US" sz="4000" noProof="0"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3">
            <a:extLst>
              <a:ext uri="{FF2B5EF4-FFF2-40B4-BE49-F238E27FC236}">
                <a16:creationId xmlns:a16="http://schemas.microsoft.com/office/drawing/2014/main" id="{C7FA6392-1C73-B9EB-967A-1101323B238F}"/>
              </a:ext>
            </a:extLst>
          </p:cNvPr>
          <p:cNvSpPr>
            <a:spLocks noGrp="1"/>
          </p:cNvSpPr>
          <p:nvPr>
            <p:ph sz="quarter" idx="15"/>
          </p:nvPr>
        </p:nvSpPr>
        <p:spPr>
          <a:xfrm>
            <a:off x="1928682" y="2446637"/>
            <a:ext cx="7857869" cy="3030774"/>
          </a:xfrm>
        </p:spPr>
        <p:txBody>
          <a:bodyPr/>
          <a:lstStyle/>
          <a:p>
            <a:pPr marL="1428750" lvl="2" indent="-285750"/>
            <a:endParaRPr lang="en-US" sz="1800" b="1" dirty="0">
              <a:solidFill>
                <a:srgbClr val="58696B"/>
              </a:solidFill>
            </a:endParaRPr>
          </a:p>
          <a:p>
            <a:pPr marL="285750" indent="-285750">
              <a:buFont typeface="Arial" panose="020B0604020202020204" pitchFamily="34" charset="0"/>
              <a:buChar char="•"/>
            </a:pPr>
            <a:r>
              <a:rPr lang="en-US" sz="1800" b="1" dirty="0">
                <a:solidFill>
                  <a:srgbClr val="58696B"/>
                </a:solidFill>
              </a:rPr>
              <a:t>Insurance/Risk Management</a:t>
            </a:r>
          </a:p>
          <a:p>
            <a:pPr marL="285750" indent="-285750">
              <a:buFont typeface="Arial" panose="020B0604020202020204" pitchFamily="34" charset="0"/>
              <a:buChar char="•"/>
            </a:pPr>
            <a:r>
              <a:rPr lang="en-US" sz="1800" b="1" dirty="0">
                <a:solidFill>
                  <a:srgbClr val="58696B"/>
                </a:solidFill>
              </a:rPr>
              <a:t>Contractual</a:t>
            </a:r>
          </a:p>
          <a:p>
            <a:pPr marL="285750" indent="-285750">
              <a:buFont typeface="Arial" panose="020B0604020202020204" pitchFamily="34" charset="0"/>
              <a:buChar char="•"/>
            </a:pPr>
            <a:r>
              <a:rPr lang="en-US" sz="1800" b="1" dirty="0">
                <a:solidFill>
                  <a:srgbClr val="58696B"/>
                </a:solidFill>
              </a:rPr>
              <a:t>Legislative</a:t>
            </a:r>
          </a:p>
          <a:p>
            <a:pPr marL="285750" indent="-285750">
              <a:buFont typeface="Arial" panose="020B0604020202020204" pitchFamily="34" charset="0"/>
              <a:buChar char="•"/>
            </a:pPr>
            <a:endParaRPr lang="en-US" sz="1800" b="1" dirty="0">
              <a:solidFill>
                <a:srgbClr val="58696B"/>
              </a:solidFill>
            </a:endParaRPr>
          </a:p>
        </p:txBody>
      </p:sp>
      <p:pic>
        <p:nvPicPr>
          <p:cNvPr id="3" name="Picture 2">
            <a:extLst>
              <a:ext uri="{FF2B5EF4-FFF2-40B4-BE49-F238E27FC236}">
                <a16:creationId xmlns:a16="http://schemas.microsoft.com/office/drawing/2014/main" id="{9E536382-E23E-AF3E-3F26-D90A1A5EF3E8}"/>
              </a:ext>
            </a:extLst>
          </p:cNvPr>
          <p:cNvPicPr>
            <a:picLocks noChangeAspect="1"/>
          </p:cNvPicPr>
          <p:nvPr/>
        </p:nvPicPr>
        <p:blipFill>
          <a:blip r:embed="rId4"/>
          <a:stretch>
            <a:fillRect/>
          </a:stretch>
        </p:blipFill>
        <p:spPr>
          <a:xfrm>
            <a:off x="5948428" y="2017054"/>
            <a:ext cx="4629150" cy="3076575"/>
          </a:xfrm>
          <a:prstGeom prst="rect">
            <a:avLst/>
          </a:prstGeom>
          <a:effectLst>
            <a:softEdge rad="101600"/>
          </a:effectLst>
        </p:spPr>
      </p:pic>
    </p:spTree>
    <p:extLst>
      <p:ext uri="{BB962C8B-B14F-4D97-AF65-F5344CB8AC3E}">
        <p14:creationId xmlns:p14="http://schemas.microsoft.com/office/powerpoint/2010/main" val="1891388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186249" y="1274642"/>
            <a:ext cx="9564130"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dirty="0"/>
              <a:t>Legislative Solutions:</a:t>
            </a:r>
            <a:endParaRPr lang="en-US" noProof="0"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3">
            <a:extLst>
              <a:ext uri="{FF2B5EF4-FFF2-40B4-BE49-F238E27FC236}">
                <a16:creationId xmlns:a16="http://schemas.microsoft.com/office/drawing/2014/main" id="{1C03F494-66AE-A430-D45F-CED9FD7CAEF6}"/>
              </a:ext>
            </a:extLst>
          </p:cNvPr>
          <p:cNvSpPr txBox="1">
            <a:spLocks/>
          </p:cNvSpPr>
          <p:nvPr/>
        </p:nvSpPr>
        <p:spPr>
          <a:xfrm>
            <a:off x="1186249" y="1833124"/>
            <a:ext cx="10243751" cy="43867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750" lvl="2" indent="-285750"/>
            <a:endParaRPr lang="en-US" sz="1800" b="1" dirty="0">
              <a:solidFill>
                <a:srgbClr val="58696B"/>
              </a:solidFill>
            </a:endParaRPr>
          </a:p>
          <a:p>
            <a:r>
              <a:rPr lang="en-US" sz="2000" b="1" u="sng" dirty="0">
                <a:solidFill>
                  <a:srgbClr val="58696B"/>
                </a:solidFill>
              </a:rPr>
              <a:t>Contractor/Construction Engineering Inspector (CEI) is an agent of the Municipality:  Sovereign Immunity</a:t>
            </a:r>
          </a:p>
          <a:p>
            <a:pPr marL="857250" lvl="1" indent="-171450"/>
            <a:r>
              <a:rPr lang="en-US" sz="2000" b="1" dirty="0">
                <a:solidFill>
                  <a:srgbClr val="58696B"/>
                </a:solidFill>
              </a:rPr>
              <a:t>Contractor/CEI is an extension of the government entity (owner) (staff augmentation)</a:t>
            </a:r>
          </a:p>
          <a:p>
            <a:pPr marL="857250" lvl="1" indent="-171450"/>
            <a:r>
              <a:rPr lang="en-US" sz="2000" b="1" dirty="0">
                <a:solidFill>
                  <a:srgbClr val="58696B"/>
                </a:solidFill>
              </a:rPr>
              <a:t>Immunities protecting municipalities would extend to the Contractor/CEI </a:t>
            </a:r>
          </a:p>
          <a:p>
            <a:pPr marL="857250" lvl="1" indent="-171450"/>
            <a:r>
              <a:rPr lang="en-US" sz="2000" b="1" dirty="0">
                <a:solidFill>
                  <a:srgbClr val="58696B"/>
                </a:solidFill>
              </a:rPr>
              <a:t>Municipal Monetary caps would extend as well</a:t>
            </a:r>
          </a:p>
          <a:p>
            <a:pPr marL="857250" lvl="1" indent="-171450"/>
            <a:r>
              <a:rPr lang="en-US" sz="2000" b="1" dirty="0">
                <a:solidFill>
                  <a:srgbClr val="58696B"/>
                </a:solidFill>
              </a:rPr>
              <a:t>Can work in states without an immunity Statute like PA Burrows</a:t>
            </a:r>
          </a:p>
          <a:p>
            <a:pPr marL="857250" lvl="1" indent="-171450"/>
            <a:endParaRPr lang="en-US" sz="2000" b="1" dirty="0">
              <a:solidFill>
                <a:srgbClr val="58696B"/>
              </a:solidFill>
            </a:endParaRPr>
          </a:p>
          <a:p>
            <a:pPr marL="857250" lvl="1" indent="-171450"/>
            <a:r>
              <a:rPr lang="en-US" sz="2000" b="1" dirty="0">
                <a:solidFill>
                  <a:srgbClr val="58696B"/>
                </a:solidFill>
              </a:rPr>
              <a:t>CONSIDERATIONS:</a:t>
            </a:r>
          </a:p>
          <a:p>
            <a:pPr marL="1314450" lvl="2" indent="-171450"/>
            <a:r>
              <a:rPr lang="en-US" b="1" dirty="0">
                <a:solidFill>
                  <a:srgbClr val="58696B"/>
                </a:solidFill>
              </a:rPr>
              <a:t>Claim may still need reported</a:t>
            </a:r>
          </a:p>
          <a:p>
            <a:pPr marL="1314450" lvl="2" indent="-171450"/>
            <a:r>
              <a:rPr lang="en-US" b="1" dirty="0">
                <a:solidFill>
                  <a:srgbClr val="58696B"/>
                </a:solidFill>
              </a:rPr>
              <a:t>May still have legal costs (motion to dismiss vs summary judgement)</a:t>
            </a:r>
          </a:p>
          <a:p>
            <a:pPr marL="1314450" lvl="2" indent="-171450"/>
            <a:r>
              <a:rPr lang="en-US" b="1" dirty="0">
                <a:solidFill>
                  <a:srgbClr val="58696B"/>
                </a:solidFill>
              </a:rPr>
              <a:t>Municipal Monetary caps can still be a lot</a:t>
            </a:r>
          </a:p>
          <a:p>
            <a:pPr marL="857250" lvl="1" indent="-171450"/>
            <a:endParaRPr lang="en-US" sz="1800" b="1" dirty="0">
              <a:solidFill>
                <a:srgbClr val="58696B"/>
              </a:solidFill>
            </a:endParaRPr>
          </a:p>
          <a:p>
            <a:pPr marL="857250" lvl="1" indent="-171450"/>
            <a:endParaRPr lang="en-US" sz="1800" b="1" dirty="0">
              <a:solidFill>
                <a:srgbClr val="58696B"/>
              </a:solidFill>
            </a:endParaRPr>
          </a:p>
          <a:p>
            <a:pPr marL="285750" indent="-285750">
              <a:buFont typeface="Arial" panose="020B0604020202020204" pitchFamily="34" charset="0"/>
              <a:buChar char="•"/>
            </a:pPr>
            <a:endParaRPr lang="en-US" sz="1800" b="1" dirty="0">
              <a:solidFill>
                <a:srgbClr val="58696B"/>
              </a:solidFill>
            </a:endParaRPr>
          </a:p>
        </p:txBody>
      </p:sp>
    </p:spTree>
    <p:extLst>
      <p:ext uri="{BB962C8B-B14F-4D97-AF65-F5344CB8AC3E}">
        <p14:creationId xmlns:p14="http://schemas.microsoft.com/office/powerpoint/2010/main" val="3975051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63A13-79B1-33F4-D030-F794FDFC85BF}"/>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26F87477-EDC8-D5D2-6E38-A3BADBB5EFF0}"/>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D6B84281-6EB8-D442-84A9-AF4602BDB451}"/>
              </a:ext>
            </a:extLst>
          </p:cNvPr>
          <p:cNvSpPr>
            <a:spLocks noGrp="1"/>
          </p:cNvSpPr>
          <p:nvPr>
            <p:ph type="title"/>
          </p:nvPr>
        </p:nvSpPr>
        <p:spPr>
          <a:xfrm>
            <a:off x="1186249" y="1274642"/>
            <a:ext cx="9564130"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dirty="0"/>
              <a:t>Legislative Solutions: Sovereign Immunity</a:t>
            </a:r>
            <a:endParaRPr lang="en-US" noProof="0" dirty="0"/>
          </a:p>
        </p:txBody>
      </p:sp>
      <p:sp>
        <p:nvSpPr>
          <p:cNvPr id="91" name="Rectangle 90">
            <a:extLst>
              <a:ext uri="{FF2B5EF4-FFF2-40B4-BE49-F238E27FC236}">
                <a16:creationId xmlns:a16="http://schemas.microsoft.com/office/drawing/2014/main" id="{74EB6E9F-7ACC-6F88-9C22-A0B393A97208}"/>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3">
            <a:extLst>
              <a:ext uri="{FF2B5EF4-FFF2-40B4-BE49-F238E27FC236}">
                <a16:creationId xmlns:a16="http://schemas.microsoft.com/office/drawing/2014/main" id="{D181FBC7-6366-0A92-6235-D855B2CCABA3}"/>
              </a:ext>
            </a:extLst>
          </p:cNvPr>
          <p:cNvSpPr txBox="1">
            <a:spLocks/>
          </p:cNvSpPr>
          <p:nvPr/>
        </p:nvSpPr>
        <p:spPr>
          <a:xfrm>
            <a:off x="1186249" y="1833124"/>
            <a:ext cx="10243751" cy="43867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buNone/>
            </a:pPr>
            <a:r>
              <a:rPr lang="en-US" b="1" dirty="0">
                <a:solidFill>
                  <a:srgbClr val="58696B"/>
                </a:solidFill>
              </a:rPr>
              <a:t>Monetary/Municipal </a:t>
            </a:r>
            <a:r>
              <a:rPr lang="en-US" sz="2800" b="1" dirty="0">
                <a:solidFill>
                  <a:srgbClr val="58696B"/>
                </a:solidFill>
              </a:rPr>
              <a:t>Caps</a:t>
            </a:r>
          </a:p>
          <a:p>
            <a:pPr lvl="1" indent="0">
              <a:buNone/>
            </a:pPr>
            <a:endParaRPr lang="en-US" sz="2000" b="1" dirty="0">
              <a:solidFill>
                <a:srgbClr val="58696B"/>
              </a:solidFill>
            </a:endParaRPr>
          </a:p>
          <a:p>
            <a:pPr lvl="1" indent="0">
              <a:buNone/>
            </a:pPr>
            <a:endParaRPr lang="en-US" b="1" dirty="0">
              <a:solidFill>
                <a:srgbClr val="58696B"/>
              </a:solidFill>
            </a:endParaRPr>
          </a:p>
          <a:p>
            <a:pPr marL="857250" lvl="1" indent="-171450"/>
            <a:endParaRPr lang="en-US" sz="1800" b="1" dirty="0">
              <a:solidFill>
                <a:srgbClr val="58696B"/>
              </a:solidFill>
            </a:endParaRPr>
          </a:p>
          <a:p>
            <a:pPr marL="857250" lvl="1" indent="-171450"/>
            <a:endParaRPr lang="en-US" sz="1800" b="1" dirty="0">
              <a:solidFill>
                <a:srgbClr val="58696B"/>
              </a:solidFill>
            </a:endParaRPr>
          </a:p>
          <a:p>
            <a:pPr marL="285750" indent="-285750">
              <a:buFont typeface="Arial" panose="020B0604020202020204" pitchFamily="34" charset="0"/>
              <a:buChar char="•"/>
            </a:pPr>
            <a:endParaRPr lang="en-US" sz="1800" b="1" dirty="0">
              <a:solidFill>
                <a:srgbClr val="58696B"/>
              </a:solidFill>
            </a:endParaRPr>
          </a:p>
        </p:txBody>
      </p:sp>
      <p:graphicFrame>
        <p:nvGraphicFramePr>
          <p:cNvPr id="3" name="Table 2">
            <a:extLst>
              <a:ext uri="{FF2B5EF4-FFF2-40B4-BE49-F238E27FC236}">
                <a16:creationId xmlns:a16="http://schemas.microsoft.com/office/drawing/2014/main" id="{C0DB35F6-3BAC-732D-AD64-47E447BAB0BB}"/>
              </a:ext>
            </a:extLst>
          </p:cNvPr>
          <p:cNvGraphicFramePr>
            <a:graphicFrameLocks noGrp="1"/>
          </p:cNvGraphicFramePr>
          <p:nvPr>
            <p:extLst>
              <p:ext uri="{D42A27DB-BD31-4B8C-83A1-F6EECF244321}">
                <p14:modId xmlns:p14="http://schemas.microsoft.com/office/powerpoint/2010/main" val="3283075849"/>
              </p:ext>
            </p:extLst>
          </p:nvPr>
        </p:nvGraphicFramePr>
        <p:xfrm>
          <a:off x="2052406" y="2518054"/>
          <a:ext cx="7905786" cy="2680572"/>
        </p:xfrm>
        <a:graphic>
          <a:graphicData uri="http://schemas.openxmlformats.org/drawingml/2006/table">
            <a:tbl>
              <a:tblPr>
                <a:tableStyleId>{5C22544A-7EE6-4342-B048-85BDC9FD1C3A}</a:tableStyleId>
              </a:tblPr>
              <a:tblGrid>
                <a:gridCol w="2227391">
                  <a:extLst>
                    <a:ext uri="{9D8B030D-6E8A-4147-A177-3AD203B41FA5}">
                      <a16:colId xmlns:a16="http://schemas.microsoft.com/office/drawing/2014/main" val="3540727546"/>
                    </a:ext>
                  </a:extLst>
                </a:gridCol>
                <a:gridCol w="5678395">
                  <a:extLst>
                    <a:ext uri="{9D8B030D-6E8A-4147-A177-3AD203B41FA5}">
                      <a16:colId xmlns:a16="http://schemas.microsoft.com/office/drawing/2014/main" val="1774352122"/>
                    </a:ext>
                  </a:extLst>
                </a:gridCol>
              </a:tblGrid>
              <a:tr h="446762">
                <a:tc>
                  <a:txBody>
                    <a:bodyPr/>
                    <a:lstStyle/>
                    <a:p>
                      <a:pPr algn="l" fontAlgn="b">
                        <a:buNone/>
                      </a:pPr>
                      <a:r>
                        <a:rPr lang="en-US" sz="2000" b="1" u="none" strike="noStrike">
                          <a:solidFill>
                            <a:srgbClr val="58696B"/>
                          </a:solidFill>
                          <a:effectLst/>
                        </a:rPr>
                        <a:t>State</a:t>
                      </a:r>
                      <a:endParaRPr lang="en-US" sz="2000" b="1" i="0" u="none" strike="noStrike">
                        <a:solidFill>
                          <a:srgbClr val="58696B"/>
                        </a:solidFill>
                        <a:effectLst/>
                        <a:latin typeface="Aptos Narrow" panose="020B0004020202020204" pitchFamily="34" charset="0"/>
                      </a:endParaRPr>
                    </a:p>
                  </a:txBody>
                  <a:tcPr marL="9525" marR="9525" marT="9525" marB="0" anchor="b"/>
                </a:tc>
                <a:tc>
                  <a:txBody>
                    <a:bodyPr/>
                    <a:lstStyle/>
                    <a:p>
                      <a:pPr algn="l" fontAlgn="b">
                        <a:buNone/>
                      </a:pPr>
                      <a:r>
                        <a:rPr lang="en-US" sz="2000" b="1" u="none" strike="noStrike">
                          <a:solidFill>
                            <a:srgbClr val="58696B"/>
                          </a:solidFill>
                          <a:effectLst/>
                        </a:rPr>
                        <a:t>Monetary Limits</a:t>
                      </a:r>
                      <a:endParaRPr lang="en-US" sz="2000" b="1" i="0" u="none" strike="noStrike">
                        <a:solidFill>
                          <a:srgbClr val="58696B"/>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87409265"/>
                  </a:ext>
                </a:extLst>
              </a:tr>
              <a:tr h="446762">
                <a:tc>
                  <a:txBody>
                    <a:bodyPr/>
                    <a:lstStyle/>
                    <a:p>
                      <a:pPr algn="l" fontAlgn="b">
                        <a:buNone/>
                      </a:pPr>
                      <a:r>
                        <a:rPr lang="en-US" sz="2000" b="1" u="none" strike="noStrike">
                          <a:solidFill>
                            <a:srgbClr val="58696B"/>
                          </a:solidFill>
                          <a:effectLst/>
                        </a:rPr>
                        <a:t>Alabama</a:t>
                      </a:r>
                      <a:endParaRPr lang="en-US" sz="2000" b="1" i="0" u="none" strike="noStrike">
                        <a:solidFill>
                          <a:srgbClr val="58696B"/>
                        </a:solidFill>
                        <a:effectLst/>
                        <a:latin typeface="Aptos Narrow" panose="020B0004020202020204" pitchFamily="34" charset="0"/>
                      </a:endParaRPr>
                    </a:p>
                  </a:txBody>
                  <a:tcPr marL="9525" marR="9525" marT="9525" marB="0" anchor="b"/>
                </a:tc>
                <a:tc>
                  <a:txBody>
                    <a:bodyPr/>
                    <a:lstStyle/>
                    <a:p>
                      <a:pPr algn="l" fontAlgn="b">
                        <a:buNone/>
                      </a:pPr>
                      <a:r>
                        <a:rPr lang="en-US" sz="2000" b="1" u="none" strike="noStrike">
                          <a:solidFill>
                            <a:srgbClr val="58696B"/>
                          </a:solidFill>
                          <a:effectLst/>
                        </a:rPr>
                        <a:t>None</a:t>
                      </a:r>
                      <a:endParaRPr lang="en-US" sz="2000" b="1" i="0" u="none" strike="noStrike">
                        <a:solidFill>
                          <a:srgbClr val="58696B"/>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97286961"/>
                  </a:ext>
                </a:extLst>
              </a:tr>
              <a:tr h="446762">
                <a:tc>
                  <a:txBody>
                    <a:bodyPr/>
                    <a:lstStyle/>
                    <a:p>
                      <a:pPr algn="l" fontAlgn="b">
                        <a:buNone/>
                      </a:pPr>
                      <a:r>
                        <a:rPr lang="en-US" sz="2000" b="1" u="none" strike="noStrike">
                          <a:solidFill>
                            <a:srgbClr val="58696B"/>
                          </a:solidFill>
                          <a:effectLst/>
                        </a:rPr>
                        <a:t>Texas</a:t>
                      </a:r>
                      <a:endParaRPr lang="en-US" sz="2000" b="1" i="0" u="none" strike="noStrike">
                        <a:solidFill>
                          <a:srgbClr val="58696B"/>
                        </a:solidFill>
                        <a:effectLst/>
                        <a:latin typeface="Aptos Narrow" panose="020B0004020202020204" pitchFamily="34" charset="0"/>
                      </a:endParaRPr>
                    </a:p>
                  </a:txBody>
                  <a:tcPr marL="9525" marR="9525" marT="9525" marB="0" anchor="b"/>
                </a:tc>
                <a:tc>
                  <a:txBody>
                    <a:bodyPr/>
                    <a:lstStyle/>
                    <a:p>
                      <a:pPr algn="l" fontAlgn="b">
                        <a:buNone/>
                      </a:pPr>
                      <a:r>
                        <a:rPr lang="it-IT" sz="2000" b="1" u="none" strike="noStrike">
                          <a:solidFill>
                            <a:srgbClr val="58696B"/>
                          </a:solidFill>
                          <a:effectLst/>
                        </a:rPr>
                        <a:t>250K per person / 500K per occurrence</a:t>
                      </a:r>
                      <a:endParaRPr lang="it-IT" sz="2000" b="1" i="0" u="none" strike="noStrike">
                        <a:solidFill>
                          <a:srgbClr val="58696B"/>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385845005"/>
                  </a:ext>
                </a:extLst>
              </a:tr>
              <a:tr h="446762">
                <a:tc>
                  <a:txBody>
                    <a:bodyPr/>
                    <a:lstStyle/>
                    <a:p>
                      <a:pPr algn="l" fontAlgn="b">
                        <a:buNone/>
                      </a:pPr>
                      <a:r>
                        <a:rPr lang="en-US" sz="2000" b="1" u="none" strike="noStrike">
                          <a:solidFill>
                            <a:srgbClr val="58696B"/>
                          </a:solidFill>
                          <a:effectLst/>
                        </a:rPr>
                        <a:t>Florida</a:t>
                      </a:r>
                      <a:endParaRPr lang="en-US" sz="2000" b="1" i="0" u="none" strike="noStrike">
                        <a:solidFill>
                          <a:srgbClr val="58696B"/>
                        </a:solidFill>
                        <a:effectLst/>
                        <a:latin typeface="Aptos Narrow" panose="020B0004020202020204" pitchFamily="34" charset="0"/>
                      </a:endParaRPr>
                    </a:p>
                  </a:txBody>
                  <a:tcPr marL="9525" marR="9525" marT="9525" marB="0" anchor="b"/>
                </a:tc>
                <a:tc>
                  <a:txBody>
                    <a:bodyPr/>
                    <a:lstStyle/>
                    <a:p>
                      <a:pPr algn="l" fontAlgn="b">
                        <a:buNone/>
                      </a:pPr>
                      <a:r>
                        <a:rPr lang="it-IT" sz="2000" b="1" u="none" strike="noStrike" dirty="0">
                          <a:solidFill>
                            <a:srgbClr val="58696B"/>
                          </a:solidFill>
                          <a:effectLst/>
                        </a:rPr>
                        <a:t>200K per person / 300K per occurrence</a:t>
                      </a:r>
                      <a:endParaRPr lang="it-IT" sz="2000" b="1" i="0" u="none" strike="noStrike" dirty="0">
                        <a:solidFill>
                          <a:srgbClr val="58696B"/>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975706282"/>
                  </a:ext>
                </a:extLst>
              </a:tr>
              <a:tr h="446762">
                <a:tc>
                  <a:txBody>
                    <a:bodyPr/>
                    <a:lstStyle/>
                    <a:p>
                      <a:pPr algn="l" fontAlgn="b">
                        <a:buNone/>
                      </a:pPr>
                      <a:r>
                        <a:rPr lang="en-US" sz="2000" b="1" u="none" strike="noStrike" dirty="0">
                          <a:solidFill>
                            <a:srgbClr val="58696B"/>
                          </a:solidFill>
                          <a:effectLst/>
                        </a:rPr>
                        <a:t>Missouri</a:t>
                      </a:r>
                      <a:endParaRPr lang="en-US" sz="2000" b="1" i="0" u="none" strike="noStrike" dirty="0">
                        <a:solidFill>
                          <a:srgbClr val="58696B"/>
                        </a:solidFill>
                        <a:effectLst/>
                        <a:latin typeface="Aptos Narrow" panose="020B0004020202020204" pitchFamily="34" charset="0"/>
                      </a:endParaRPr>
                    </a:p>
                  </a:txBody>
                  <a:tcPr marL="9525" marR="9525" marT="9525" marB="0" anchor="b"/>
                </a:tc>
                <a:tc>
                  <a:txBody>
                    <a:bodyPr/>
                    <a:lstStyle/>
                    <a:p>
                      <a:pPr algn="l" fontAlgn="b">
                        <a:buNone/>
                      </a:pPr>
                      <a:r>
                        <a:rPr lang="it-IT" sz="2000" b="1" u="none" strike="noStrike" dirty="0">
                          <a:solidFill>
                            <a:srgbClr val="58696B"/>
                          </a:solidFill>
                          <a:effectLst/>
                        </a:rPr>
                        <a:t>517,306 per person / 3,448,710 per occurrence</a:t>
                      </a:r>
                      <a:endParaRPr lang="it-IT" sz="2000" b="1" i="0" u="none" strike="noStrike" dirty="0">
                        <a:solidFill>
                          <a:srgbClr val="58696B"/>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915458797"/>
                  </a:ext>
                </a:extLst>
              </a:tr>
              <a:tr h="446762">
                <a:tc>
                  <a:txBody>
                    <a:bodyPr/>
                    <a:lstStyle/>
                    <a:p>
                      <a:pPr algn="l" fontAlgn="b">
                        <a:buNone/>
                      </a:pPr>
                      <a:r>
                        <a:rPr lang="en-US" sz="2000" b="1" u="none" strike="noStrike">
                          <a:solidFill>
                            <a:srgbClr val="58696B"/>
                          </a:solidFill>
                          <a:effectLst/>
                        </a:rPr>
                        <a:t>Indiana</a:t>
                      </a:r>
                      <a:endParaRPr lang="en-US" sz="2000" b="1" i="0" u="none" strike="noStrike">
                        <a:solidFill>
                          <a:srgbClr val="58696B"/>
                        </a:solidFill>
                        <a:effectLst/>
                        <a:latin typeface="Aptos Narrow" panose="020B0004020202020204" pitchFamily="34" charset="0"/>
                      </a:endParaRPr>
                    </a:p>
                  </a:txBody>
                  <a:tcPr marL="9525" marR="9525" marT="9525" marB="0" anchor="b"/>
                </a:tc>
                <a:tc>
                  <a:txBody>
                    <a:bodyPr/>
                    <a:lstStyle/>
                    <a:p>
                      <a:pPr algn="l" fontAlgn="b">
                        <a:buNone/>
                      </a:pPr>
                      <a:r>
                        <a:rPr lang="it-IT" sz="2000" b="1" u="none" strike="noStrike" dirty="0">
                          <a:solidFill>
                            <a:srgbClr val="58696B"/>
                          </a:solidFill>
                          <a:effectLst/>
                        </a:rPr>
                        <a:t>700K per person / 5M per occurrence</a:t>
                      </a:r>
                      <a:endParaRPr lang="it-IT" sz="2000" b="1" i="0" u="none" strike="noStrike" dirty="0">
                        <a:solidFill>
                          <a:srgbClr val="58696B"/>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757484391"/>
                  </a:ext>
                </a:extLst>
              </a:tr>
            </a:tbl>
          </a:graphicData>
        </a:graphic>
      </p:graphicFrame>
    </p:spTree>
    <p:extLst>
      <p:ext uri="{BB962C8B-B14F-4D97-AF65-F5344CB8AC3E}">
        <p14:creationId xmlns:p14="http://schemas.microsoft.com/office/powerpoint/2010/main" val="222154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1EBEE-5AA6-F0B9-ACE8-799B057B4E74}"/>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93F6E9C3-046C-3FA8-A955-7545E2576F26}"/>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CC0F3A40-5E73-5CD2-D65F-E909CED64BA3}"/>
              </a:ext>
            </a:extLst>
          </p:cNvPr>
          <p:cNvSpPr>
            <a:spLocks noGrp="1"/>
          </p:cNvSpPr>
          <p:nvPr>
            <p:ph type="title"/>
          </p:nvPr>
        </p:nvSpPr>
        <p:spPr>
          <a:xfrm>
            <a:off x="1186249" y="1274642"/>
            <a:ext cx="9564130"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dirty="0"/>
              <a:t>Legislative Solutions: Sovereign Immunity-Alabama Case</a:t>
            </a:r>
            <a:endParaRPr lang="en-US" noProof="0" dirty="0"/>
          </a:p>
        </p:txBody>
      </p:sp>
      <p:sp>
        <p:nvSpPr>
          <p:cNvPr id="91" name="Rectangle 90">
            <a:extLst>
              <a:ext uri="{FF2B5EF4-FFF2-40B4-BE49-F238E27FC236}">
                <a16:creationId xmlns:a16="http://schemas.microsoft.com/office/drawing/2014/main" id="{91703EC8-7D1D-F13F-BCE7-857A8298B499}"/>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3">
            <a:extLst>
              <a:ext uri="{FF2B5EF4-FFF2-40B4-BE49-F238E27FC236}">
                <a16:creationId xmlns:a16="http://schemas.microsoft.com/office/drawing/2014/main" id="{DF59AA56-D395-1CFE-F266-B5F7DA7413F4}"/>
              </a:ext>
            </a:extLst>
          </p:cNvPr>
          <p:cNvSpPr txBox="1">
            <a:spLocks/>
          </p:cNvSpPr>
          <p:nvPr/>
        </p:nvSpPr>
        <p:spPr>
          <a:xfrm>
            <a:off x="732159" y="1770333"/>
            <a:ext cx="7970124" cy="43867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buNone/>
            </a:pPr>
            <a:r>
              <a:rPr lang="en-US" b="1" u="sng" dirty="0">
                <a:solidFill>
                  <a:srgbClr val="58696B"/>
                </a:solidFill>
              </a:rPr>
              <a:t>Motion to Dismiss filed by Thompson Engineering:</a:t>
            </a:r>
            <a:r>
              <a:rPr lang="en-US" b="1" dirty="0">
                <a:solidFill>
                  <a:srgbClr val="58696B"/>
                </a:solidFill>
              </a:rPr>
              <a:t> </a:t>
            </a:r>
            <a:r>
              <a:rPr lang="en-US" sz="2800" b="1" dirty="0">
                <a:solidFill>
                  <a:srgbClr val="58696B"/>
                </a:solidFill>
              </a:rPr>
              <a:t> </a:t>
            </a:r>
          </a:p>
          <a:p>
            <a:pPr lvl="1" indent="0">
              <a:buNone/>
            </a:pPr>
            <a:r>
              <a:rPr lang="en-US" sz="2000" b="1" i="1" dirty="0">
                <a:solidFill>
                  <a:srgbClr val="58696B"/>
                </a:solidFill>
              </a:rPr>
              <a:t>Estate of Gresham vs William Barrow (plus several other defendants including Thompson Engineering)</a:t>
            </a:r>
          </a:p>
          <a:p>
            <a:pPr lvl="1" indent="0">
              <a:buNone/>
            </a:pPr>
            <a:endParaRPr lang="en-US" sz="200" dirty="0">
              <a:solidFill>
                <a:srgbClr val="58696B"/>
              </a:solidFill>
            </a:endParaRPr>
          </a:p>
          <a:p>
            <a:pPr marL="1028700" lvl="1" indent="-342900"/>
            <a:r>
              <a:rPr lang="en-US" sz="2000" b="1" dirty="0">
                <a:solidFill>
                  <a:srgbClr val="58696B"/>
                </a:solidFill>
              </a:rPr>
              <a:t>Wrongful death case:  William Barrow driving wrong direction on highway resulting in head on collision with Gresham</a:t>
            </a:r>
          </a:p>
          <a:p>
            <a:pPr marL="1028700" lvl="1" indent="-342900"/>
            <a:r>
              <a:rPr lang="en-US" sz="2000" b="1" dirty="0">
                <a:solidFill>
                  <a:srgbClr val="58696B"/>
                </a:solidFill>
              </a:rPr>
              <a:t>Motion’s argument is centered on ALDOT’s workload exceeding its resources thus outsourcing to consultants to provide CEI services; thus providing the same work, same manner as direct employees of ALDOT</a:t>
            </a:r>
          </a:p>
          <a:p>
            <a:pPr marL="1028700" lvl="1" indent="-342900"/>
            <a:r>
              <a:rPr lang="en-US" sz="2000" b="1" dirty="0">
                <a:solidFill>
                  <a:srgbClr val="58696B"/>
                </a:solidFill>
              </a:rPr>
              <a:t>Argument:  Thompson Engineering was acting as an agency of the state…and since ALDOT is a state agency…, and therefore is absolutely immune from suit, the claims against Thompson Engineering are due to be dismissed.</a:t>
            </a:r>
          </a:p>
          <a:p>
            <a:pPr lvl="1" indent="0">
              <a:buNone/>
            </a:pPr>
            <a:endParaRPr lang="en-US" b="1" dirty="0">
              <a:solidFill>
                <a:srgbClr val="58696B"/>
              </a:solidFill>
            </a:endParaRPr>
          </a:p>
          <a:p>
            <a:pPr marL="857250" lvl="1" indent="-171450"/>
            <a:endParaRPr lang="en-US" sz="1800" b="1" dirty="0">
              <a:solidFill>
                <a:srgbClr val="58696B"/>
              </a:solidFill>
            </a:endParaRPr>
          </a:p>
          <a:p>
            <a:pPr marL="857250" lvl="1" indent="-171450"/>
            <a:endParaRPr lang="en-US" sz="1800" b="1" dirty="0">
              <a:solidFill>
                <a:srgbClr val="58696B"/>
              </a:solidFill>
            </a:endParaRPr>
          </a:p>
          <a:p>
            <a:pPr marL="285750" indent="-285750">
              <a:buFont typeface="Arial" panose="020B0604020202020204" pitchFamily="34" charset="0"/>
              <a:buChar char="•"/>
            </a:pPr>
            <a:endParaRPr lang="en-US" sz="1800" b="1" dirty="0">
              <a:solidFill>
                <a:srgbClr val="58696B"/>
              </a:solidFill>
            </a:endParaRPr>
          </a:p>
        </p:txBody>
      </p:sp>
      <p:pic>
        <p:nvPicPr>
          <p:cNvPr id="5" name="Picture 4">
            <a:extLst>
              <a:ext uri="{FF2B5EF4-FFF2-40B4-BE49-F238E27FC236}">
                <a16:creationId xmlns:a16="http://schemas.microsoft.com/office/drawing/2014/main" id="{ED332E3D-0D8B-0BD6-C974-8BAAA90A1B52}"/>
              </a:ext>
            </a:extLst>
          </p:cNvPr>
          <p:cNvPicPr>
            <a:picLocks noChangeAspect="1"/>
          </p:cNvPicPr>
          <p:nvPr/>
        </p:nvPicPr>
        <p:blipFill>
          <a:blip r:embed="rId4"/>
          <a:stretch>
            <a:fillRect/>
          </a:stretch>
        </p:blipFill>
        <p:spPr>
          <a:xfrm>
            <a:off x="8702283" y="1977443"/>
            <a:ext cx="2562583" cy="3972479"/>
          </a:xfrm>
          <a:prstGeom prst="rect">
            <a:avLst/>
          </a:prstGeom>
        </p:spPr>
      </p:pic>
      <p:sp>
        <p:nvSpPr>
          <p:cNvPr id="6" name="Rectangle 5">
            <a:extLst>
              <a:ext uri="{FF2B5EF4-FFF2-40B4-BE49-F238E27FC236}">
                <a16:creationId xmlns:a16="http://schemas.microsoft.com/office/drawing/2014/main" id="{BB1C2F52-2877-AFF4-C4AB-C84A09824CEE}"/>
              </a:ext>
            </a:extLst>
          </p:cNvPr>
          <p:cNvSpPr/>
          <p:nvPr/>
        </p:nvSpPr>
        <p:spPr>
          <a:xfrm>
            <a:off x="1528175" y="2967334"/>
            <a:ext cx="6545291" cy="1446550"/>
          </a:xfrm>
          <a:prstGeom prst="rect">
            <a:avLst/>
          </a:prstGeom>
          <a:noFill/>
        </p:spPr>
        <p:txBody>
          <a:bodyPr wrap="square" lIns="91440" tIns="45720" rIns="91440" bIns="45720">
            <a:spAutoFit/>
          </a:bodyPr>
          <a:lstStyle/>
          <a:p>
            <a:pPr algn="ctr"/>
            <a:r>
              <a:rPr lang="en-US" sz="8800" b="1" cap="none" spc="0" dirty="0">
                <a:ln w="22225">
                  <a:solidFill>
                    <a:srgbClr val="58696B"/>
                  </a:solidFill>
                  <a:prstDash val="solid"/>
                </a:ln>
                <a:solidFill>
                  <a:srgbClr val="FF0000"/>
                </a:solidFill>
                <a:effectLst/>
              </a:rPr>
              <a:t>GRANTED!!</a:t>
            </a:r>
          </a:p>
        </p:txBody>
      </p:sp>
    </p:spTree>
    <p:extLst>
      <p:ext uri="{BB962C8B-B14F-4D97-AF65-F5344CB8AC3E}">
        <p14:creationId xmlns:p14="http://schemas.microsoft.com/office/powerpoint/2010/main" val="86882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A6905-C9F3-6B7C-9331-8AC8F86363B1}"/>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82B55502-64EB-C7E5-69DD-DD943B3659BA}"/>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8FE56290-228E-6E18-1D41-54DB3402DA64}"/>
              </a:ext>
            </a:extLst>
          </p:cNvPr>
          <p:cNvSpPr>
            <a:spLocks noGrp="1"/>
          </p:cNvSpPr>
          <p:nvPr>
            <p:ph type="title"/>
          </p:nvPr>
        </p:nvSpPr>
        <p:spPr>
          <a:xfrm>
            <a:off x="1186249" y="1274642"/>
            <a:ext cx="9564130"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dirty="0"/>
              <a:t>Legislative Solutions: Sovereign Immunity-Alabama Case</a:t>
            </a:r>
            <a:endParaRPr lang="en-US" noProof="0" dirty="0"/>
          </a:p>
        </p:txBody>
      </p:sp>
      <p:sp>
        <p:nvSpPr>
          <p:cNvPr id="91" name="Rectangle 90">
            <a:extLst>
              <a:ext uri="{FF2B5EF4-FFF2-40B4-BE49-F238E27FC236}">
                <a16:creationId xmlns:a16="http://schemas.microsoft.com/office/drawing/2014/main" id="{DF19C9A5-10B9-37EB-4046-DA8C5F207232}"/>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3">
            <a:extLst>
              <a:ext uri="{FF2B5EF4-FFF2-40B4-BE49-F238E27FC236}">
                <a16:creationId xmlns:a16="http://schemas.microsoft.com/office/drawing/2014/main" id="{A7CD85DB-DE60-21BB-6B37-4B3F35577491}"/>
              </a:ext>
            </a:extLst>
          </p:cNvPr>
          <p:cNvSpPr txBox="1">
            <a:spLocks/>
          </p:cNvSpPr>
          <p:nvPr/>
        </p:nvSpPr>
        <p:spPr>
          <a:xfrm>
            <a:off x="732158" y="1770333"/>
            <a:ext cx="10390953" cy="43867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buNone/>
            </a:pPr>
            <a:r>
              <a:rPr lang="en-US" b="1" u="sng" dirty="0">
                <a:solidFill>
                  <a:srgbClr val="58696B"/>
                </a:solidFill>
              </a:rPr>
              <a:t>Motion for Summary Judgement filed by Volkert Inc:</a:t>
            </a:r>
            <a:r>
              <a:rPr lang="en-US" b="1" dirty="0">
                <a:solidFill>
                  <a:srgbClr val="58696B"/>
                </a:solidFill>
              </a:rPr>
              <a:t> </a:t>
            </a:r>
            <a:r>
              <a:rPr lang="en-US" sz="2800" b="1" dirty="0">
                <a:solidFill>
                  <a:srgbClr val="58696B"/>
                </a:solidFill>
              </a:rPr>
              <a:t> </a:t>
            </a:r>
          </a:p>
          <a:p>
            <a:pPr lvl="1" indent="0">
              <a:buNone/>
            </a:pPr>
            <a:r>
              <a:rPr lang="en-US" sz="2000" b="1" i="1" dirty="0">
                <a:solidFill>
                  <a:srgbClr val="58696B"/>
                </a:solidFill>
              </a:rPr>
              <a:t>Various residential plaintiffs vs Volkert Inc (and several other defendants from design and construction team)</a:t>
            </a:r>
          </a:p>
          <a:p>
            <a:pPr lvl="1" indent="0">
              <a:buNone/>
            </a:pPr>
            <a:endParaRPr lang="en-US" sz="200" dirty="0">
              <a:solidFill>
                <a:srgbClr val="58696B"/>
              </a:solidFill>
            </a:endParaRPr>
          </a:p>
          <a:p>
            <a:pPr marL="1028700" lvl="1" indent="-342900"/>
            <a:r>
              <a:rPr lang="en-US" sz="2000" b="1" dirty="0">
                <a:solidFill>
                  <a:srgbClr val="58696B"/>
                </a:solidFill>
              </a:rPr>
              <a:t>Plaintiffs allege that they were harmed as a result of the defendants’ engineering, demolition and other construction activities during interstate/interchange and bridge project including depositing of massive and continuous amounts of dust and dirt on their property and in their homes.</a:t>
            </a:r>
          </a:p>
          <a:p>
            <a:pPr marL="1028700" lvl="1" indent="-342900"/>
            <a:r>
              <a:rPr lang="en-US" sz="2000" b="1" dirty="0">
                <a:solidFill>
                  <a:srgbClr val="58696B"/>
                </a:solidFill>
              </a:rPr>
              <a:t>Motion for Summary Judgement Includes:</a:t>
            </a:r>
          </a:p>
          <a:p>
            <a:pPr marL="1485900" lvl="2" indent="-342900"/>
            <a:r>
              <a:rPr lang="en-US" b="1" dirty="0">
                <a:solidFill>
                  <a:srgbClr val="58696B"/>
                </a:solidFill>
              </a:rPr>
              <a:t>Volkert is entitled to state-agent immunity for its design work on the project</a:t>
            </a:r>
          </a:p>
          <a:p>
            <a:pPr marL="1485900" lvl="2" indent="-342900"/>
            <a:r>
              <a:rPr lang="en-US" b="1" dirty="0">
                <a:solidFill>
                  <a:srgbClr val="58696B"/>
                </a:solidFill>
              </a:rPr>
              <a:t>No expert testimony to establish a breach of the standard of care</a:t>
            </a:r>
          </a:p>
          <a:p>
            <a:pPr marL="1485900" lvl="2" indent="-342900"/>
            <a:r>
              <a:rPr lang="en-US" b="1" dirty="0">
                <a:solidFill>
                  <a:srgbClr val="58696B"/>
                </a:solidFill>
              </a:rPr>
              <a:t>Since Volkert did no construction, it did not create dust</a:t>
            </a:r>
          </a:p>
          <a:p>
            <a:pPr lvl="1" indent="0">
              <a:buNone/>
            </a:pPr>
            <a:endParaRPr lang="en-US" sz="1800" b="1" dirty="0">
              <a:solidFill>
                <a:srgbClr val="58696B"/>
              </a:solidFill>
            </a:endParaRPr>
          </a:p>
          <a:p>
            <a:pPr marL="857250" lvl="1" indent="-171450"/>
            <a:endParaRPr lang="en-US" sz="1800" b="1" dirty="0">
              <a:solidFill>
                <a:srgbClr val="58696B"/>
              </a:solidFill>
            </a:endParaRPr>
          </a:p>
          <a:p>
            <a:pPr marL="285750" indent="-285750">
              <a:buFont typeface="Arial" panose="020B0604020202020204" pitchFamily="34" charset="0"/>
              <a:buChar char="•"/>
            </a:pPr>
            <a:endParaRPr lang="en-US" sz="1800" b="1" dirty="0">
              <a:solidFill>
                <a:srgbClr val="58696B"/>
              </a:solidFill>
            </a:endParaRPr>
          </a:p>
        </p:txBody>
      </p:sp>
    </p:spTree>
    <p:extLst>
      <p:ext uri="{BB962C8B-B14F-4D97-AF65-F5344CB8AC3E}">
        <p14:creationId xmlns:p14="http://schemas.microsoft.com/office/powerpoint/2010/main" val="272968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2BE5E-4152-5E72-EB91-2F721EE7DB7F}"/>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59CE02D9-317C-586E-311B-AAF3DA4AE822}"/>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C71B2968-45CD-3A18-9FD9-3FF67837766B}"/>
              </a:ext>
            </a:extLst>
          </p:cNvPr>
          <p:cNvSpPr>
            <a:spLocks noGrp="1"/>
          </p:cNvSpPr>
          <p:nvPr>
            <p:ph type="title"/>
          </p:nvPr>
        </p:nvSpPr>
        <p:spPr>
          <a:xfrm>
            <a:off x="1186249" y="1274642"/>
            <a:ext cx="9564130"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dirty="0"/>
              <a:t>Legislative Solutions: Sovereign Immunity-Alabama Case</a:t>
            </a:r>
            <a:endParaRPr lang="en-US" noProof="0" dirty="0"/>
          </a:p>
        </p:txBody>
      </p:sp>
      <p:sp>
        <p:nvSpPr>
          <p:cNvPr id="91" name="Rectangle 90">
            <a:extLst>
              <a:ext uri="{FF2B5EF4-FFF2-40B4-BE49-F238E27FC236}">
                <a16:creationId xmlns:a16="http://schemas.microsoft.com/office/drawing/2014/main" id="{1B766698-0C84-1DC8-8CA6-769AABE94411}"/>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3">
            <a:extLst>
              <a:ext uri="{FF2B5EF4-FFF2-40B4-BE49-F238E27FC236}">
                <a16:creationId xmlns:a16="http://schemas.microsoft.com/office/drawing/2014/main" id="{CDE65F18-9229-D845-877A-CDF1EDF439A8}"/>
              </a:ext>
            </a:extLst>
          </p:cNvPr>
          <p:cNvSpPr txBox="1">
            <a:spLocks/>
          </p:cNvSpPr>
          <p:nvPr/>
        </p:nvSpPr>
        <p:spPr>
          <a:xfrm>
            <a:off x="732158" y="1770333"/>
            <a:ext cx="10390953" cy="43867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buNone/>
            </a:pPr>
            <a:r>
              <a:rPr lang="en-US" b="1" u="sng" dirty="0">
                <a:solidFill>
                  <a:srgbClr val="58696B"/>
                </a:solidFill>
              </a:rPr>
              <a:t>Motion for Summary Judgement filed by Volkert Inc-CONT…:</a:t>
            </a:r>
            <a:r>
              <a:rPr lang="en-US" b="1" dirty="0">
                <a:solidFill>
                  <a:srgbClr val="58696B"/>
                </a:solidFill>
              </a:rPr>
              <a:t> </a:t>
            </a:r>
            <a:r>
              <a:rPr lang="en-US" sz="2800" b="1" dirty="0">
                <a:solidFill>
                  <a:srgbClr val="58696B"/>
                </a:solidFill>
              </a:rPr>
              <a:t> </a:t>
            </a:r>
          </a:p>
          <a:p>
            <a:pPr lvl="1" indent="0">
              <a:buNone/>
            </a:pPr>
            <a:endParaRPr lang="en-US" sz="200" dirty="0">
              <a:solidFill>
                <a:srgbClr val="58696B"/>
              </a:solidFill>
            </a:endParaRPr>
          </a:p>
          <a:p>
            <a:pPr marL="1028700" lvl="1" indent="-342900"/>
            <a:r>
              <a:rPr lang="en-US" sz="2000" b="1" dirty="0">
                <a:solidFill>
                  <a:srgbClr val="58696B"/>
                </a:solidFill>
              </a:rPr>
              <a:t>Decision:</a:t>
            </a:r>
          </a:p>
          <a:p>
            <a:pPr marL="1485900" lvl="2" indent="-342900"/>
            <a:r>
              <a:rPr lang="en-US" b="1" dirty="0">
                <a:solidFill>
                  <a:srgbClr val="58696B"/>
                </a:solidFill>
              </a:rPr>
              <a:t>Alabama statutory immunity provides for construction monitoring services and Volkert provided design services, Therefore, no immunity is granted for design services</a:t>
            </a:r>
          </a:p>
          <a:p>
            <a:pPr marL="1485900" lvl="2" indent="-342900"/>
            <a:r>
              <a:rPr lang="en-US" b="1" dirty="0">
                <a:solidFill>
                  <a:srgbClr val="58696B"/>
                </a:solidFill>
              </a:rPr>
              <a:t>Further Volkert is clearly a private domestic corporation and therefore, is NOT an “agent of the state” for design services.</a:t>
            </a:r>
          </a:p>
          <a:p>
            <a:pPr marL="1485900" lvl="2" indent="-342900"/>
            <a:r>
              <a:rPr lang="en-US" b="1" dirty="0">
                <a:solidFill>
                  <a:srgbClr val="58696B"/>
                </a:solidFill>
              </a:rPr>
              <a:t>THEREFORE, partial granting for immunity from CEI services but NOT design services.</a:t>
            </a:r>
          </a:p>
          <a:p>
            <a:pPr marL="1485900" lvl="2" indent="-342900"/>
            <a:endParaRPr lang="en-US" b="1" dirty="0">
              <a:solidFill>
                <a:srgbClr val="58696B"/>
              </a:solidFill>
            </a:endParaRPr>
          </a:p>
          <a:p>
            <a:pPr lvl="1" indent="0">
              <a:buNone/>
            </a:pPr>
            <a:endParaRPr lang="en-US" sz="1800" b="1" dirty="0">
              <a:solidFill>
                <a:srgbClr val="58696B"/>
              </a:solidFill>
            </a:endParaRPr>
          </a:p>
          <a:p>
            <a:pPr marL="857250" lvl="1" indent="-171450"/>
            <a:endParaRPr lang="en-US" sz="1800" b="1" dirty="0">
              <a:solidFill>
                <a:srgbClr val="58696B"/>
              </a:solidFill>
            </a:endParaRPr>
          </a:p>
          <a:p>
            <a:pPr marL="285750" indent="-285750">
              <a:buFont typeface="Arial" panose="020B0604020202020204" pitchFamily="34" charset="0"/>
              <a:buChar char="•"/>
            </a:pPr>
            <a:endParaRPr lang="en-US" sz="1800" b="1" dirty="0">
              <a:solidFill>
                <a:srgbClr val="58696B"/>
              </a:solidFill>
            </a:endParaRPr>
          </a:p>
        </p:txBody>
      </p:sp>
    </p:spTree>
    <p:extLst>
      <p:ext uri="{BB962C8B-B14F-4D97-AF65-F5344CB8AC3E}">
        <p14:creationId xmlns:p14="http://schemas.microsoft.com/office/powerpoint/2010/main" val="6426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8B0C6-D62C-F9CB-AE00-C57B93903349}"/>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28820F8D-E6E2-C906-50D7-627E463F2994}"/>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D75C49DF-6B6E-45A9-380A-42D5473C215F}"/>
              </a:ext>
            </a:extLst>
          </p:cNvPr>
          <p:cNvSpPr>
            <a:spLocks noGrp="1"/>
          </p:cNvSpPr>
          <p:nvPr>
            <p:ph type="title"/>
          </p:nvPr>
        </p:nvSpPr>
        <p:spPr>
          <a:xfrm>
            <a:off x="1186249" y="1274642"/>
            <a:ext cx="9564130"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dirty="0"/>
              <a:t>Legislative Solutions: Sovereign Immunity</a:t>
            </a:r>
            <a:endParaRPr lang="en-US" noProof="0" dirty="0"/>
          </a:p>
        </p:txBody>
      </p:sp>
      <p:sp>
        <p:nvSpPr>
          <p:cNvPr id="91" name="Rectangle 90">
            <a:extLst>
              <a:ext uri="{FF2B5EF4-FFF2-40B4-BE49-F238E27FC236}">
                <a16:creationId xmlns:a16="http://schemas.microsoft.com/office/drawing/2014/main" id="{8A7B2A1A-98F5-D606-837A-4EA2E2801E20}"/>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3">
            <a:extLst>
              <a:ext uri="{FF2B5EF4-FFF2-40B4-BE49-F238E27FC236}">
                <a16:creationId xmlns:a16="http://schemas.microsoft.com/office/drawing/2014/main" id="{B64DA36B-CB3E-8792-9D48-DB216A1ED2D8}"/>
              </a:ext>
            </a:extLst>
          </p:cNvPr>
          <p:cNvSpPr txBox="1">
            <a:spLocks/>
          </p:cNvSpPr>
          <p:nvPr/>
        </p:nvSpPr>
        <p:spPr>
          <a:xfrm>
            <a:off x="1186249" y="1833124"/>
            <a:ext cx="10243751" cy="43867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buNone/>
            </a:pPr>
            <a:r>
              <a:rPr lang="en-US" b="1" dirty="0">
                <a:solidFill>
                  <a:srgbClr val="58696B"/>
                </a:solidFill>
              </a:rPr>
              <a:t>Which services and/or projects are included:</a:t>
            </a:r>
            <a:endParaRPr lang="en-US" sz="2800" b="1" dirty="0">
              <a:solidFill>
                <a:srgbClr val="58696B"/>
              </a:solidFill>
            </a:endParaRPr>
          </a:p>
          <a:p>
            <a:pPr lvl="1" indent="0">
              <a:buNone/>
            </a:pPr>
            <a:endParaRPr lang="en-US" sz="2000" b="1" dirty="0">
              <a:solidFill>
                <a:srgbClr val="58696B"/>
              </a:solidFill>
            </a:endParaRPr>
          </a:p>
          <a:p>
            <a:pPr lvl="1" indent="0">
              <a:buNone/>
            </a:pPr>
            <a:endParaRPr lang="en-US" b="1" dirty="0">
              <a:solidFill>
                <a:srgbClr val="58696B"/>
              </a:solidFill>
            </a:endParaRPr>
          </a:p>
          <a:p>
            <a:pPr marL="857250" lvl="1" indent="-171450"/>
            <a:endParaRPr lang="en-US" sz="1800" b="1" dirty="0">
              <a:solidFill>
                <a:srgbClr val="58696B"/>
              </a:solidFill>
            </a:endParaRPr>
          </a:p>
          <a:p>
            <a:pPr marL="857250" lvl="1" indent="-171450"/>
            <a:endParaRPr lang="en-US" sz="1800" b="1" dirty="0">
              <a:solidFill>
                <a:srgbClr val="58696B"/>
              </a:solidFill>
            </a:endParaRPr>
          </a:p>
          <a:p>
            <a:pPr marL="285750" indent="-285750">
              <a:buFont typeface="Arial" panose="020B0604020202020204" pitchFamily="34" charset="0"/>
              <a:buChar char="•"/>
            </a:pPr>
            <a:endParaRPr lang="en-US" sz="1800" b="1" dirty="0">
              <a:solidFill>
                <a:srgbClr val="58696B"/>
              </a:solidFill>
            </a:endParaRPr>
          </a:p>
        </p:txBody>
      </p:sp>
      <p:graphicFrame>
        <p:nvGraphicFramePr>
          <p:cNvPr id="5" name="Table 4">
            <a:extLst>
              <a:ext uri="{FF2B5EF4-FFF2-40B4-BE49-F238E27FC236}">
                <a16:creationId xmlns:a16="http://schemas.microsoft.com/office/drawing/2014/main" id="{814C7E09-3EA1-5EC4-BED0-2DE761358986}"/>
              </a:ext>
            </a:extLst>
          </p:cNvPr>
          <p:cNvGraphicFramePr>
            <a:graphicFrameLocks noGrp="1"/>
          </p:cNvGraphicFramePr>
          <p:nvPr>
            <p:extLst>
              <p:ext uri="{D42A27DB-BD31-4B8C-83A1-F6EECF244321}">
                <p14:modId xmlns:p14="http://schemas.microsoft.com/office/powerpoint/2010/main" val="3475060376"/>
              </p:ext>
            </p:extLst>
          </p:nvPr>
        </p:nvGraphicFramePr>
        <p:xfrm>
          <a:off x="2066795" y="2213888"/>
          <a:ext cx="8830849" cy="3574955"/>
        </p:xfrm>
        <a:graphic>
          <a:graphicData uri="http://schemas.openxmlformats.org/drawingml/2006/table">
            <a:tbl>
              <a:tblPr>
                <a:tableStyleId>{5C22544A-7EE6-4342-B048-85BDC9FD1C3A}</a:tableStyleId>
              </a:tblPr>
              <a:tblGrid>
                <a:gridCol w="1127342">
                  <a:extLst>
                    <a:ext uri="{9D8B030D-6E8A-4147-A177-3AD203B41FA5}">
                      <a16:colId xmlns:a16="http://schemas.microsoft.com/office/drawing/2014/main" val="3645664275"/>
                    </a:ext>
                  </a:extLst>
                </a:gridCol>
                <a:gridCol w="2956142">
                  <a:extLst>
                    <a:ext uri="{9D8B030D-6E8A-4147-A177-3AD203B41FA5}">
                      <a16:colId xmlns:a16="http://schemas.microsoft.com/office/drawing/2014/main" val="1821204086"/>
                    </a:ext>
                  </a:extLst>
                </a:gridCol>
                <a:gridCol w="4747365">
                  <a:extLst>
                    <a:ext uri="{9D8B030D-6E8A-4147-A177-3AD203B41FA5}">
                      <a16:colId xmlns:a16="http://schemas.microsoft.com/office/drawing/2014/main" val="1209387169"/>
                    </a:ext>
                  </a:extLst>
                </a:gridCol>
              </a:tblGrid>
              <a:tr h="528860">
                <a:tc>
                  <a:txBody>
                    <a:bodyPr/>
                    <a:lstStyle/>
                    <a:p>
                      <a:pPr algn="l" fontAlgn="b">
                        <a:buNone/>
                      </a:pPr>
                      <a:r>
                        <a:rPr lang="en-US" sz="1800" u="none" strike="noStrike">
                          <a:effectLst/>
                        </a:rPr>
                        <a:t>State</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800" u="none" strike="noStrike">
                          <a:effectLst/>
                        </a:rPr>
                        <a:t>Services Included</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800" u="none" strike="noStrike">
                          <a:effectLst/>
                        </a:rPr>
                        <a:t>Projects</a:t>
                      </a:r>
                      <a:endParaRPr lang="en-US" sz="18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595458245"/>
                  </a:ext>
                </a:extLst>
              </a:tr>
              <a:tr h="1202951">
                <a:tc>
                  <a:txBody>
                    <a:bodyPr/>
                    <a:lstStyle/>
                    <a:p>
                      <a:pPr algn="l" fontAlgn="b">
                        <a:buNone/>
                      </a:pPr>
                      <a:r>
                        <a:rPr lang="en-US" sz="1800" u="none" strike="noStrike">
                          <a:effectLst/>
                        </a:rPr>
                        <a:t>Alabama</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800" u="none" strike="noStrike" dirty="0">
                          <a:effectLst/>
                        </a:rPr>
                        <a:t>Construction Monitoring (Construction Engineering inspection)</a:t>
                      </a:r>
                      <a:endParaRPr lang="en-US" sz="18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800" u="none" strike="noStrike">
                          <a:effectLst/>
                        </a:rPr>
                        <a:t>Highway, Road, Street, overpasses, bridges, utilities, ROW, airports, runways, taxiways, water ports, waterways, bays, rivers, streams, railways and all other assets or convenyances of convenience, safety or transportation.</a:t>
                      </a:r>
                      <a:endParaRPr lang="en-US"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759507329"/>
                  </a:ext>
                </a:extLst>
              </a:tr>
              <a:tr h="676405">
                <a:tc>
                  <a:txBody>
                    <a:bodyPr/>
                    <a:lstStyle/>
                    <a:p>
                      <a:pPr algn="l" fontAlgn="b">
                        <a:buNone/>
                      </a:pPr>
                      <a:r>
                        <a:rPr lang="en-US" sz="1800" u="none" strike="noStrike">
                          <a:effectLst/>
                        </a:rPr>
                        <a:t>Texas</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800" u="none" strike="noStrike" dirty="0">
                          <a:effectLst/>
                        </a:rPr>
                        <a:t>Inspection and Monitoring  </a:t>
                      </a:r>
                      <a:r>
                        <a:rPr lang="en-US" sz="1800" b="1" i="1" u="none" strike="noStrike" dirty="0">
                          <a:effectLst/>
                        </a:rPr>
                        <a:t>includes contractors if in compliance with contract documents</a:t>
                      </a:r>
                      <a:endParaRPr lang="en-US" sz="1800" b="1" i="1"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800" u="none" strike="noStrike" dirty="0">
                          <a:effectLst/>
                        </a:rPr>
                        <a:t>Highway, Road or Street only</a:t>
                      </a:r>
                      <a:endParaRPr lang="en-US"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5597315"/>
                  </a:ext>
                </a:extLst>
              </a:tr>
              <a:tr h="528860">
                <a:tc>
                  <a:txBody>
                    <a:bodyPr/>
                    <a:lstStyle/>
                    <a:p>
                      <a:pPr algn="l" fontAlgn="b">
                        <a:buNone/>
                      </a:pPr>
                      <a:r>
                        <a:rPr lang="en-US" sz="1800" u="none" strike="noStrike">
                          <a:effectLst/>
                        </a:rPr>
                        <a:t>Florida</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800" u="none" strike="noStrike">
                          <a:effectLst/>
                        </a:rPr>
                        <a:t>Inspection and Monitoring </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800" u="none" strike="noStrike" dirty="0">
                          <a:effectLst/>
                        </a:rPr>
                        <a:t>State road, bridge or other transportation facility.</a:t>
                      </a:r>
                      <a:endParaRPr lang="en-US" sz="18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188057059"/>
                  </a:ext>
                </a:extLst>
              </a:tr>
            </a:tbl>
          </a:graphicData>
        </a:graphic>
      </p:graphicFrame>
    </p:spTree>
    <p:extLst>
      <p:ext uri="{BB962C8B-B14F-4D97-AF65-F5344CB8AC3E}">
        <p14:creationId xmlns:p14="http://schemas.microsoft.com/office/powerpoint/2010/main" val="3775471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ED33B-8CE4-67FC-232C-92DAF8F21233}"/>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E0E7792D-7549-1223-6278-66621D8E7F73}"/>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C2255D6F-2A03-9948-251B-2BC4AF5F7A02}"/>
              </a:ext>
            </a:extLst>
          </p:cNvPr>
          <p:cNvSpPr>
            <a:spLocks noGrp="1"/>
          </p:cNvSpPr>
          <p:nvPr>
            <p:ph type="title"/>
          </p:nvPr>
        </p:nvSpPr>
        <p:spPr>
          <a:xfrm>
            <a:off x="1186249" y="1274642"/>
            <a:ext cx="9564130"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dirty="0"/>
              <a:t>Legislative Solutions: Sovereign Immunity</a:t>
            </a:r>
            <a:endParaRPr lang="en-US" noProof="0" dirty="0"/>
          </a:p>
        </p:txBody>
      </p:sp>
      <p:sp>
        <p:nvSpPr>
          <p:cNvPr id="91" name="Rectangle 90">
            <a:extLst>
              <a:ext uri="{FF2B5EF4-FFF2-40B4-BE49-F238E27FC236}">
                <a16:creationId xmlns:a16="http://schemas.microsoft.com/office/drawing/2014/main" id="{A3975A0A-65E9-C62F-8317-02B47954A502}"/>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3">
            <a:extLst>
              <a:ext uri="{FF2B5EF4-FFF2-40B4-BE49-F238E27FC236}">
                <a16:creationId xmlns:a16="http://schemas.microsoft.com/office/drawing/2014/main" id="{FE4650FD-69A4-37DD-C0E5-26A2FD9B7D77}"/>
              </a:ext>
            </a:extLst>
          </p:cNvPr>
          <p:cNvSpPr txBox="1">
            <a:spLocks/>
          </p:cNvSpPr>
          <p:nvPr/>
        </p:nvSpPr>
        <p:spPr>
          <a:xfrm>
            <a:off x="1186249" y="1833124"/>
            <a:ext cx="10243751" cy="43867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buNone/>
            </a:pPr>
            <a:r>
              <a:rPr lang="en-US" b="1" dirty="0">
                <a:solidFill>
                  <a:srgbClr val="58696B"/>
                </a:solidFill>
              </a:rPr>
              <a:t>Which contracted Entities are included:</a:t>
            </a:r>
            <a:endParaRPr lang="en-US" sz="2800" b="1" dirty="0">
              <a:solidFill>
                <a:srgbClr val="58696B"/>
              </a:solidFill>
            </a:endParaRPr>
          </a:p>
          <a:p>
            <a:pPr lvl="1" indent="0">
              <a:buNone/>
            </a:pPr>
            <a:endParaRPr lang="en-US" sz="2000" b="1" dirty="0">
              <a:solidFill>
                <a:srgbClr val="58696B"/>
              </a:solidFill>
            </a:endParaRPr>
          </a:p>
          <a:p>
            <a:pPr lvl="1" indent="0">
              <a:buNone/>
            </a:pPr>
            <a:endParaRPr lang="en-US" b="1" dirty="0">
              <a:solidFill>
                <a:srgbClr val="58696B"/>
              </a:solidFill>
            </a:endParaRPr>
          </a:p>
          <a:p>
            <a:pPr marL="857250" lvl="1" indent="-171450"/>
            <a:endParaRPr lang="en-US" sz="1800" b="1" dirty="0">
              <a:solidFill>
                <a:srgbClr val="58696B"/>
              </a:solidFill>
            </a:endParaRPr>
          </a:p>
          <a:p>
            <a:pPr marL="857250" lvl="1" indent="-171450"/>
            <a:endParaRPr lang="en-US" sz="1800" b="1" dirty="0">
              <a:solidFill>
                <a:srgbClr val="58696B"/>
              </a:solidFill>
            </a:endParaRPr>
          </a:p>
          <a:p>
            <a:pPr marL="285750" indent="-285750">
              <a:buFont typeface="Arial" panose="020B0604020202020204" pitchFamily="34" charset="0"/>
              <a:buChar char="•"/>
            </a:pPr>
            <a:endParaRPr lang="en-US" sz="1800" b="1" dirty="0">
              <a:solidFill>
                <a:srgbClr val="58696B"/>
              </a:solidFill>
            </a:endParaRPr>
          </a:p>
        </p:txBody>
      </p:sp>
      <p:graphicFrame>
        <p:nvGraphicFramePr>
          <p:cNvPr id="3" name="Table 2">
            <a:extLst>
              <a:ext uri="{FF2B5EF4-FFF2-40B4-BE49-F238E27FC236}">
                <a16:creationId xmlns:a16="http://schemas.microsoft.com/office/drawing/2014/main" id="{3AB10448-812F-F895-625D-D760426F14C7}"/>
              </a:ext>
            </a:extLst>
          </p:cNvPr>
          <p:cNvGraphicFramePr>
            <a:graphicFrameLocks noGrp="1"/>
          </p:cNvGraphicFramePr>
          <p:nvPr>
            <p:extLst>
              <p:ext uri="{D42A27DB-BD31-4B8C-83A1-F6EECF244321}">
                <p14:modId xmlns:p14="http://schemas.microsoft.com/office/powerpoint/2010/main" val="2384030133"/>
              </p:ext>
            </p:extLst>
          </p:nvPr>
        </p:nvGraphicFramePr>
        <p:xfrm>
          <a:off x="2054269" y="2401960"/>
          <a:ext cx="8292230" cy="2752725"/>
        </p:xfrm>
        <a:graphic>
          <a:graphicData uri="http://schemas.openxmlformats.org/drawingml/2006/table">
            <a:tbl>
              <a:tblPr>
                <a:tableStyleId>{5C22544A-7EE6-4342-B048-85BDC9FD1C3A}</a:tableStyleId>
              </a:tblPr>
              <a:tblGrid>
                <a:gridCol w="2318258">
                  <a:extLst>
                    <a:ext uri="{9D8B030D-6E8A-4147-A177-3AD203B41FA5}">
                      <a16:colId xmlns:a16="http://schemas.microsoft.com/office/drawing/2014/main" val="321725683"/>
                    </a:ext>
                  </a:extLst>
                </a:gridCol>
                <a:gridCol w="5973972">
                  <a:extLst>
                    <a:ext uri="{9D8B030D-6E8A-4147-A177-3AD203B41FA5}">
                      <a16:colId xmlns:a16="http://schemas.microsoft.com/office/drawing/2014/main" val="2041778202"/>
                    </a:ext>
                  </a:extLst>
                </a:gridCol>
              </a:tblGrid>
              <a:tr h="381000">
                <a:tc>
                  <a:txBody>
                    <a:bodyPr/>
                    <a:lstStyle/>
                    <a:p>
                      <a:pPr algn="l" fontAlgn="b">
                        <a:buNone/>
                      </a:pPr>
                      <a:r>
                        <a:rPr lang="en-US" sz="2000" u="none" strike="noStrike">
                          <a:effectLst/>
                        </a:rPr>
                        <a:t>State</a:t>
                      </a:r>
                      <a:endParaRPr lang="en-US" sz="20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2000" u="none" strike="noStrike">
                          <a:effectLst/>
                        </a:rPr>
                        <a:t>Contracted Entities</a:t>
                      </a:r>
                      <a:endParaRPr lang="en-US" sz="20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02185185"/>
                  </a:ext>
                </a:extLst>
              </a:tr>
              <a:tr h="1181100">
                <a:tc>
                  <a:txBody>
                    <a:bodyPr/>
                    <a:lstStyle/>
                    <a:p>
                      <a:pPr algn="l" fontAlgn="b">
                        <a:buNone/>
                      </a:pPr>
                      <a:r>
                        <a:rPr lang="en-US" sz="2000" u="none" strike="noStrike">
                          <a:effectLst/>
                        </a:rPr>
                        <a:t>Alabama</a:t>
                      </a:r>
                      <a:endParaRPr lang="en-US"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2000" u="none" strike="noStrike" dirty="0">
                          <a:effectLst/>
                        </a:rPr>
                        <a:t>State, P3, County, City, Town, all other Municipal</a:t>
                      </a:r>
                      <a:endParaRPr lang="en-US"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279093604"/>
                  </a:ext>
                </a:extLst>
              </a:tr>
              <a:tr h="809625">
                <a:tc>
                  <a:txBody>
                    <a:bodyPr/>
                    <a:lstStyle/>
                    <a:p>
                      <a:pPr algn="l" fontAlgn="b">
                        <a:buNone/>
                      </a:pPr>
                      <a:r>
                        <a:rPr lang="en-US" sz="2000" u="none" strike="noStrike">
                          <a:effectLst/>
                        </a:rPr>
                        <a:t>Texas</a:t>
                      </a:r>
                      <a:endParaRPr lang="en-US" sz="20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2000" u="none" strike="noStrike">
                          <a:effectLst/>
                        </a:rPr>
                        <a:t>TDOT</a:t>
                      </a:r>
                      <a:endParaRPr lang="en-US" sz="20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992522397"/>
                  </a:ext>
                </a:extLst>
              </a:tr>
              <a:tr h="381000">
                <a:tc>
                  <a:txBody>
                    <a:bodyPr/>
                    <a:lstStyle/>
                    <a:p>
                      <a:pPr algn="l" fontAlgn="b">
                        <a:buNone/>
                      </a:pPr>
                      <a:r>
                        <a:rPr lang="en-US" sz="2000" u="none" strike="noStrike" dirty="0">
                          <a:effectLst/>
                        </a:rPr>
                        <a:t>Florida</a:t>
                      </a:r>
                      <a:endParaRPr lang="en-US" sz="20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2000" u="none" strike="noStrike" dirty="0">
                          <a:effectLst/>
                        </a:rPr>
                        <a:t>FDOT or other project if in contract with FDOT</a:t>
                      </a:r>
                      <a:endParaRPr lang="en-US" sz="20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74931227"/>
                  </a:ext>
                </a:extLst>
              </a:tr>
            </a:tbl>
          </a:graphicData>
        </a:graphic>
      </p:graphicFrame>
    </p:spTree>
    <p:extLst>
      <p:ext uri="{BB962C8B-B14F-4D97-AF65-F5344CB8AC3E}">
        <p14:creationId xmlns:p14="http://schemas.microsoft.com/office/powerpoint/2010/main" val="1016042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a:blip r:embed="rId3"/>
          <a:srcRect t="7812" b="7812"/>
          <a:stretch/>
        </p:blipFill>
        <p:spPr>
          <a:xfrm>
            <a:off x="0" y="0"/>
            <a:ext cx="12192000" cy="6858000"/>
          </a:xfrm>
        </p:spPr>
      </p:pic>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p:txBody>
          <a:bodyPr anchor="ctr"/>
          <a:lstStyle/>
          <a:p>
            <a:r>
              <a:rPr lang="en-US" dirty="0"/>
              <a:t>​</a:t>
            </a:r>
          </a:p>
        </p:txBody>
      </p:sp>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675242" y="1418953"/>
            <a:ext cx="8841516" cy="4426676"/>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800" b="1" dirty="0">
                <a:solidFill>
                  <a:srgbClr val="58696B"/>
                </a:solidFill>
                <a:effectLst/>
                <a:latin typeface="+mn-lt"/>
                <a:ea typeface="Calibri" panose="020F0502020204030204" pitchFamily="34" charset="0"/>
              </a:rPr>
              <a:t>RISK MANAGEMENT NOTICE: The recommendations contained herein are intended as loss prevention measures for insurance purposes only. Walker Professional Insurance personnel are not providing a legal opinion on these contract provisions. The comments were not prepared by an attorney, are not legal advice, and cannot be relied upon as legal advice. </a:t>
            </a:r>
            <a:br>
              <a:rPr lang="en-US" sz="1800" b="1" dirty="0">
                <a:solidFill>
                  <a:srgbClr val="58696B"/>
                </a:solidFill>
                <a:effectLst/>
                <a:latin typeface="+mn-lt"/>
                <a:ea typeface="Calibri" panose="020F0502020204030204" pitchFamily="34" charset="0"/>
              </a:rPr>
            </a:br>
            <a:r>
              <a:rPr lang="en-US" sz="1800" b="1" dirty="0">
                <a:solidFill>
                  <a:srgbClr val="58696B"/>
                </a:solidFill>
                <a:effectLst/>
                <a:latin typeface="+mn-lt"/>
                <a:ea typeface="Calibri" panose="020F0502020204030204" pitchFamily="34" charset="0"/>
              </a:rPr>
              <a:t> </a:t>
            </a:r>
            <a:br>
              <a:rPr lang="en-US" sz="1800" b="1" dirty="0">
                <a:solidFill>
                  <a:srgbClr val="58696B"/>
                </a:solidFill>
                <a:effectLst/>
                <a:latin typeface="+mn-lt"/>
                <a:ea typeface="Calibri" panose="020F0502020204030204" pitchFamily="34" charset="0"/>
              </a:rPr>
            </a:br>
            <a:r>
              <a:rPr lang="en-US" sz="1800" b="1" dirty="0">
                <a:solidFill>
                  <a:srgbClr val="58696B"/>
                </a:solidFill>
                <a:effectLst/>
                <a:latin typeface="+mn-lt"/>
                <a:ea typeface="Calibri" panose="020F0502020204030204" pitchFamily="34" charset="0"/>
              </a:rPr>
              <a:t>CONFIDENTIALITY NOTICE: This presentation is property of Walker Professional Insurance.  Any disclosure, copying, distribution or the taking of any action in reliance of the contents of this presentation are not permissible without the permission of Walker Professional Insurance personnel. </a:t>
            </a:r>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1975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1B9FD-994E-D993-9A0F-448DB724BD1D}"/>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A003547E-14C3-E724-0DEF-5B43F030EBC1}"/>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7E999E0F-87A5-842D-0052-B3656D891187}"/>
              </a:ext>
            </a:extLst>
          </p:cNvPr>
          <p:cNvSpPr>
            <a:spLocks noGrp="1"/>
          </p:cNvSpPr>
          <p:nvPr>
            <p:ph type="title"/>
          </p:nvPr>
        </p:nvSpPr>
        <p:spPr>
          <a:xfrm>
            <a:off x="979714" y="1418953"/>
            <a:ext cx="10231082"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dirty="0"/>
              <a:t>Third Party Litigation Funding: Education and Transparency</a:t>
            </a:r>
            <a:endParaRPr lang="en-US" noProof="0" dirty="0"/>
          </a:p>
        </p:txBody>
      </p:sp>
      <p:sp>
        <p:nvSpPr>
          <p:cNvPr id="91" name="Rectangle 90">
            <a:extLst>
              <a:ext uri="{FF2B5EF4-FFF2-40B4-BE49-F238E27FC236}">
                <a16:creationId xmlns:a16="http://schemas.microsoft.com/office/drawing/2014/main" id="{3507849F-0635-456D-546B-D105C810FA61}"/>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6">
            <a:extLst>
              <a:ext uri="{FF2B5EF4-FFF2-40B4-BE49-F238E27FC236}">
                <a16:creationId xmlns:a16="http://schemas.microsoft.com/office/drawing/2014/main" id="{A9B00056-E25C-9099-32F9-09A496E68967}"/>
              </a:ext>
            </a:extLst>
          </p:cNvPr>
          <p:cNvSpPr>
            <a:spLocks noGrp="1"/>
          </p:cNvSpPr>
          <p:nvPr>
            <p:ph sz="quarter" idx="15"/>
          </p:nvPr>
        </p:nvSpPr>
        <p:spPr>
          <a:xfrm>
            <a:off x="1675242" y="2546271"/>
            <a:ext cx="9535554" cy="2564997"/>
          </a:xfrm>
        </p:spPr>
        <p:txBody>
          <a:bodyPr anchor="ctr"/>
          <a:lstStyle/>
          <a:p>
            <a:pPr marL="285750" indent="-285750">
              <a:buFont typeface="Arial" panose="020B0604020202020204" pitchFamily="34" charset="0"/>
              <a:buChar char="•"/>
            </a:pPr>
            <a:r>
              <a:rPr lang="en-US" sz="1800" b="1" dirty="0">
                <a:solidFill>
                  <a:srgbClr val="58696B"/>
                </a:solidFill>
              </a:rPr>
              <a:t>Education:  Insurance companies educating and advocating, US Chamber of Commerce Institute for Legal Reform, Insurance Information Institute, white papers, webinars, </a:t>
            </a:r>
            <a:r>
              <a:rPr lang="en-US" sz="1800" b="1" dirty="0" err="1">
                <a:solidFill>
                  <a:srgbClr val="58696B"/>
                </a:solidFill>
              </a:rPr>
              <a:t>etc</a:t>
            </a:r>
            <a:endParaRPr lang="en-US" sz="1800" b="1" dirty="0">
              <a:solidFill>
                <a:srgbClr val="58696B"/>
              </a:solidFill>
            </a:endParaRPr>
          </a:p>
          <a:p>
            <a:pPr marL="285750" indent="-285750">
              <a:buFont typeface="Arial" panose="020B0604020202020204" pitchFamily="34" charset="0"/>
              <a:buChar char="•"/>
            </a:pPr>
            <a:r>
              <a:rPr lang="en-US" sz="1800" b="1" dirty="0">
                <a:solidFill>
                  <a:srgbClr val="58696B"/>
                </a:solidFill>
              </a:rPr>
              <a:t>Transparency:  Indiana, Louisiana, Montana, West Virginia, and Wisconsin.  2025 TPLF wins in Colorado, Arizona and a Big win in Georgia. </a:t>
            </a:r>
          </a:p>
          <a:p>
            <a:endParaRPr lang="en-US" sz="1800" b="1" dirty="0">
              <a:solidFill>
                <a:srgbClr val="58696B"/>
              </a:solidFill>
            </a:endParaRPr>
          </a:p>
          <a:p>
            <a:pPr marL="285750" indent="-285750">
              <a:buFont typeface="Arial" panose="020B0604020202020204" pitchFamily="34" charset="0"/>
              <a:buChar char="•"/>
            </a:pPr>
            <a:endParaRPr lang="en-US" sz="1800" b="1" dirty="0">
              <a:solidFill>
                <a:srgbClr val="58696B"/>
              </a:solidFill>
            </a:endParaRPr>
          </a:p>
        </p:txBody>
      </p:sp>
    </p:spTree>
    <p:extLst>
      <p:ext uri="{BB962C8B-B14F-4D97-AF65-F5344CB8AC3E}">
        <p14:creationId xmlns:p14="http://schemas.microsoft.com/office/powerpoint/2010/main" val="552958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FB8FDEA3-5342-4AA3-BD01-617F25717CAA}"/>
              </a:ext>
            </a:extLst>
          </p:cNvPr>
          <p:cNvPicPr>
            <a:picLocks noGrp="1" noChangeAspect="1"/>
          </p:cNvPicPr>
          <p:nvPr>
            <p:ph type="pic" sz="quarter" idx="17"/>
          </p:nvPr>
        </p:nvPicPr>
        <p:blipFill rotWithShape="1">
          <a:blip r:embed="rId3"/>
          <a:srcRect t="7813" b="7813"/>
          <a:stretch/>
        </p:blipFill>
        <p:spPr>
          <a:xfrm>
            <a:off x="-1" y="0"/>
            <a:ext cx="12192000" cy="6858000"/>
          </a:xfrm>
        </p:spPr>
      </p:pic>
      <p:pic>
        <p:nvPicPr>
          <p:cNvPr id="4" name="Content Placeholder 3">
            <a:extLst>
              <a:ext uri="{FF2B5EF4-FFF2-40B4-BE49-F238E27FC236}">
                <a16:creationId xmlns:a16="http://schemas.microsoft.com/office/drawing/2014/main" id="{5A9C12EC-32E1-46DA-B93E-01B19D7BE14F}"/>
              </a:ext>
            </a:extLst>
          </p:cNvPr>
          <p:cNvPicPr>
            <a:picLocks noGrp="1" noChangeAspect="1"/>
          </p:cNvPicPr>
          <p:nvPr>
            <p:ph sz="quarter" idx="16"/>
          </p:nvPr>
        </p:nvPicPr>
        <p:blipFill>
          <a:blip r:embed="rId4"/>
          <a:srcRect/>
          <a:stretch/>
        </p:blipFill>
        <p:spPr>
          <a:xfrm>
            <a:off x="9850908" y="4572454"/>
            <a:ext cx="1454225" cy="1310972"/>
          </a:xfrm>
        </p:spPr>
      </p:pic>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537756" y="4883975"/>
            <a:ext cx="7027123" cy="99945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600" noProof="0" dirty="0"/>
              <a:t>Questions?  Comments?</a:t>
            </a:r>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0440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186249" y="1274642"/>
            <a:ext cx="9564130"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600" dirty="0"/>
              <a:t>Legislative Solutions:</a:t>
            </a:r>
            <a:endParaRPr lang="en-US" sz="3600" noProof="0"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3">
            <a:extLst>
              <a:ext uri="{FF2B5EF4-FFF2-40B4-BE49-F238E27FC236}">
                <a16:creationId xmlns:a16="http://schemas.microsoft.com/office/drawing/2014/main" id="{1C03F494-66AE-A430-D45F-CED9FD7CAEF6}"/>
              </a:ext>
            </a:extLst>
          </p:cNvPr>
          <p:cNvSpPr txBox="1">
            <a:spLocks/>
          </p:cNvSpPr>
          <p:nvPr/>
        </p:nvSpPr>
        <p:spPr>
          <a:xfrm>
            <a:off x="1186249" y="1864519"/>
            <a:ext cx="10367573" cy="43867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750" lvl="2" indent="-285750"/>
            <a:endParaRPr lang="en-US" sz="1800" b="1" dirty="0">
              <a:solidFill>
                <a:srgbClr val="58696B"/>
              </a:solidFill>
            </a:endParaRPr>
          </a:p>
          <a:p>
            <a:r>
              <a:rPr lang="en-US" sz="2400" b="1" u="sng" dirty="0">
                <a:solidFill>
                  <a:srgbClr val="58696B"/>
                </a:solidFill>
                <a:latin typeface="Univers Light (Body)"/>
              </a:rPr>
              <a:t>Certificate of Merit cont.:</a:t>
            </a:r>
          </a:p>
          <a:p>
            <a:pPr marL="857250" lvl="1" indent="-171450"/>
            <a:r>
              <a:rPr lang="en-US" b="1" dirty="0">
                <a:solidFill>
                  <a:srgbClr val="58696B"/>
                </a:solidFill>
                <a:latin typeface="Univers Light (Body)"/>
              </a:rPr>
              <a:t>States with Certificate of Merit Requirements?</a:t>
            </a:r>
          </a:p>
          <a:p>
            <a:pPr lvl="1" indent="0">
              <a:buNone/>
            </a:pPr>
            <a:endParaRPr lang="en-US" sz="500" b="1" dirty="0">
              <a:solidFill>
                <a:srgbClr val="58696B"/>
              </a:solidFill>
              <a:latin typeface="Univers Light (Body)"/>
            </a:endParaRPr>
          </a:p>
          <a:p>
            <a:pPr lvl="2" indent="0">
              <a:buNone/>
            </a:pPr>
            <a:endParaRPr lang="en-US" sz="2400" b="1" kern="1000" spc="-100" dirty="0">
              <a:solidFill>
                <a:srgbClr val="58696B"/>
              </a:solidFill>
              <a:latin typeface="Univers Light (Body)"/>
            </a:endParaRPr>
          </a:p>
          <a:p>
            <a:pPr marL="857250" lvl="1" indent="-171450"/>
            <a:endParaRPr lang="en-US" sz="1800" b="1" dirty="0">
              <a:solidFill>
                <a:srgbClr val="58696B"/>
              </a:solidFill>
            </a:endParaRPr>
          </a:p>
          <a:p>
            <a:pPr marL="857250" lvl="1" indent="-171450"/>
            <a:endParaRPr lang="en-US" sz="1800" b="1" dirty="0">
              <a:solidFill>
                <a:srgbClr val="58696B"/>
              </a:solidFill>
            </a:endParaRPr>
          </a:p>
          <a:p>
            <a:pPr lvl="1" indent="0">
              <a:buNone/>
            </a:pPr>
            <a:endParaRPr lang="en-US" sz="1800" b="1" dirty="0">
              <a:solidFill>
                <a:srgbClr val="58696B"/>
              </a:solidFill>
            </a:endParaRPr>
          </a:p>
          <a:p>
            <a:pPr marL="285750" indent="-285750">
              <a:buFont typeface="Arial" panose="020B0604020202020204" pitchFamily="34" charset="0"/>
              <a:buChar char="•"/>
            </a:pPr>
            <a:endParaRPr lang="en-US" sz="1800" b="1" dirty="0">
              <a:solidFill>
                <a:srgbClr val="58696B"/>
              </a:solidFill>
            </a:endParaRPr>
          </a:p>
        </p:txBody>
      </p:sp>
      <p:graphicFrame>
        <p:nvGraphicFramePr>
          <p:cNvPr id="3" name="Table 2">
            <a:extLst>
              <a:ext uri="{FF2B5EF4-FFF2-40B4-BE49-F238E27FC236}">
                <a16:creationId xmlns:a16="http://schemas.microsoft.com/office/drawing/2014/main" id="{201CA245-D985-F8C3-0733-4A6988C2748C}"/>
              </a:ext>
            </a:extLst>
          </p:cNvPr>
          <p:cNvGraphicFramePr>
            <a:graphicFrameLocks noGrp="1"/>
          </p:cNvGraphicFramePr>
          <p:nvPr>
            <p:extLst>
              <p:ext uri="{D42A27DB-BD31-4B8C-83A1-F6EECF244321}">
                <p14:modId xmlns:p14="http://schemas.microsoft.com/office/powerpoint/2010/main" val="1163517553"/>
              </p:ext>
            </p:extLst>
          </p:nvPr>
        </p:nvGraphicFramePr>
        <p:xfrm>
          <a:off x="1904314" y="3241457"/>
          <a:ext cx="8128000" cy="2743200"/>
        </p:xfrm>
        <a:graphic>
          <a:graphicData uri="http://schemas.openxmlformats.org/drawingml/2006/table">
            <a:tbl>
              <a:tblPr bandRow="1">
                <a:tableStyleId>{5C22544A-7EE6-4342-B048-85BDC9FD1C3A}</a:tableStyleId>
              </a:tblPr>
              <a:tblGrid>
                <a:gridCol w="4064000">
                  <a:extLst>
                    <a:ext uri="{9D8B030D-6E8A-4147-A177-3AD203B41FA5}">
                      <a16:colId xmlns:a16="http://schemas.microsoft.com/office/drawing/2014/main" val="359067727"/>
                    </a:ext>
                  </a:extLst>
                </a:gridCol>
                <a:gridCol w="4064000">
                  <a:extLst>
                    <a:ext uri="{9D8B030D-6E8A-4147-A177-3AD203B41FA5}">
                      <a16:colId xmlns:a16="http://schemas.microsoft.com/office/drawing/2014/main" val="2935981578"/>
                    </a:ext>
                  </a:extLst>
                </a:gridCol>
              </a:tblGrid>
              <a:tr h="370840">
                <a:tc>
                  <a:txBody>
                    <a:bodyPr/>
                    <a:lstStyle/>
                    <a:p>
                      <a:r>
                        <a:rPr lang="en-US" sz="2400" b="1" dirty="0"/>
                        <a:t>Arizona</a:t>
                      </a:r>
                    </a:p>
                  </a:txBody>
                  <a:tcPr>
                    <a:solidFill>
                      <a:srgbClr val="D1D4D4"/>
                    </a:solidFill>
                  </a:tcPr>
                </a:tc>
                <a:tc>
                  <a:txBody>
                    <a:bodyPr/>
                    <a:lstStyle/>
                    <a:p>
                      <a:r>
                        <a:rPr lang="en-US" sz="2400" b="1" dirty="0"/>
                        <a:t>Nevada</a:t>
                      </a:r>
                    </a:p>
                  </a:txBody>
                  <a:tcPr>
                    <a:solidFill>
                      <a:srgbClr val="D1D4D4"/>
                    </a:solidFill>
                  </a:tcPr>
                </a:tc>
                <a:extLst>
                  <a:ext uri="{0D108BD9-81ED-4DB2-BD59-A6C34878D82A}">
                    <a16:rowId xmlns:a16="http://schemas.microsoft.com/office/drawing/2014/main" val="1534626114"/>
                  </a:ext>
                </a:extLst>
              </a:tr>
              <a:tr h="370840">
                <a:tc>
                  <a:txBody>
                    <a:bodyPr/>
                    <a:lstStyle/>
                    <a:p>
                      <a:r>
                        <a:rPr lang="en-US" sz="2400" b="1" dirty="0"/>
                        <a:t>California</a:t>
                      </a:r>
                    </a:p>
                  </a:txBody>
                  <a:tcPr/>
                </a:tc>
                <a:tc>
                  <a:txBody>
                    <a:bodyPr/>
                    <a:lstStyle/>
                    <a:p>
                      <a:r>
                        <a:rPr lang="en-US" sz="2400" b="1" dirty="0"/>
                        <a:t>New Jersey</a:t>
                      </a:r>
                    </a:p>
                  </a:txBody>
                  <a:tcPr/>
                </a:tc>
                <a:extLst>
                  <a:ext uri="{0D108BD9-81ED-4DB2-BD59-A6C34878D82A}">
                    <a16:rowId xmlns:a16="http://schemas.microsoft.com/office/drawing/2014/main" val="4216513283"/>
                  </a:ext>
                </a:extLst>
              </a:tr>
              <a:tr h="370840">
                <a:tc>
                  <a:txBody>
                    <a:bodyPr/>
                    <a:lstStyle/>
                    <a:p>
                      <a:r>
                        <a:rPr lang="en-US" sz="2400" b="1" dirty="0"/>
                        <a:t>Colorado</a:t>
                      </a:r>
                    </a:p>
                  </a:txBody>
                  <a:tcPr/>
                </a:tc>
                <a:tc>
                  <a:txBody>
                    <a:bodyPr/>
                    <a:lstStyle/>
                    <a:p>
                      <a:r>
                        <a:rPr lang="en-US" sz="2400" b="1" dirty="0"/>
                        <a:t>Oregon</a:t>
                      </a:r>
                    </a:p>
                  </a:txBody>
                  <a:tcPr/>
                </a:tc>
                <a:extLst>
                  <a:ext uri="{0D108BD9-81ED-4DB2-BD59-A6C34878D82A}">
                    <a16:rowId xmlns:a16="http://schemas.microsoft.com/office/drawing/2014/main" val="1457077092"/>
                  </a:ext>
                </a:extLst>
              </a:tr>
              <a:tr h="370840">
                <a:tc>
                  <a:txBody>
                    <a:bodyPr/>
                    <a:lstStyle/>
                    <a:p>
                      <a:r>
                        <a:rPr lang="en-US" sz="2400" b="1" dirty="0"/>
                        <a:t>Georgia</a:t>
                      </a:r>
                    </a:p>
                  </a:txBody>
                  <a:tcPr/>
                </a:tc>
                <a:tc>
                  <a:txBody>
                    <a:bodyPr/>
                    <a:lstStyle/>
                    <a:p>
                      <a:r>
                        <a:rPr lang="en-US" sz="2400" b="1" dirty="0"/>
                        <a:t>Pennsylvania</a:t>
                      </a:r>
                    </a:p>
                  </a:txBody>
                  <a:tcPr/>
                </a:tc>
                <a:extLst>
                  <a:ext uri="{0D108BD9-81ED-4DB2-BD59-A6C34878D82A}">
                    <a16:rowId xmlns:a16="http://schemas.microsoft.com/office/drawing/2014/main" val="616942528"/>
                  </a:ext>
                </a:extLst>
              </a:tr>
              <a:tr h="370840">
                <a:tc>
                  <a:txBody>
                    <a:bodyPr/>
                    <a:lstStyle/>
                    <a:p>
                      <a:r>
                        <a:rPr lang="en-US" sz="2400" b="1" dirty="0"/>
                        <a:t>Maryland</a:t>
                      </a:r>
                    </a:p>
                  </a:txBody>
                  <a:tcPr/>
                </a:tc>
                <a:tc>
                  <a:txBody>
                    <a:bodyPr/>
                    <a:lstStyle/>
                    <a:p>
                      <a:r>
                        <a:rPr lang="en-US" sz="2400" b="1" dirty="0"/>
                        <a:t>South Carolina</a:t>
                      </a:r>
                    </a:p>
                  </a:txBody>
                  <a:tcPr/>
                </a:tc>
                <a:extLst>
                  <a:ext uri="{0D108BD9-81ED-4DB2-BD59-A6C34878D82A}">
                    <a16:rowId xmlns:a16="http://schemas.microsoft.com/office/drawing/2014/main" val="595927232"/>
                  </a:ext>
                </a:extLst>
              </a:tr>
              <a:tr h="370840">
                <a:tc>
                  <a:txBody>
                    <a:bodyPr/>
                    <a:lstStyle/>
                    <a:p>
                      <a:r>
                        <a:rPr lang="en-US" sz="2400" b="1" dirty="0"/>
                        <a:t>Minnesota</a:t>
                      </a:r>
                    </a:p>
                  </a:txBody>
                  <a:tcPr/>
                </a:tc>
                <a:tc>
                  <a:txBody>
                    <a:bodyPr/>
                    <a:lstStyle/>
                    <a:p>
                      <a:r>
                        <a:rPr lang="en-US" sz="2400" b="1" dirty="0"/>
                        <a:t>Texas</a:t>
                      </a:r>
                    </a:p>
                  </a:txBody>
                  <a:tcPr/>
                </a:tc>
                <a:extLst>
                  <a:ext uri="{0D108BD9-81ED-4DB2-BD59-A6C34878D82A}">
                    <a16:rowId xmlns:a16="http://schemas.microsoft.com/office/drawing/2014/main" val="1072956960"/>
                  </a:ext>
                </a:extLst>
              </a:tr>
            </a:tbl>
          </a:graphicData>
        </a:graphic>
      </p:graphicFrame>
      <p:pic>
        <p:nvPicPr>
          <p:cNvPr id="4" name="Picture 3">
            <a:extLst>
              <a:ext uri="{FF2B5EF4-FFF2-40B4-BE49-F238E27FC236}">
                <a16:creationId xmlns:a16="http://schemas.microsoft.com/office/drawing/2014/main" id="{413F7021-C1FC-F6F6-72A6-C072A4080E31}"/>
              </a:ext>
            </a:extLst>
          </p:cNvPr>
          <p:cNvPicPr>
            <a:picLocks noChangeAspect="1"/>
          </p:cNvPicPr>
          <p:nvPr/>
        </p:nvPicPr>
        <p:blipFill>
          <a:blip r:embed="rId4"/>
          <a:stretch>
            <a:fillRect/>
          </a:stretch>
        </p:blipFill>
        <p:spPr>
          <a:xfrm>
            <a:off x="8848142" y="873343"/>
            <a:ext cx="2441965" cy="1888167"/>
          </a:xfrm>
          <a:prstGeom prst="rect">
            <a:avLst/>
          </a:prstGeom>
        </p:spPr>
      </p:pic>
      <p:sp>
        <p:nvSpPr>
          <p:cNvPr id="5" name="TextBox 4">
            <a:extLst>
              <a:ext uri="{FF2B5EF4-FFF2-40B4-BE49-F238E27FC236}">
                <a16:creationId xmlns:a16="http://schemas.microsoft.com/office/drawing/2014/main" id="{18788424-DF43-6407-5AD1-FA0AFDBF9C14}"/>
              </a:ext>
            </a:extLst>
          </p:cNvPr>
          <p:cNvSpPr txBox="1"/>
          <p:nvPr/>
        </p:nvSpPr>
        <p:spPr>
          <a:xfrm>
            <a:off x="9625913" y="6314010"/>
            <a:ext cx="2174789" cy="369332"/>
          </a:xfrm>
          <a:prstGeom prst="rect">
            <a:avLst/>
          </a:prstGeom>
          <a:noFill/>
        </p:spPr>
        <p:txBody>
          <a:bodyPr wrap="square" rtlCol="0">
            <a:spAutoFit/>
          </a:bodyPr>
          <a:lstStyle/>
          <a:p>
            <a:r>
              <a:rPr lang="en-US" b="1" i="1" dirty="0">
                <a:solidFill>
                  <a:srgbClr val="58696B"/>
                </a:solidFill>
              </a:rPr>
              <a:t>~O’Hagan Meyer</a:t>
            </a:r>
          </a:p>
        </p:txBody>
      </p:sp>
    </p:spTree>
    <p:extLst>
      <p:ext uri="{BB962C8B-B14F-4D97-AF65-F5344CB8AC3E}">
        <p14:creationId xmlns:p14="http://schemas.microsoft.com/office/powerpoint/2010/main" val="170518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xfrm>
            <a:off x="1186249" y="1274642"/>
            <a:ext cx="9564130" cy="495691"/>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600" dirty="0"/>
              <a:t>Legislative Solutions:</a:t>
            </a:r>
            <a:endParaRPr lang="en-US" sz="3600" noProof="0" dirty="0"/>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3">
            <a:extLst>
              <a:ext uri="{FF2B5EF4-FFF2-40B4-BE49-F238E27FC236}">
                <a16:creationId xmlns:a16="http://schemas.microsoft.com/office/drawing/2014/main" id="{1C03F494-66AE-A430-D45F-CED9FD7CAEF6}"/>
              </a:ext>
            </a:extLst>
          </p:cNvPr>
          <p:cNvSpPr txBox="1">
            <a:spLocks/>
          </p:cNvSpPr>
          <p:nvPr/>
        </p:nvSpPr>
        <p:spPr>
          <a:xfrm>
            <a:off x="1186249" y="1864519"/>
            <a:ext cx="10367573" cy="43867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750" lvl="2" indent="-285750"/>
            <a:endParaRPr lang="en-US" sz="1800" b="1" dirty="0">
              <a:solidFill>
                <a:srgbClr val="58696B"/>
              </a:solidFill>
            </a:endParaRPr>
          </a:p>
          <a:p>
            <a:r>
              <a:rPr lang="en-US" sz="2400" b="1" u="sng" dirty="0">
                <a:solidFill>
                  <a:srgbClr val="58696B"/>
                </a:solidFill>
                <a:latin typeface="Univers Light (Body)"/>
              </a:rPr>
              <a:t>Certificate of Merit cont.:</a:t>
            </a:r>
          </a:p>
          <a:p>
            <a:pPr marL="857250" lvl="1" indent="-171450"/>
            <a:r>
              <a:rPr lang="en-US" b="1" dirty="0">
                <a:solidFill>
                  <a:srgbClr val="58696B"/>
                </a:solidFill>
                <a:latin typeface="Univers Light (Body)"/>
              </a:rPr>
              <a:t>Other Screening Mechanisms?</a:t>
            </a:r>
          </a:p>
          <a:p>
            <a:pPr lvl="1" indent="0">
              <a:buNone/>
            </a:pPr>
            <a:endParaRPr lang="en-US" sz="500" b="1" dirty="0">
              <a:solidFill>
                <a:srgbClr val="58696B"/>
              </a:solidFill>
              <a:latin typeface="Univers Light (Body)"/>
            </a:endParaRPr>
          </a:p>
          <a:p>
            <a:pPr lvl="3">
              <a:lnSpc>
                <a:spcPct val="120000"/>
              </a:lnSpc>
            </a:pPr>
            <a:r>
              <a:rPr lang="en-US" sz="2400" b="1" dirty="0">
                <a:solidFill>
                  <a:srgbClr val="58696B"/>
                </a:solidFill>
                <a:latin typeface="Univers Light (Body)"/>
              </a:rPr>
              <a:t>Hawaii and Kansas have enacted legislation requiring plaintiffs to file their professional negligence claims with a review or screening panel before filing suit against architects and engineers. </a:t>
            </a:r>
          </a:p>
          <a:p>
            <a:pPr lvl="3">
              <a:lnSpc>
                <a:spcPct val="120000"/>
              </a:lnSpc>
            </a:pPr>
            <a:r>
              <a:rPr lang="en-US" sz="2400" b="1" dirty="0">
                <a:solidFill>
                  <a:srgbClr val="58696B"/>
                </a:solidFill>
                <a:latin typeface="Univers Light (Body)"/>
              </a:rPr>
              <a:t>Mandatory notice to cure alleged defects.</a:t>
            </a:r>
          </a:p>
          <a:p>
            <a:pPr lvl="2" indent="0">
              <a:buNone/>
            </a:pPr>
            <a:endParaRPr lang="en-US" sz="2400" b="1" kern="1000" spc="-100" dirty="0">
              <a:solidFill>
                <a:srgbClr val="58696B"/>
              </a:solidFill>
              <a:latin typeface="Univers Light (Body)"/>
            </a:endParaRPr>
          </a:p>
          <a:p>
            <a:pPr marL="857250" lvl="1" indent="-171450"/>
            <a:endParaRPr lang="en-US" sz="1800" b="1" dirty="0">
              <a:solidFill>
                <a:srgbClr val="58696B"/>
              </a:solidFill>
            </a:endParaRPr>
          </a:p>
          <a:p>
            <a:pPr marL="857250" lvl="1" indent="-171450"/>
            <a:endParaRPr lang="en-US" sz="1800" b="1" dirty="0">
              <a:solidFill>
                <a:srgbClr val="58696B"/>
              </a:solidFill>
            </a:endParaRPr>
          </a:p>
          <a:p>
            <a:pPr lvl="1" indent="0">
              <a:buNone/>
            </a:pPr>
            <a:endParaRPr lang="en-US" sz="1800" b="1" dirty="0">
              <a:solidFill>
                <a:srgbClr val="58696B"/>
              </a:solidFill>
            </a:endParaRPr>
          </a:p>
          <a:p>
            <a:pPr marL="285750" indent="-285750">
              <a:buFont typeface="Arial" panose="020B0604020202020204" pitchFamily="34" charset="0"/>
              <a:buChar char="•"/>
            </a:pPr>
            <a:endParaRPr lang="en-US" sz="1800" b="1" dirty="0">
              <a:solidFill>
                <a:srgbClr val="58696B"/>
              </a:solidFill>
            </a:endParaRPr>
          </a:p>
        </p:txBody>
      </p:sp>
      <p:sp>
        <p:nvSpPr>
          <p:cNvPr id="3" name="TextBox 2">
            <a:extLst>
              <a:ext uri="{FF2B5EF4-FFF2-40B4-BE49-F238E27FC236}">
                <a16:creationId xmlns:a16="http://schemas.microsoft.com/office/drawing/2014/main" id="{00694B8C-0F8E-296F-1F7B-1AAEAE8BBC12}"/>
              </a:ext>
            </a:extLst>
          </p:cNvPr>
          <p:cNvSpPr txBox="1"/>
          <p:nvPr/>
        </p:nvSpPr>
        <p:spPr>
          <a:xfrm>
            <a:off x="9625913" y="6314010"/>
            <a:ext cx="2174789" cy="369332"/>
          </a:xfrm>
          <a:prstGeom prst="rect">
            <a:avLst/>
          </a:prstGeom>
          <a:noFill/>
        </p:spPr>
        <p:txBody>
          <a:bodyPr wrap="square" rtlCol="0">
            <a:spAutoFit/>
          </a:bodyPr>
          <a:lstStyle/>
          <a:p>
            <a:r>
              <a:rPr lang="en-US" b="1" i="1" dirty="0">
                <a:solidFill>
                  <a:srgbClr val="58696B"/>
                </a:solidFill>
              </a:rPr>
              <a:t>~O’Hagan Meyer</a:t>
            </a:r>
          </a:p>
        </p:txBody>
      </p:sp>
    </p:spTree>
    <p:extLst>
      <p:ext uri="{BB962C8B-B14F-4D97-AF65-F5344CB8AC3E}">
        <p14:creationId xmlns:p14="http://schemas.microsoft.com/office/powerpoint/2010/main" val="3165780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a:blip r:embed="rId3"/>
          <a:srcRect t="7812" b="7812"/>
          <a:stretch/>
        </p:blipFill>
        <p:spPr>
          <a:xfrm>
            <a:off x="0" y="0"/>
            <a:ext cx="12192000" cy="6858000"/>
          </a:xfrm>
        </p:spPr>
      </p:pic>
      <p:sp>
        <p:nvSpPr>
          <p:cNvPr id="17" name="Content Placeholder 16">
            <a:extLst>
              <a:ext uri="{FF2B5EF4-FFF2-40B4-BE49-F238E27FC236}">
                <a16:creationId xmlns:a16="http://schemas.microsoft.com/office/drawing/2014/main" id="{827F41A1-E0EA-41B4-89AC-89D0C6C9DF1A}"/>
              </a:ext>
            </a:extLst>
          </p:cNvPr>
          <p:cNvSpPr>
            <a:spLocks noGrp="1"/>
          </p:cNvSpPr>
          <p:nvPr>
            <p:ph sz="quarter" idx="15"/>
          </p:nvPr>
        </p:nvSpPr>
        <p:spPr>
          <a:xfrm>
            <a:off x="1675242" y="2005552"/>
            <a:ext cx="8364108" cy="2061682"/>
          </a:xfrm>
        </p:spPr>
        <p:txBody>
          <a:bodyPr anchor="ctr"/>
          <a:lstStyle/>
          <a:p>
            <a:pPr marL="285750" indent="-285750">
              <a:buFont typeface="Arial" panose="020B0604020202020204" pitchFamily="34" charset="0"/>
              <a:buChar char="•"/>
            </a:pPr>
            <a:r>
              <a:rPr lang="en-US" sz="1800" b="1" dirty="0">
                <a:solidFill>
                  <a:srgbClr val="58696B"/>
                </a:solidFill>
              </a:rPr>
              <a:t>Explore Legal System abuse and what it means for the general public</a:t>
            </a:r>
          </a:p>
          <a:p>
            <a:pPr marL="285750" indent="-285750">
              <a:buFont typeface="Arial" panose="020B0604020202020204" pitchFamily="34" charset="0"/>
              <a:buChar char="•"/>
            </a:pPr>
            <a:r>
              <a:rPr lang="en-US" sz="1800" b="1" dirty="0">
                <a:solidFill>
                  <a:srgbClr val="58696B"/>
                </a:solidFill>
              </a:rPr>
              <a:t>Consider possible solutions to combat legal system abuse through Legislation</a:t>
            </a:r>
          </a:p>
          <a:p>
            <a:pPr marL="285750" indent="-285750">
              <a:buFont typeface="Arial" panose="020B0604020202020204" pitchFamily="34" charset="0"/>
              <a:buChar char="•"/>
            </a:pPr>
            <a:r>
              <a:rPr lang="en-US" sz="1800" b="1" dirty="0">
                <a:solidFill>
                  <a:srgbClr val="58696B"/>
                </a:solidFill>
              </a:rPr>
              <a:t>Overview of tort reform in various states</a:t>
            </a:r>
          </a:p>
        </p:txBody>
      </p:sp>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noProof="0" dirty="0"/>
              <a:t>Agenda</a:t>
            </a:r>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a:blip r:embed="rId3"/>
          <a:srcRect t="7812" b="7812"/>
          <a:stretch/>
        </p:blipFill>
        <p:spPr>
          <a:xfrm>
            <a:off x="0" y="0"/>
            <a:ext cx="12192000" cy="6858000"/>
          </a:xfrm>
        </p:spPr>
      </p:pic>
      <p:sp>
        <p:nvSpPr>
          <p:cNvPr id="16" name="Text Placeholder 15">
            <a:extLst>
              <a:ext uri="{FF2B5EF4-FFF2-40B4-BE49-F238E27FC236}">
                <a16:creationId xmlns:a16="http://schemas.microsoft.com/office/drawing/2014/main" id="{812B1988-DF3B-414E-BEB4-BDE3F33E67A9}"/>
              </a:ext>
            </a:extLst>
          </p:cNvPr>
          <p:cNvSpPr>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3600" noProof="0" dirty="0"/>
              <a:t>Meet the Plaintiff’s Bar</a:t>
            </a:r>
          </a:p>
        </p:txBody>
      </p:sp>
      <p:sp>
        <p:nvSpPr>
          <p:cNvPr id="91" name="Rectangle 90">
            <a:extLst>
              <a:ext uri="{FF2B5EF4-FFF2-40B4-BE49-F238E27FC236}">
                <a16:creationId xmlns:a16="http://schemas.microsoft.com/office/drawing/2014/main" id="{86266357-58CA-479D-8E3B-7CBCA9707667}"/>
              </a:ext>
              <a:ext uri="{C183D7F6-B498-43B3-948B-1728B52AA6E4}">
                <adec:decorative xmlns:adec="http://schemas.microsoft.com/office/drawing/2017/decorative" val="1"/>
              </a:ext>
            </a:extLst>
          </p:cNvPr>
          <p:cNvSpPr/>
          <p:nvPr/>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E7B1E152-758A-EAA4-6536-A62DC559C511}"/>
              </a:ext>
            </a:extLst>
          </p:cNvPr>
          <p:cNvPicPr>
            <a:picLocks noChangeAspect="1"/>
          </p:cNvPicPr>
          <p:nvPr/>
        </p:nvPicPr>
        <p:blipFill>
          <a:blip r:embed="rId4"/>
          <a:srcRect/>
          <a:stretch/>
        </p:blipFill>
        <p:spPr>
          <a:xfrm>
            <a:off x="1577133" y="2123884"/>
            <a:ext cx="2414511" cy="3315163"/>
          </a:xfrm>
          <a:prstGeom prst="rect">
            <a:avLst/>
          </a:prstGeom>
        </p:spPr>
      </p:pic>
      <p:sp>
        <p:nvSpPr>
          <p:cNvPr id="11" name="TextBox 10">
            <a:extLst>
              <a:ext uri="{FF2B5EF4-FFF2-40B4-BE49-F238E27FC236}">
                <a16:creationId xmlns:a16="http://schemas.microsoft.com/office/drawing/2014/main" id="{F21197F4-FFFD-1B52-197E-04DAAED82F54}"/>
              </a:ext>
            </a:extLst>
          </p:cNvPr>
          <p:cNvSpPr txBox="1"/>
          <p:nvPr/>
        </p:nvSpPr>
        <p:spPr>
          <a:xfrm>
            <a:off x="1577133" y="4992208"/>
            <a:ext cx="2458995" cy="523220"/>
          </a:xfrm>
          <a:prstGeom prst="rect">
            <a:avLst/>
          </a:prstGeom>
          <a:noFill/>
        </p:spPr>
        <p:txBody>
          <a:bodyPr wrap="square" rtlCol="0">
            <a:spAutoFit/>
          </a:bodyPr>
          <a:lstStyle/>
          <a:p>
            <a:r>
              <a:rPr lang="en-US" sz="2700" b="1" dirty="0">
                <a:solidFill>
                  <a:schemeClr val="bg1"/>
                </a:solidFill>
              </a:rPr>
              <a:t>Stuart Cofman</a:t>
            </a:r>
          </a:p>
        </p:txBody>
      </p:sp>
      <p:pic>
        <p:nvPicPr>
          <p:cNvPr id="13" name="Picture 12">
            <a:extLst>
              <a:ext uri="{FF2B5EF4-FFF2-40B4-BE49-F238E27FC236}">
                <a16:creationId xmlns:a16="http://schemas.microsoft.com/office/drawing/2014/main" id="{BF833C38-177A-392C-8D18-BF3EBB790550}"/>
              </a:ext>
            </a:extLst>
          </p:cNvPr>
          <p:cNvPicPr>
            <a:picLocks noChangeAspect="1"/>
          </p:cNvPicPr>
          <p:nvPr/>
        </p:nvPicPr>
        <p:blipFill>
          <a:blip r:embed="rId5"/>
          <a:srcRect/>
          <a:stretch/>
        </p:blipFill>
        <p:spPr>
          <a:xfrm>
            <a:off x="3951567" y="2778351"/>
            <a:ext cx="2419688" cy="3418911"/>
          </a:xfrm>
          <a:prstGeom prst="rect">
            <a:avLst/>
          </a:prstGeom>
        </p:spPr>
      </p:pic>
      <p:sp>
        <p:nvSpPr>
          <p:cNvPr id="14" name="TextBox 13">
            <a:extLst>
              <a:ext uri="{FF2B5EF4-FFF2-40B4-BE49-F238E27FC236}">
                <a16:creationId xmlns:a16="http://schemas.microsoft.com/office/drawing/2014/main" id="{DA04C6E3-2862-C503-650A-34137156BBCB}"/>
              </a:ext>
            </a:extLst>
          </p:cNvPr>
          <p:cNvSpPr txBox="1"/>
          <p:nvPr/>
        </p:nvSpPr>
        <p:spPr>
          <a:xfrm>
            <a:off x="3851923" y="5497889"/>
            <a:ext cx="2669079" cy="523220"/>
          </a:xfrm>
          <a:prstGeom prst="rect">
            <a:avLst/>
          </a:prstGeom>
          <a:noFill/>
        </p:spPr>
        <p:txBody>
          <a:bodyPr wrap="square" rtlCol="0">
            <a:spAutoFit/>
          </a:bodyPr>
          <a:lstStyle/>
          <a:p>
            <a:r>
              <a:rPr lang="en-US" sz="2800" b="1" dirty="0">
                <a:solidFill>
                  <a:schemeClr val="bg1"/>
                </a:solidFill>
              </a:rPr>
              <a:t>Larry Townsley</a:t>
            </a:r>
          </a:p>
        </p:txBody>
      </p:sp>
      <p:pic>
        <p:nvPicPr>
          <p:cNvPr id="18" name="Picture 17">
            <a:extLst>
              <a:ext uri="{FF2B5EF4-FFF2-40B4-BE49-F238E27FC236}">
                <a16:creationId xmlns:a16="http://schemas.microsoft.com/office/drawing/2014/main" id="{7DD46F37-F960-0B31-BCA8-231D546AA5AA}"/>
              </a:ext>
            </a:extLst>
          </p:cNvPr>
          <p:cNvPicPr>
            <a:picLocks noChangeAspect="1"/>
          </p:cNvPicPr>
          <p:nvPr/>
        </p:nvPicPr>
        <p:blipFill>
          <a:blip r:embed="rId6"/>
          <a:srcRect/>
          <a:stretch/>
        </p:blipFill>
        <p:spPr>
          <a:xfrm>
            <a:off x="5797147" y="2217503"/>
            <a:ext cx="2782496" cy="2819473"/>
          </a:xfrm>
          <a:prstGeom prst="rect">
            <a:avLst/>
          </a:prstGeom>
        </p:spPr>
      </p:pic>
      <p:sp>
        <p:nvSpPr>
          <p:cNvPr id="19" name="TextBox 18">
            <a:extLst>
              <a:ext uri="{FF2B5EF4-FFF2-40B4-BE49-F238E27FC236}">
                <a16:creationId xmlns:a16="http://schemas.microsoft.com/office/drawing/2014/main" id="{7DB5A54E-F4A7-0542-5CFE-5C45543E8D33}"/>
              </a:ext>
            </a:extLst>
          </p:cNvPr>
          <p:cNvSpPr txBox="1"/>
          <p:nvPr/>
        </p:nvSpPr>
        <p:spPr>
          <a:xfrm>
            <a:off x="5729500" y="2323026"/>
            <a:ext cx="3172267" cy="584775"/>
          </a:xfrm>
          <a:prstGeom prst="rect">
            <a:avLst/>
          </a:prstGeom>
          <a:noFill/>
        </p:spPr>
        <p:txBody>
          <a:bodyPr wrap="square" rtlCol="0">
            <a:spAutoFit/>
          </a:bodyPr>
          <a:lstStyle/>
          <a:p>
            <a:r>
              <a:rPr lang="en-US" sz="3100" b="1" dirty="0">
                <a:solidFill>
                  <a:schemeClr val="bg1"/>
                </a:solidFill>
              </a:rPr>
              <a:t>Terry </a:t>
            </a:r>
            <a:r>
              <a:rPr lang="en-US" sz="3100" b="1" dirty="0" err="1">
                <a:solidFill>
                  <a:schemeClr val="bg1"/>
                </a:solidFill>
              </a:rPr>
              <a:t>Crouppen</a:t>
            </a:r>
            <a:endParaRPr lang="en-US" sz="3100" b="1" dirty="0">
              <a:solidFill>
                <a:schemeClr val="bg1"/>
              </a:solidFill>
            </a:endParaRPr>
          </a:p>
        </p:txBody>
      </p:sp>
      <p:pic>
        <p:nvPicPr>
          <p:cNvPr id="23" name="Picture 22">
            <a:extLst>
              <a:ext uri="{FF2B5EF4-FFF2-40B4-BE49-F238E27FC236}">
                <a16:creationId xmlns:a16="http://schemas.microsoft.com/office/drawing/2014/main" id="{DE224600-B1AF-188D-DACF-65E62CAF9DD2}"/>
              </a:ext>
            </a:extLst>
          </p:cNvPr>
          <p:cNvPicPr>
            <a:picLocks noChangeAspect="1"/>
          </p:cNvPicPr>
          <p:nvPr/>
        </p:nvPicPr>
        <p:blipFill>
          <a:blip r:embed="rId7"/>
          <a:srcRect/>
          <a:stretch/>
        </p:blipFill>
        <p:spPr>
          <a:xfrm>
            <a:off x="8239977" y="934486"/>
            <a:ext cx="3033447" cy="4375835"/>
          </a:xfrm>
          <a:prstGeom prst="rect">
            <a:avLst/>
          </a:prstGeom>
        </p:spPr>
      </p:pic>
      <p:sp>
        <p:nvSpPr>
          <p:cNvPr id="24" name="TextBox 23">
            <a:extLst>
              <a:ext uri="{FF2B5EF4-FFF2-40B4-BE49-F238E27FC236}">
                <a16:creationId xmlns:a16="http://schemas.microsoft.com/office/drawing/2014/main" id="{6EBACD00-143A-0911-53B3-D69F17045A59}"/>
              </a:ext>
            </a:extLst>
          </p:cNvPr>
          <p:cNvSpPr txBox="1"/>
          <p:nvPr/>
        </p:nvSpPr>
        <p:spPr>
          <a:xfrm>
            <a:off x="8182179" y="3747236"/>
            <a:ext cx="2782496" cy="584775"/>
          </a:xfrm>
          <a:prstGeom prst="rect">
            <a:avLst/>
          </a:prstGeom>
          <a:noFill/>
        </p:spPr>
        <p:txBody>
          <a:bodyPr wrap="square" rtlCol="0">
            <a:spAutoFit/>
          </a:bodyPr>
          <a:lstStyle/>
          <a:p>
            <a:r>
              <a:rPr lang="en-US" sz="3200" b="1" dirty="0">
                <a:solidFill>
                  <a:schemeClr val="bg1"/>
                </a:solidFill>
              </a:rPr>
              <a:t>John Morgan</a:t>
            </a:r>
          </a:p>
        </p:txBody>
      </p:sp>
      <p:pic>
        <p:nvPicPr>
          <p:cNvPr id="3" name="Picture 2">
            <a:hlinkClick r:id="rId8"/>
            <a:extLst>
              <a:ext uri="{FF2B5EF4-FFF2-40B4-BE49-F238E27FC236}">
                <a16:creationId xmlns:a16="http://schemas.microsoft.com/office/drawing/2014/main" id="{ECAD7338-DCAE-5C1E-3A1A-38F9603D07C6}"/>
              </a:ext>
            </a:extLst>
          </p:cNvPr>
          <p:cNvPicPr>
            <a:picLocks noChangeAspect="1"/>
          </p:cNvPicPr>
          <p:nvPr/>
        </p:nvPicPr>
        <p:blipFill>
          <a:blip r:embed="rId9"/>
          <a:stretch>
            <a:fillRect/>
          </a:stretch>
        </p:blipFill>
        <p:spPr>
          <a:xfrm>
            <a:off x="8550695" y="5415844"/>
            <a:ext cx="2413980" cy="659634"/>
          </a:xfrm>
          <a:prstGeom prst="rect">
            <a:avLst/>
          </a:prstGeom>
        </p:spPr>
      </p:pic>
      <p:pic>
        <p:nvPicPr>
          <p:cNvPr id="5" name="Picture 4" descr="A logo for a lawyer&#10;&#10;AI-generated content may be incorrect.">
            <a:extLst>
              <a:ext uri="{FF2B5EF4-FFF2-40B4-BE49-F238E27FC236}">
                <a16:creationId xmlns:a16="http://schemas.microsoft.com/office/drawing/2014/main" id="{40DB0F1C-2DDD-A1BB-AD68-4CE8125D782B}"/>
              </a:ext>
            </a:extLst>
          </p:cNvPr>
          <p:cNvPicPr>
            <a:picLocks noChangeAspect="1"/>
          </p:cNvPicPr>
          <p:nvPr/>
        </p:nvPicPr>
        <p:blipFill>
          <a:blip r:embed="rId10"/>
          <a:stretch>
            <a:fillRect/>
          </a:stretch>
        </p:blipFill>
        <p:spPr>
          <a:xfrm>
            <a:off x="2882406" y="4342136"/>
            <a:ext cx="1581150" cy="723900"/>
          </a:xfrm>
          <a:prstGeom prst="rect">
            <a:avLst/>
          </a:prstGeom>
        </p:spPr>
      </p:pic>
      <p:pic>
        <p:nvPicPr>
          <p:cNvPr id="7" name="Picture 6" descr="A blue background with white text&#10;&#10;AI-generated content may be incorrect.">
            <a:extLst>
              <a:ext uri="{FF2B5EF4-FFF2-40B4-BE49-F238E27FC236}">
                <a16:creationId xmlns:a16="http://schemas.microsoft.com/office/drawing/2014/main" id="{3657EC5C-EDAA-0A02-4480-ADBDB9CBC279}"/>
              </a:ext>
            </a:extLst>
          </p:cNvPr>
          <p:cNvPicPr>
            <a:picLocks noChangeAspect="1"/>
          </p:cNvPicPr>
          <p:nvPr/>
        </p:nvPicPr>
        <p:blipFill>
          <a:blip r:embed="rId11"/>
          <a:stretch>
            <a:fillRect/>
          </a:stretch>
        </p:blipFill>
        <p:spPr>
          <a:xfrm>
            <a:off x="5933090" y="4792924"/>
            <a:ext cx="2409825" cy="533400"/>
          </a:xfrm>
          <a:prstGeom prst="rect">
            <a:avLst/>
          </a:prstGeom>
        </p:spPr>
      </p:pic>
    </p:spTree>
    <p:extLst>
      <p:ext uri="{BB962C8B-B14F-4D97-AF65-F5344CB8AC3E}">
        <p14:creationId xmlns:p14="http://schemas.microsoft.com/office/powerpoint/2010/main" val="40312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9"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FB8FDEA3-5342-4AA3-BD01-617F25717CAA}"/>
              </a:ext>
            </a:extLst>
          </p:cNvPr>
          <p:cNvPicPr>
            <a:picLocks noGrp="1" noChangeAspect="1"/>
          </p:cNvPicPr>
          <p:nvPr>
            <p:ph type="pic" sz="quarter" idx="13"/>
          </p:nvPr>
        </p:nvPicPr>
        <p:blipFill>
          <a:blip r:embed="rId3"/>
          <a:srcRect t="7812" b="7812"/>
          <a:stretch/>
        </p:blipFill>
        <p:spPr>
          <a:xfrm>
            <a:off x="0" y="0"/>
            <a:ext cx="12192000" cy="6858000"/>
          </a:xfrm>
        </p:spPr>
      </p:pic>
      <p:pic>
        <p:nvPicPr>
          <p:cNvPr id="4" name="Picture 3">
            <a:extLst>
              <a:ext uri="{FF2B5EF4-FFF2-40B4-BE49-F238E27FC236}">
                <a16:creationId xmlns:a16="http://schemas.microsoft.com/office/drawing/2014/main" id="{2E101E4C-FA65-2EB1-29B6-5F820212CF40}"/>
              </a:ext>
            </a:extLst>
          </p:cNvPr>
          <p:cNvPicPr>
            <a:picLocks noChangeAspect="1"/>
          </p:cNvPicPr>
          <p:nvPr/>
        </p:nvPicPr>
        <p:blipFill>
          <a:blip r:embed="rId4"/>
          <a:stretch>
            <a:fillRect/>
          </a:stretch>
        </p:blipFill>
        <p:spPr>
          <a:xfrm>
            <a:off x="1252326" y="0"/>
            <a:ext cx="9687347" cy="6858000"/>
          </a:xfrm>
          <a:prstGeom prst="rect">
            <a:avLst/>
          </a:prstGeom>
        </p:spPr>
      </p:pic>
    </p:spTree>
    <p:extLst>
      <p:ext uri="{BB962C8B-B14F-4D97-AF65-F5344CB8AC3E}">
        <p14:creationId xmlns:p14="http://schemas.microsoft.com/office/powerpoint/2010/main" val="2523004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52CC3-846D-6E74-DD06-1AEA8BBBCD4F}"/>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DB53A9A2-BD92-58A3-7587-6ECD06334FA9}"/>
              </a:ext>
            </a:extLst>
          </p:cNvPr>
          <p:cNvPicPr>
            <a:picLocks noGrp="1" noChangeAspect="1"/>
          </p:cNvPicPr>
          <p:nvPr>
            <p:ph type="pic" sz="quarter" idx="13"/>
          </p:nvPr>
        </p:nvPicPr>
        <p:blipFill>
          <a:blip r:embed="rId3"/>
          <a:srcRect t="7812" b="7812"/>
          <a:stretch/>
        </p:blipFill>
        <p:spPr>
          <a:xfrm>
            <a:off x="0" y="0"/>
            <a:ext cx="12192000" cy="6858000"/>
          </a:xfrm>
        </p:spPr>
      </p:pic>
      <p:pic>
        <p:nvPicPr>
          <p:cNvPr id="3" name="Picture 2">
            <a:extLst>
              <a:ext uri="{FF2B5EF4-FFF2-40B4-BE49-F238E27FC236}">
                <a16:creationId xmlns:a16="http://schemas.microsoft.com/office/drawing/2014/main" id="{4F7E028F-5220-B178-C09E-3FE080EF3BE4}"/>
              </a:ext>
            </a:extLst>
          </p:cNvPr>
          <p:cNvPicPr>
            <a:picLocks noChangeAspect="1"/>
          </p:cNvPicPr>
          <p:nvPr/>
        </p:nvPicPr>
        <p:blipFill>
          <a:blip r:embed="rId4"/>
          <a:stretch>
            <a:fillRect/>
          </a:stretch>
        </p:blipFill>
        <p:spPr>
          <a:xfrm>
            <a:off x="0" y="-156882"/>
            <a:ext cx="12192000" cy="7171764"/>
          </a:xfrm>
          <a:prstGeom prst="rect">
            <a:avLst/>
          </a:prstGeom>
        </p:spPr>
      </p:pic>
    </p:spTree>
    <p:extLst>
      <p:ext uri="{BB962C8B-B14F-4D97-AF65-F5344CB8AC3E}">
        <p14:creationId xmlns:p14="http://schemas.microsoft.com/office/powerpoint/2010/main" val="4175975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838EA-B536-A4B1-74DF-0F6E8D9C474F}"/>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5B6F02F0-41A0-3458-774C-80E3A3C8AC59}"/>
              </a:ext>
            </a:extLst>
          </p:cNvPr>
          <p:cNvPicPr>
            <a:picLocks noGrp="1" noChangeAspect="1"/>
          </p:cNvPicPr>
          <p:nvPr>
            <p:ph type="pic" sz="quarter" idx="13"/>
          </p:nvPr>
        </p:nvPicPr>
        <p:blipFill>
          <a:blip r:embed="rId3"/>
          <a:srcRect t="7812" b="7812"/>
          <a:stretch/>
        </p:blipFill>
        <p:spPr>
          <a:xfrm>
            <a:off x="0" y="0"/>
            <a:ext cx="12192000" cy="6858000"/>
          </a:xfrm>
        </p:spPr>
      </p:pic>
      <p:pic>
        <p:nvPicPr>
          <p:cNvPr id="4" name="Picture 3">
            <a:extLst>
              <a:ext uri="{FF2B5EF4-FFF2-40B4-BE49-F238E27FC236}">
                <a16:creationId xmlns:a16="http://schemas.microsoft.com/office/drawing/2014/main" id="{7F02548C-5D91-FDDB-B5C6-27DB827E54C4}"/>
              </a:ext>
            </a:extLst>
          </p:cNvPr>
          <p:cNvPicPr>
            <a:picLocks noChangeAspect="1"/>
          </p:cNvPicPr>
          <p:nvPr/>
        </p:nvPicPr>
        <p:blipFill>
          <a:blip r:embed="rId4"/>
          <a:stretch>
            <a:fillRect/>
          </a:stretch>
        </p:blipFill>
        <p:spPr>
          <a:xfrm>
            <a:off x="-92991" y="0"/>
            <a:ext cx="12284991" cy="7139836"/>
          </a:xfrm>
          <a:prstGeom prst="rect">
            <a:avLst/>
          </a:prstGeom>
        </p:spPr>
      </p:pic>
    </p:spTree>
    <p:extLst>
      <p:ext uri="{BB962C8B-B14F-4D97-AF65-F5344CB8AC3E}">
        <p14:creationId xmlns:p14="http://schemas.microsoft.com/office/powerpoint/2010/main" val="1398237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68BC6-1AFB-7907-F90E-98E5759196DF}"/>
            </a:ext>
          </a:extLst>
        </p:cNvPr>
        <p:cNvGrpSpPr/>
        <p:nvPr/>
      </p:nvGrpSpPr>
      <p:grpSpPr>
        <a:xfrm>
          <a:off x="0" y="0"/>
          <a:ext cx="0" cy="0"/>
          <a:chOff x="0" y="0"/>
          <a:chExt cx="0" cy="0"/>
        </a:xfrm>
      </p:grpSpPr>
      <p:pic>
        <p:nvPicPr>
          <p:cNvPr id="150" name="Picture Placeholder 149" descr="Stone wall texture">
            <a:extLst>
              <a:ext uri="{FF2B5EF4-FFF2-40B4-BE49-F238E27FC236}">
                <a16:creationId xmlns:a16="http://schemas.microsoft.com/office/drawing/2014/main" id="{F5556F29-D3BA-A052-51D1-25814EC5E21E}"/>
              </a:ext>
            </a:extLst>
          </p:cNvPr>
          <p:cNvPicPr>
            <a:picLocks noGrp="1" noChangeAspect="1"/>
          </p:cNvPicPr>
          <p:nvPr>
            <p:ph type="pic" sz="quarter" idx="13"/>
          </p:nvPr>
        </p:nvPicPr>
        <p:blipFill>
          <a:blip r:embed="rId3"/>
          <a:srcRect t="7812" b="7812"/>
          <a:stretch/>
        </p:blipFill>
        <p:spPr>
          <a:xfrm>
            <a:off x="0" y="0"/>
            <a:ext cx="12192000" cy="6858000"/>
          </a:xfrm>
        </p:spPr>
      </p:pic>
      <p:pic>
        <p:nvPicPr>
          <p:cNvPr id="3" name="Picture 2" descr="A graph of a number of blue bars&#10;&#10;Description automatically generated with medium confidence">
            <a:extLst>
              <a:ext uri="{FF2B5EF4-FFF2-40B4-BE49-F238E27FC236}">
                <a16:creationId xmlns:a16="http://schemas.microsoft.com/office/drawing/2014/main" id="{183903D9-80AF-324E-EB02-E8D5D0EF7B46}"/>
              </a:ext>
            </a:extLst>
          </p:cNvPr>
          <p:cNvPicPr>
            <a:picLocks noChangeAspect="1"/>
          </p:cNvPicPr>
          <p:nvPr/>
        </p:nvPicPr>
        <p:blipFill>
          <a:blip r:embed="rId4"/>
          <a:stretch>
            <a:fillRect/>
          </a:stretch>
        </p:blipFill>
        <p:spPr>
          <a:xfrm>
            <a:off x="549362" y="200394"/>
            <a:ext cx="5794485" cy="6469571"/>
          </a:xfrm>
          <a:prstGeom prst="rect">
            <a:avLst/>
          </a:prstGeom>
        </p:spPr>
      </p:pic>
      <p:sp>
        <p:nvSpPr>
          <p:cNvPr id="6" name="TextBox 5">
            <a:extLst>
              <a:ext uri="{FF2B5EF4-FFF2-40B4-BE49-F238E27FC236}">
                <a16:creationId xmlns:a16="http://schemas.microsoft.com/office/drawing/2014/main" id="{1E677A38-A1FD-680B-40A2-768A83A922BA}"/>
              </a:ext>
            </a:extLst>
          </p:cNvPr>
          <p:cNvSpPr txBox="1"/>
          <p:nvPr/>
        </p:nvSpPr>
        <p:spPr>
          <a:xfrm>
            <a:off x="7135049" y="1767761"/>
            <a:ext cx="4413948" cy="2554545"/>
          </a:xfrm>
          <a:prstGeom prst="rect">
            <a:avLst/>
          </a:prstGeom>
          <a:noFill/>
        </p:spPr>
        <p:txBody>
          <a:bodyPr wrap="square" rtlCol="0">
            <a:spAutoFit/>
          </a:bodyPr>
          <a:lstStyle/>
          <a:p>
            <a:r>
              <a:rPr lang="en-US" sz="3200" b="1" dirty="0">
                <a:solidFill>
                  <a:srgbClr val="58696B"/>
                </a:solidFill>
              </a:rPr>
              <a:t>2023:  $58.6bn (IBISWorld)</a:t>
            </a:r>
          </a:p>
          <a:p>
            <a:endParaRPr lang="en-US" sz="3200" b="1" dirty="0">
              <a:solidFill>
                <a:srgbClr val="58696B"/>
              </a:solidFill>
            </a:endParaRPr>
          </a:p>
          <a:p>
            <a:r>
              <a:rPr lang="en-US" sz="3200" b="1" dirty="0">
                <a:solidFill>
                  <a:srgbClr val="58696B"/>
                </a:solidFill>
              </a:rPr>
              <a:t>2025: $61.7bn estimated (IBISWorld)</a:t>
            </a:r>
          </a:p>
        </p:txBody>
      </p:sp>
    </p:spTree>
    <p:extLst>
      <p:ext uri="{BB962C8B-B14F-4D97-AF65-F5344CB8AC3E}">
        <p14:creationId xmlns:p14="http://schemas.microsoft.com/office/powerpoint/2010/main" val="4082632294"/>
      </p:ext>
    </p:extLst>
  </p:cSld>
  <p:clrMapOvr>
    <a:masterClrMapping/>
  </p:clrMapOvr>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3.xml><?xml version="1.0" encoding="utf-8"?>
<ds:datastoreItem xmlns:ds="http://schemas.openxmlformats.org/officeDocument/2006/customXml" ds:itemID="{059B3369-3F0F-499C-9EE7-8EC46B6E8A79}">
  <ds:schemaRefs>
    <ds:schemaRef ds:uri="16c05727-aa75-4e4a-9b5f-8a80a1165891"/>
    <ds:schemaRef ds:uri="http://purl.org/dc/elements/1.1/"/>
    <ds:schemaRef ds:uri="http://schemas.microsoft.com/office/2006/documentManagement/types"/>
    <ds:schemaRef ds:uri="http://schemas.microsoft.com/office/infopath/2007/PartnerControls"/>
    <ds:schemaRef ds:uri="http://www.w3.org/XML/1998/namespace"/>
    <ds:schemaRef ds:uri="230e9df3-be65-4c73-a93b-d1236ebd677e"/>
    <ds:schemaRef ds:uri="http://schemas.microsoft.com/office/2006/metadata/properties"/>
    <ds:schemaRef ds:uri="http://schemas.openxmlformats.org/package/2006/metadata/core-properties"/>
    <ds:schemaRef ds:uri="http://purl.org/dc/terms/"/>
    <ds:schemaRef ds:uri="71af3243-3dd4-4a8d-8c0d-dd76da1f02a5"/>
    <ds:schemaRef ds:uri="http://schemas.microsoft.com/sharepoint/v3"/>
    <ds:schemaRef ds:uri="http://purl.org/dc/dcmityp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Modern conference presentation</Template>
  <TotalTime>4240</TotalTime>
  <Words>3924</Words>
  <Application>Microsoft Office PowerPoint</Application>
  <PresentationFormat>Widescreen</PresentationFormat>
  <Paragraphs>422</Paragraphs>
  <Slides>33</Slides>
  <Notes>33</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Aptos Narrow</vt:lpstr>
      <vt:lpstr>Arial</vt:lpstr>
      <vt:lpstr>Calibri</vt:lpstr>
      <vt:lpstr>Georgia Pro Black</vt:lpstr>
      <vt:lpstr>Univers Light</vt:lpstr>
      <vt:lpstr>Univers Light (Body)</vt:lpstr>
      <vt:lpstr>Univers LT Std 45 Light</vt:lpstr>
      <vt:lpstr>Office Theme</vt:lpstr>
      <vt:lpstr>PowerPoint Presentation</vt:lpstr>
      <vt:lpstr>About Us</vt:lpstr>
      <vt:lpstr>RISK MANAGEMENT NOTICE: The recommendations contained herein are intended as loss prevention measures for insurance purposes only. Walker Professional Insurance personnel are not providing a legal opinion on these contract provisions. The comments were not prepared by an attorney, are not legal advice, and cannot be relied upon as legal advice.    CONFIDENTIALITY NOTICE: This presentation is property of Walker Professional Insurance.  Any disclosure, copying, distribution or the taking of any action in reliance of the contents of this presentation are not permissible without the permission of Walker Professional Insurance personnel. </vt:lpstr>
      <vt:lpstr>Agenda</vt:lpstr>
      <vt:lpstr>Meet the Plaintiff’s Bar</vt:lpstr>
      <vt:lpstr>PowerPoint Presentation</vt:lpstr>
      <vt:lpstr>PowerPoint Presentation</vt:lpstr>
      <vt:lpstr>PowerPoint Presentation</vt:lpstr>
      <vt:lpstr>PowerPoint Presentation</vt:lpstr>
      <vt:lpstr>PowerPoint Presentation</vt:lpstr>
      <vt:lpstr>Jury’s Increased Scrutiny of Corporate Responsibility</vt:lpstr>
      <vt:lpstr>How does this shift affect businesses?</vt:lpstr>
      <vt:lpstr>PowerPoint Presentation</vt:lpstr>
      <vt:lpstr>PowerPoint Presentation</vt:lpstr>
      <vt:lpstr>Calling for Legal System Reform</vt:lpstr>
      <vt:lpstr>Definition:  Legal System Abuse</vt:lpstr>
      <vt:lpstr>Legal System Abuse: What does it cost?</vt:lpstr>
      <vt:lpstr>Definition:  Third Party Litigation Funding (TPLF)</vt:lpstr>
      <vt:lpstr>Third Party Litigation Funding (TPLF)-cont…</vt:lpstr>
      <vt:lpstr>Why should insurers and policyholders be concerned about TPLF?</vt:lpstr>
      <vt:lpstr>The Financial Impact  of TPLF</vt:lpstr>
      <vt:lpstr>Solutions…</vt:lpstr>
      <vt:lpstr>Legislative Solutions:</vt:lpstr>
      <vt:lpstr>Legislative Solutions: Sovereign Immunity</vt:lpstr>
      <vt:lpstr>Legislative Solutions: Sovereign Immunity-Alabama Case</vt:lpstr>
      <vt:lpstr>Legislative Solutions: Sovereign Immunity-Alabama Case</vt:lpstr>
      <vt:lpstr>Legislative Solutions: Sovereign Immunity-Alabama Case</vt:lpstr>
      <vt:lpstr>Legislative Solutions: Sovereign Immunity</vt:lpstr>
      <vt:lpstr>Legislative Solutions: Sovereign Immunity</vt:lpstr>
      <vt:lpstr>Third Party Litigation Funding: Education and Transparency</vt:lpstr>
      <vt:lpstr>Questions?  Comments?</vt:lpstr>
      <vt:lpstr>Legislative Solutions:</vt:lpstr>
      <vt:lpstr>Legislative Solutions: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Walker</dc:creator>
  <cp:lastModifiedBy>Kristen Walker</cp:lastModifiedBy>
  <cp:revision>6</cp:revision>
  <dcterms:created xsi:type="dcterms:W3CDTF">2022-01-22T20:53:17Z</dcterms:created>
  <dcterms:modified xsi:type="dcterms:W3CDTF">2026-01-06T04:17:40Z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