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12" r:id="rId2"/>
    <p:sldId id="3521" r:id="rId3"/>
    <p:sldId id="3520" r:id="rId4"/>
    <p:sldId id="3513" r:id="rId5"/>
    <p:sldId id="3514" r:id="rId6"/>
    <p:sldId id="3509" r:id="rId7"/>
    <p:sldId id="3515" r:id="rId8"/>
    <p:sldId id="3525" r:id="rId9"/>
    <p:sldId id="3518" r:id="rId10"/>
    <p:sldId id="3523" r:id="rId11"/>
    <p:sldId id="3516" r:id="rId12"/>
    <p:sldId id="3519" r:id="rId13"/>
    <p:sldId id="3526" r:id="rId14"/>
    <p:sldId id="3527" r:id="rId15"/>
    <p:sldId id="3524" r:id="rId16"/>
    <p:sldId id="3517" r:id="rId17"/>
    <p:sldId id="3522" r:id="rId18"/>
    <p:sldId id="35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DE41E3-B1D3-4934-ACA4-96B8A60FC97E}" v="26" dt="2026-01-07T13:38:01.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56" autoAdjust="0"/>
  </p:normalViewPr>
  <p:slideViewPr>
    <p:cSldViewPr snapToGrid="0">
      <p:cViewPr varScale="1">
        <p:scale>
          <a:sx n="76" d="100"/>
          <a:sy n="76" d="100"/>
        </p:scale>
        <p:origin x="714" y="72"/>
      </p:cViewPr>
      <p:guideLst/>
    </p:cSldViewPr>
  </p:slideViewPr>
  <p:notesTextViewPr>
    <p:cViewPr>
      <p:scale>
        <a:sx n="3" d="2"/>
        <a:sy n="3" d="2"/>
      </p:scale>
      <p:origin x="0" y="0"/>
    </p:cViewPr>
  </p:notesTextViewPr>
  <p:sorterViewPr>
    <p:cViewPr varScale="1">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Cavender" userId="08e9747a-87d9-4d44-8e27-8baee5e2f75c" providerId="ADAL" clId="{8F97D49F-9E79-45CD-8646-A3C579DA71AD}"/>
    <pc:docChg chg="modSld">
      <pc:chgData name="Tammy Cavender" userId="08e9747a-87d9-4d44-8e27-8baee5e2f75c" providerId="ADAL" clId="{8F97D49F-9E79-45CD-8646-A3C579DA71AD}" dt="2026-01-07T13:38:01.419" v="28"/>
      <pc:docMkLst>
        <pc:docMk/>
      </pc:docMkLst>
      <pc:sldChg chg="modNotesTx">
        <pc:chgData name="Tammy Cavender" userId="08e9747a-87d9-4d44-8e27-8baee5e2f75c" providerId="ADAL" clId="{8F97D49F-9E79-45CD-8646-A3C579DA71AD}" dt="2026-01-07T13:36:16.278" v="27" actId="6549"/>
        <pc:sldMkLst>
          <pc:docMk/>
          <pc:sldMk cId="36920905" sldId="3513"/>
        </pc:sldMkLst>
      </pc:sldChg>
      <pc:sldChg chg="modAnim">
        <pc:chgData name="Tammy Cavender" userId="08e9747a-87d9-4d44-8e27-8baee5e2f75c" providerId="ADAL" clId="{8F97D49F-9E79-45CD-8646-A3C579DA71AD}" dt="2026-01-07T13:38:01.419" v="28"/>
        <pc:sldMkLst>
          <pc:docMk/>
          <pc:sldMk cId="3163334861" sldId="3517"/>
        </pc:sldMkLst>
      </pc:sldChg>
      <pc:sldChg chg="modSp mod modAnim">
        <pc:chgData name="Tammy Cavender" userId="08e9747a-87d9-4d44-8e27-8baee5e2f75c" providerId="ADAL" clId="{8F97D49F-9E79-45CD-8646-A3C579DA71AD}" dt="2026-01-07T13:35:57.733" v="26" actId="15"/>
        <pc:sldMkLst>
          <pc:docMk/>
          <pc:sldMk cId="1398732279" sldId="3520"/>
        </pc:sldMkLst>
        <pc:spChg chg="mod">
          <ac:chgData name="Tammy Cavender" userId="08e9747a-87d9-4d44-8e27-8baee5e2f75c" providerId="ADAL" clId="{8F97D49F-9E79-45CD-8646-A3C579DA71AD}" dt="2026-01-07T13:35:57.733" v="26" actId="15"/>
          <ac:spMkLst>
            <pc:docMk/>
            <pc:sldMk cId="1398732279" sldId="3520"/>
            <ac:spMk id="3" creationId="{208ADB3F-CD22-4B7A-1EFC-18D31A3320C6}"/>
          </ac:spMkLst>
        </pc:spChg>
      </pc:sldChg>
      <pc:sldChg chg="modAnim">
        <pc:chgData name="Tammy Cavender" userId="08e9747a-87d9-4d44-8e27-8baee5e2f75c" providerId="ADAL" clId="{8F97D49F-9E79-45CD-8646-A3C579DA71AD}" dt="2026-01-07T13:25:19.961" v="0"/>
        <pc:sldMkLst>
          <pc:docMk/>
          <pc:sldMk cId="3637324594" sldId="35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F76E0-616D-4688-84CD-2E74D8D1224F}"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7FD20-79CA-4439-A83A-596F66862529}" type="slidenum">
              <a:rPr lang="en-US" smtClean="0"/>
              <a:t>‹#›</a:t>
            </a:fld>
            <a:endParaRPr lang="en-US"/>
          </a:p>
        </p:txBody>
      </p:sp>
    </p:spTree>
    <p:extLst>
      <p:ext uri="{BB962C8B-B14F-4D97-AF65-F5344CB8AC3E}">
        <p14:creationId xmlns:p14="http://schemas.microsoft.com/office/powerpoint/2010/main" val="158970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chs/data/vsrr/vsrr03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4FE6-1D64-4763-EDFF-12299FF3B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9E750-530F-6759-E0C9-9C1229259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1A006-9152-51CE-FF6C-88C8C1AB7976}"/>
              </a:ext>
            </a:extLst>
          </p:cNvPr>
          <p:cNvSpPr>
            <a:spLocks noGrp="1"/>
          </p:cNvSpPr>
          <p:nvPr>
            <p:ph type="body" idx="1"/>
          </p:nvPr>
        </p:nvSpPr>
        <p:spPr/>
        <p:txBody>
          <a:bodyPr/>
          <a:lstStyle/>
          <a:p>
            <a:r>
              <a:rPr lang="en-US" dirty="0"/>
              <a:t>U.S. gross domestic product (GDP)—the value of all goods and services produced in the country—totaled $30 trillion at a seasonally adjusted annual rate in the 1st quarter of 2025; construction contributed $1.3 trillion (4.5%).  </a:t>
            </a:r>
          </a:p>
          <a:p>
            <a:r>
              <a:rPr lang="en-US" dirty="0"/>
              <a:t>In Missouri, construction contributed $22 billion (4.8%) of the state’s GDP of $463 billion. </a:t>
            </a:r>
          </a:p>
        </p:txBody>
      </p:sp>
      <p:sp>
        <p:nvSpPr>
          <p:cNvPr id="4" name="Slide Number Placeholder 3">
            <a:extLst>
              <a:ext uri="{FF2B5EF4-FFF2-40B4-BE49-F238E27FC236}">
                <a16:creationId xmlns:a16="http://schemas.microsoft.com/office/drawing/2014/main" id="{7AFFBBF7-6C42-9673-5DE0-A85C9BE9FD88}"/>
              </a:ext>
            </a:extLst>
          </p:cNvPr>
          <p:cNvSpPr>
            <a:spLocks noGrp="1"/>
          </p:cNvSpPr>
          <p:nvPr>
            <p:ph type="sldNum" sz="quarter" idx="5"/>
          </p:nvPr>
        </p:nvSpPr>
        <p:spPr/>
        <p:txBody>
          <a:bodyPr/>
          <a:lstStyle/>
          <a:p>
            <a:fld id="{3E17FD20-79CA-4439-A83A-596F66862529}" type="slidenum">
              <a:rPr lang="en-US" smtClean="0"/>
              <a:t>2</a:t>
            </a:fld>
            <a:endParaRPr lang="en-US"/>
          </a:p>
        </p:txBody>
      </p:sp>
    </p:spTree>
    <p:extLst>
      <p:ext uri="{BB962C8B-B14F-4D97-AF65-F5344CB8AC3E}">
        <p14:creationId xmlns:p14="http://schemas.microsoft.com/office/powerpoint/2010/main" val="235332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8B47-1B62-CD0C-92DC-16AB52EED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32C2B-3851-7787-1B0C-23F804799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F1287-7969-6283-315C-602AD7E3FF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84D997-B3B8-43C5-020D-7635117BB08D}"/>
              </a:ext>
            </a:extLst>
          </p:cNvPr>
          <p:cNvSpPr>
            <a:spLocks noGrp="1"/>
          </p:cNvSpPr>
          <p:nvPr>
            <p:ph type="sldNum" sz="quarter" idx="5"/>
          </p:nvPr>
        </p:nvSpPr>
        <p:spPr/>
        <p:txBody>
          <a:bodyPr/>
          <a:lstStyle/>
          <a:p>
            <a:fld id="{3E17FD20-79CA-4439-A83A-596F66862529}" type="slidenum">
              <a:rPr lang="en-US" smtClean="0"/>
              <a:t>4</a:t>
            </a:fld>
            <a:endParaRPr lang="en-US"/>
          </a:p>
        </p:txBody>
      </p:sp>
    </p:spTree>
    <p:extLst>
      <p:ext uri="{BB962C8B-B14F-4D97-AF65-F5344CB8AC3E}">
        <p14:creationId xmlns:p14="http://schemas.microsoft.com/office/powerpoint/2010/main" val="338905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our workforce ! </a:t>
            </a:r>
          </a:p>
          <a:p>
            <a:r>
              <a:rPr lang="en-US" dirty="0"/>
              <a:t>Mentor our workforce ! </a:t>
            </a:r>
          </a:p>
          <a:p>
            <a:r>
              <a:rPr lang="en-US" dirty="0"/>
              <a:t>Retain </a:t>
            </a:r>
            <a:r>
              <a:rPr lang="en-US"/>
              <a:t>our workforce1 </a:t>
            </a:r>
          </a:p>
        </p:txBody>
      </p:sp>
      <p:sp>
        <p:nvSpPr>
          <p:cNvPr id="4" name="Slide Number Placeholder 3"/>
          <p:cNvSpPr>
            <a:spLocks noGrp="1"/>
          </p:cNvSpPr>
          <p:nvPr>
            <p:ph type="sldNum" sz="quarter" idx="5"/>
          </p:nvPr>
        </p:nvSpPr>
        <p:spPr/>
        <p:txBody>
          <a:bodyPr/>
          <a:lstStyle/>
          <a:p>
            <a:fld id="{3E17FD20-79CA-4439-A83A-596F66862529}" type="slidenum">
              <a:rPr lang="en-US" smtClean="0"/>
              <a:t>6</a:t>
            </a:fld>
            <a:endParaRPr lang="en-US"/>
          </a:p>
        </p:txBody>
      </p:sp>
    </p:spTree>
    <p:extLst>
      <p:ext uri="{BB962C8B-B14F-4D97-AF65-F5344CB8AC3E}">
        <p14:creationId xmlns:p14="http://schemas.microsoft.com/office/powerpoint/2010/main" val="196158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7FD20-79CA-4439-A83A-596F66862529}" type="slidenum">
              <a:rPr lang="en-US" smtClean="0"/>
              <a:t>8</a:t>
            </a:fld>
            <a:endParaRPr lang="en-US"/>
          </a:p>
        </p:txBody>
      </p:sp>
    </p:spTree>
    <p:extLst>
      <p:ext uri="{BB962C8B-B14F-4D97-AF65-F5344CB8AC3E}">
        <p14:creationId xmlns:p14="http://schemas.microsoft.com/office/powerpoint/2010/main" val="168284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D161-D3D6-D53F-6098-B5D415EBD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2346C-69DF-5B99-2339-6BD5D11AF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F7F65-0BE9-67D4-555C-A2B1A3C17F6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2024 Cancer Deaths estimated to be 660,000 in America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provisional estimates released today indicate that suicide deaths further increased in 2022, rising from 48,183 deaths in 2021 to an estimated 49,449 deaths in 2022, an increase of approximately 2.6%. However, two groups did see a decline in numbers, American Indian and Alaska Native people (down 6.1%) and people 10-24 years old (down 8.4%).</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Recent data shows suicide among older people has risen precipitously. The U.S. suicide rates reached an 80-year high in 2022 of nearly 50,000 people, according to </a:t>
            </a:r>
            <a:r>
              <a:rPr lang="en-US" sz="1200" b="0" i="0" kern="1200" dirty="0">
                <a:solidFill>
                  <a:schemeClr val="tx1"/>
                </a:solidFill>
                <a:effectLst/>
                <a:latin typeface="+mn-lt"/>
                <a:ea typeface="+mn-ea"/>
                <a:cs typeface="+mn-cs"/>
                <a:hlinkClick r:id="rId3"/>
              </a:rPr>
              <a:t>provisional data</a:t>
            </a:r>
            <a:r>
              <a:rPr lang="en-US" sz="1200" b="0" i="0" kern="1200" dirty="0">
                <a:solidFill>
                  <a:schemeClr val="tx1"/>
                </a:solidFill>
                <a:effectLst/>
                <a:latin typeface="+mn-lt"/>
                <a:ea typeface="+mn-ea"/>
                <a:cs typeface="+mn-cs"/>
              </a:rPr>
              <a:t> from the National Center for Health Statistics (NCHS).</a:t>
            </a:r>
          </a:p>
          <a:p>
            <a:r>
              <a:rPr lang="en-US" sz="1200" b="0" i="0" kern="1200" dirty="0">
                <a:solidFill>
                  <a:schemeClr val="tx1"/>
                </a:solidFill>
                <a:effectLst/>
                <a:latin typeface="+mn-lt"/>
                <a:ea typeface="+mn-ea"/>
                <a:cs typeface="+mn-cs"/>
              </a:rPr>
              <a:t>The rate of 14.3 suicides per 100,000 people is the highest it has been since 1941. There have been periodic spikes in U.S. suicide rate dating back more than a century, with peaks during World War I, the Great Depression and the Great Recession.</a:t>
            </a:r>
          </a:p>
          <a:p>
            <a:endParaRPr lang="en-US" sz="1200" b="0" i="0" kern="1200" baseline="0" dirty="0">
              <a:solidFill>
                <a:schemeClr val="tx1"/>
              </a:solidFill>
              <a:effectLst/>
              <a:latin typeface="+mn-lt"/>
              <a:ea typeface="+mn-ea"/>
              <a:cs typeface="+mn-cs"/>
            </a:endParaRPr>
          </a:p>
          <a:p>
            <a:r>
              <a:rPr lang="en-US" dirty="0"/>
              <a:t>Between 2000 and 2022, rates increased approximately 36% (Centers for Disease Control and Prevention)</a:t>
            </a:r>
            <a:endParaRPr lang="en-US" baseline="0" dirty="0"/>
          </a:p>
        </p:txBody>
      </p:sp>
      <p:sp>
        <p:nvSpPr>
          <p:cNvPr id="4" name="Slide Number Placeholder 3">
            <a:extLst>
              <a:ext uri="{FF2B5EF4-FFF2-40B4-BE49-F238E27FC236}">
                <a16:creationId xmlns:a16="http://schemas.microsoft.com/office/drawing/2014/main" id="{28DEE300-3F11-7244-0863-F65C146E27A5}"/>
              </a:ext>
            </a:extLst>
          </p:cNvPr>
          <p:cNvSpPr>
            <a:spLocks noGrp="1"/>
          </p:cNvSpPr>
          <p:nvPr>
            <p:ph type="sldNum" sz="quarter" idx="10"/>
          </p:nvPr>
        </p:nvSpPr>
        <p:spPr/>
        <p:txBody>
          <a:bodyPr/>
          <a:lstStyle/>
          <a:p>
            <a:fld id="{32BF9438-3EEF-4192-9815-F6F44770AEF7}" type="slidenum">
              <a:rPr lang="en-US" smtClean="0"/>
              <a:t>9</a:t>
            </a:fld>
            <a:endParaRPr lang="en-US" dirty="0"/>
          </a:p>
        </p:txBody>
      </p:sp>
    </p:spTree>
    <p:extLst>
      <p:ext uri="{BB962C8B-B14F-4D97-AF65-F5344CB8AC3E}">
        <p14:creationId xmlns:p14="http://schemas.microsoft.com/office/powerpoint/2010/main" val="195767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7FD20-79CA-4439-A83A-596F66862529}" type="slidenum">
              <a:rPr lang="en-US" smtClean="0"/>
              <a:t>10</a:t>
            </a:fld>
            <a:endParaRPr lang="en-US"/>
          </a:p>
        </p:txBody>
      </p:sp>
    </p:spTree>
    <p:extLst>
      <p:ext uri="{BB962C8B-B14F-4D97-AF65-F5344CB8AC3E}">
        <p14:creationId xmlns:p14="http://schemas.microsoft.com/office/powerpoint/2010/main" val="59011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gross domestic product (GDP)—the value of all goods and services produced in the country—totaled $30 trillion at a seasonally adjusted annual rate in the 1st quarter of 2025; construction contributed $1.3 trillion (4.5%).  </a:t>
            </a:r>
          </a:p>
          <a:p>
            <a:r>
              <a:rPr lang="en-US" dirty="0"/>
              <a:t>In Missouri, construction contributed $22 billion (4.8%) of the state’s GDP of $463 billion. </a:t>
            </a:r>
          </a:p>
        </p:txBody>
      </p:sp>
      <p:sp>
        <p:nvSpPr>
          <p:cNvPr id="4" name="Slide Number Placeholder 3"/>
          <p:cNvSpPr>
            <a:spLocks noGrp="1"/>
          </p:cNvSpPr>
          <p:nvPr>
            <p:ph type="sldNum" sz="quarter" idx="5"/>
          </p:nvPr>
        </p:nvSpPr>
        <p:spPr/>
        <p:txBody>
          <a:bodyPr/>
          <a:lstStyle/>
          <a:p>
            <a:fld id="{3E17FD20-79CA-4439-A83A-596F66862529}" type="slidenum">
              <a:rPr lang="en-US" smtClean="0"/>
              <a:t>18</a:t>
            </a:fld>
            <a:endParaRPr lang="en-US"/>
          </a:p>
        </p:txBody>
      </p:sp>
    </p:spTree>
    <p:extLst>
      <p:ext uri="{BB962C8B-B14F-4D97-AF65-F5344CB8AC3E}">
        <p14:creationId xmlns:p14="http://schemas.microsoft.com/office/powerpoint/2010/main" val="336384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C2B6-0BBE-D422-A541-328B6EC963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3068F-267F-16EB-3164-C5676F5A0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A4930-DE79-8602-3928-D4444262D966}"/>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25BE5482-5793-D75B-AB30-A03ACC9B2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8C609-10E3-422F-73D3-F619D062D2AA}"/>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193409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A9BE-C05E-5373-6343-74719FC29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0E46CE-F549-88FF-A63C-3903DE549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FF9AB-13CE-AFFB-2D3D-1EBB18A391F8}"/>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9C8F7CE9-CBD1-1F9D-C838-D4B94E866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7F4BD-455A-FF06-BE89-CF95A7D7D9DE}"/>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280192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675BA-1D5D-38BE-8155-7BDBAA5BFB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AD9426-7D8F-F0A5-A4E9-B6688604A4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BEC94-2216-BF6A-580F-425FD5DD5B17}"/>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3E00A4D1-5C38-38DC-DB1A-16493B6A9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FC50E-36DD-7558-BBD8-58B51571B3F1}"/>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305883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1A6E-0B7A-C48B-EA8C-8BD5BAD4A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AB293-EE22-A479-2125-3082A993C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7994D-4207-9479-B490-3179E700190F}"/>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1348585E-655C-BEED-239D-62DB17861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53A39-A2FB-9256-AD3D-9F15B9F5F5D2}"/>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205714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577C-1055-1C2B-A853-4688F47936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90646-2FE9-14BC-376A-4ECFFA437D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CF0AD7-C8B1-7ED0-A964-F9C334BC7BE0}"/>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4346A4FF-7C26-6876-C1A9-9DF7C2D30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F4254-DF2F-81C6-5B6E-117612A4F866}"/>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9977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9F9C-3EC4-7E1E-D7C3-270294384B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ACC459-01B5-F96C-2D77-1DDE14287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AE7E5-EEBC-11BC-9F00-50176F6B3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FBAFC-F17D-EE6E-983A-26326D3B99F3}"/>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6" name="Footer Placeholder 5">
            <a:extLst>
              <a:ext uri="{FF2B5EF4-FFF2-40B4-BE49-F238E27FC236}">
                <a16:creationId xmlns:a16="http://schemas.microsoft.com/office/drawing/2014/main" id="{88969261-72F0-D486-059F-55559B354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51736-CAF8-E82A-48C9-AE304DEECBEA}"/>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148406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20E6-A35B-1C63-D5FC-F188A8211B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9AB98-5021-4037-FD5B-C6F049316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A118A5-FF07-DD5A-2377-FC81932778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CF214C-2BC8-4D04-2DB9-F2EB91B7DA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2B111-765F-2519-AABB-BA59F5FEC7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77761-B6DD-CB52-D859-34CE3B1332E1}"/>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8" name="Footer Placeholder 7">
            <a:extLst>
              <a:ext uri="{FF2B5EF4-FFF2-40B4-BE49-F238E27FC236}">
                <a16:creationId xmlns:a16="http://schemas.microsoft.com/office/drawing/2014/main" id="{563D68BE-0CC0-B725-939D-01953182D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BACD49-C07B-3F3B-6844-99C69F18ACF3}"/>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377203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757D-F6A2-BFC7-BE7D-A9DDA8172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0A88CE-CAF4-1170-5798-41CA9B0F2AA9}"/>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4" name="Footer Placeholder 3">
            <a:extLst>
              <a:ext uri="{FF2B5EF4-FFF2-40B4-BE49-F238E27FC236}">
                <a16:creationId xmlns:a16="http://schemas.microsoft.com/office/drawing/2014/main" id="{EBBB3347-0551-9395-6469-7023F56CC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4EE1F9-5DC0-658F-8F27-2917641A432E}"/>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351069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A3B84-B5A7-C839-010F-76093C199674}"/>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3" name="Footer Placeholder 2">
            <a:extLst>
              <a:ext uri="{FF2B5EF4-FFF2-40B4-BE49-F238E27FC236}">
                <a16:creationId xmlns:a16="http://schemas.microsoft.com/office/drawing/2014/main" id="{EE745639-8CDF-6C0A-1F89-855BB05EB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BE44AA-D83B-9012-FA57-C24EAE83540A}"/>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308656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13DA-FE5B-CA14-467C-A2664046E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C9C227-132E-0710-0093-5840023CF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6B96F3-D71E-A56E-B697-0286AF29C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9BCA4-136C-7259-0252-3E6245EB8155}"/>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6" name="Footer Placeholder 5">
            <a:extLst>
              <a:ext uri="{FF2B5EF4-FFF2-40B4-BE49-F238E27FC236}">
                <a16:creationId xmlns:a16="http://schemas.microsoft.com/office/drawing/2014/main" id="{69AFAB80-068B-93B7-196E-FC6E0C44F1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27623-0A7E-4A5E-49E2-9F02FE36D64A}"/>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194541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AA6D-D8A9-2952-7DC9-8342858A3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1B63F-F106-205D-CFA1-5D0FA79F8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5F379F-E73C-DF64-9065-8F0D36DFA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F60B7-BEB7-B73A-675C-00A617798034}"/>
              </a:ext>
            </a:extLst>
          </p:cNvPr>
          <p:cNvSpPr>
            <a:spLocks noGrp="1"/>
          </p:cNvSpPr>
          <p:nvPr>
            <p:ph type="dt" sz="half" idx="10"/>
          </p:nvPr>
        </p:nvSpPr>
        <p:spPr/>
        <p:txBody>
          <a:bodyPr/>
          <a:lstStyle/>
          <a:p>
            <a:fld id="{24DE36B2-9352-4F54-90CF-7D039A20651C}" type="datetimeFigureOut">
              <a:rPr lang="en-US" smtClean="0"/>
              <a:t>1/7/2026</a:t>
            </a:fld>
            <a:endParaRPr lang="en-US"/>
          </a:p>
        </p:txBody>
      </p:sp>
      <p:sp>
        <p:nvSpPr>
          <p:cNvPr id="6" name="Footer Placeholder 5">
            <a:extLst>
              <a:ext uri="{FF2B5EF4-FFF2-40B4-BE49-F238E27FC236}">
                <a16:creationId xmlns:a16="http://schemas.microsoft.com/office/drawing/2014/main" id="{0EBB667B-32A8-ED11-4383-D57E803E5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F78AB-9C76-C2BD-A105-C20C05C05CD9}"/>
              </a:ext>
            </a:extLst>
          </p:cNvPr>
          <p:cNvSpPr>
            <a:spLocks noGrp="1"/>
          </p:cNvSpPr>
          <p:nvPr>
            <p:ph type="sldNum" sz="quarter" idx="12"/>
          </p:nvPr>
        </p:nvSpPr>
        <p:spPr/>
        <p:txBody>
          <a:bodyPr/>
          <a:lstStyle/>
          <a:p>
            <a:fld id="{3CD2F41F-93C6-419D-8BD0-E0C2AC27250E}" type="slidenum">
              <a:rPr lang="en-US" smtClean="0"/>
              <a:t>‹#›</a:t>
            </a:fld>
            <a:endParaRPr lang="en-US"/>
          </a:p>
        </p:txBody>
      </p:sp>
    </p:spTree>
    <p:extLst>
      <p:ext uri="{BB962C8B-B14F-4D97-AF65-F5344CB8AC3E}">
        <p14:creationId xmlns:p14="http://schemas.microsoft.com/office/powerpoint/2010/main" val="72684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BF879-AC18-5224-7138-D3558695D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A5B374-3972-54F1-8CF4-4F828B32D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40688-DA6D-EE7B-F17B-EEB8AE0CA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DE36B2-9352-4F54-90CF-7D039A20651C}" type="datetimeFigureOut">
              <a:rPr lang="en-US" smtClean="0"/>
              <a:t>1/7/2026</a:t>
            </a:fld>
            <a:endParaRPr lang="en-US"/>
          </a:p>
        </p:txBody>
      </p:sp>
      <p:sp>
        <p:nvSpPr>
          <p:cNvPr id="5" name="Footer Placeholder 4">
            <a:extLst>
              <a:ext uri="{FF2B5EF4-FFF2-40B4-BE49-F238E27FC236}">
                <a16:creationId xmlns:a16="http://schemas.microsoft.com/office/drawing/2014/main" id="{2AA0C17B-8063-2262-6662-214721488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A55D9C-35AE-C361-0040-C9279926E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D2F41F-93C6-419D-8BD0-E0C2AC27250E}" type="slidenum">
              <a:rPr lang="en-US" smtClean="0"/>
              <a:t>‹#›</a:t>
            </a:fld>
            <a:endParaRPr lang="en-US"/>
          </a:p>
        </p:txBody>
      </p:sp>
    </p:spTree>
    <p:extLst>
      <p:ext uri="{BB962C8B-B14F-4D97-AF65-F5344CB8AC3E}">
        <p14:creationId xmlns:p14="http://schemas.microsoft.com/office/powerpoint/2010/main" val="1561073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6000" r="-6000"/>
          </a:stretch>
        </a:blipFill>
        <a:effectLst/>
      </p:bgPr>
    </p:bg>
    <p:spTree>
      <p:nvGrpSpPr>
        <p:cNvPr id="1" name="">
          <a:extLst>
            <a:ext uri="{FF2B5EF4-FFF2-40B4-BE49-F238E27FC236}">
              <a16:creationId xmlns:a16="http://schemas.microsoft.com/office/drawing/2014/main" id="{ACE927C6-B80F-0CBB-6FF3-9FE5C03572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04DE2C-41C9-FCBB-9DF9-7C5427C91ABB}"/>
              </a:ext>
            </a:extLst>
          </p:cNvPr>
          <p:cNvSpPr txBox="1"/>
          <p:nvPr/>
        </p:nvSpPr>
        <p:spPr>
          <a:xfrm>
            <a:off x="95799" y="997370"/>
            <a:ext cx="12000401" cy="1754326"/>
          </a:xfrm>
          <a:prstGeom prst="rect">
            <a:avLst/>
          </a:prstGeom>
          <a:noFill/>
        </p:spPr>
        <p:txBody>
          <a:bodyPr wrap="none" rtlCol="0">
            <a:spAutoFit/>
          </a:bodyPr>
          <a:lstStyle/>
          <a:p>
            <a:r>
              <a:rPr lang="en-US" sz="5400" dirty="0">
                <a:latin typeface="Barlow Condensed SemiBold" panose="00000706000000000000" pitchFamily="2" charset="0"/>
              </a:rPr>
              <a:t>Building Culture &amp; Leading in Today’s Workforce</a:t>
            </a:r>
          </a:p>
          <a:p>
            <a:endParaRPr lang="en-US" sz="5400" dirty="0"/>
          </a:p>
        </p:txBody>
      </p:sp>
      <p:sp>
        <p:nvSpPr>
          <p:cNvPr id="4" name="TextBox 3">
            <a:extLst>
              <a:ext uri="{FF2B5EF4-FFF2-40B4-BE49-F238E27FC236}">
                <a16:creationId xmlns:a16="http://schemas.microsoft.com/office/drawing/2014/main" id="{EA38C102-8AA2-D70A-7410-BEC37824DD9A}"/>
              </a:ext>
            </a:extLst>
          </p:cNvPr>
          <p:cNvSpPr txBox="1"/>
          <p:nvPr/>
        </p:nvSpPr>
        <p:spPr>
          <a:xfrm>
            <a:off x="3075703" y="4106304"/>
            <a:ext cx="7321025" cy="1446550"/>
          </a:xfrm>
          <a:prstGeom prst="rect">
            <a:avLst/>
          </a:prstGeom>
          <a:noFill/>
        </p:spPr>
        <p:txBody>
          <a:bodyPr wrap="square" rtlCol="0">
            <a:spAutoFit/>
          </a:bodyPr>
          <a:lstStyle/>
          <a:p>
            <a:r>
              <a:rPr lang="en-US" sz="4400" dirty="0">
                <a:latin typeface="Barlow Condensed SemiBold" panose="00000706000000000000" pitchFamily="2" charset="0"/>
              </a:rPr>
              <a:t>Why &amp; How To Engage…</a:t>
            </a:r>
          </a:p>
          <a:p>
            <a:r>
              <a:rPr lang="en-US" sz="4400" dirty="0">
                <a:latin typeface="Barlow Condensed SemiBold" panose="00000706000000000000" pitchFamily="2" charset="0"/>
              </a:rPr>
              <a:t>	 Inspire and Leave a Legacy…</a:t>
            </a:r>
          </a:p>
        </p:txBody>
      </p:sp>
    </p:spTree>
    <p:extLst>
      <p:ext uri="{BB962C8B-B14F-4D97-AF65-F5344CB8AC3E}">
        <p14:creationId xmlns:p14="http://schemas.microsoft.com/office/powerpoint/2010/main" val="288757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829CF9-EE85-5C6F-579E-6DE2B37EB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78" y="0"/>
            <a:ext cx="11365644" cy="6858000"/>
          </a:xfrm>
          <a:prstGeom prst="rect">
            <a:avLst/>
          </a:prstGeom>
          <a:effectLst>
            <a:softEdge rad="215900"/>
          </a:effectLst>
        </p:spPr>
      </p:pic>
    </p:spTree>
    <p:extLst>
      <p:ext uri="{BB962C8B-B14F-4D97-AF65-F5344CB8AC3E}">
        <p14:creationId xmlns:p14="http://schemas.microsoft.com/office/powerpoint/2010/main" val="350531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ECB59-BFB5-0562-6769-3BDAE17C3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8761"/>
            <a:ext cx="6786389" cy="6809239"/>
          </a:xfrm>
          <a:prstGeom prst="rect">
            <a:avLst/>
          </a:prstGeom>
        </p:spPr>
      </p:pic>
      <p:sp>
        <p:nvSpPr>
          <p:cNvPr id="4" name="TextBox 3">
            <a:extLst>
              <a:ext uri="{FF2B5EF4-FFF2-40B4-BE49-F238E27FC236}">
                <a16:creationId xmlns:a16="http://schemas.microsoft.com/office/drawing/2014/main" id="{0FF13E81-1251-FDAC-C9B3-2361560C21E2}"/>
              </a:ext>
            </a:extLst>
          </p:cNvPr>
          <p:cNvSpPr txBox="1"/>
          <p:nvPr/>
        </p:nvSpPr>
        <p:spPr>
          <a:xfrm>
            <a:off x="2955266" y="1387301"/>
            <a:ext cx="6574323" cy="4862870"/>
          </a:xfrm>
          <a:prstGeom prst="rect">
            <a:avLst/>
          </a:prstGeom>
          <a:noFill/>
        </p:spPr>
        <p:txBody>
          <a:bodyPr wrap="square" rtlCol="0">
            <a:spAutoFit/>
          </a:bodyPr>
          <a:lstStyle/>
          <a:p>
            <a:pPr algn="ctr"/>
            <a:r>
              <a:rPr lang="en-US" sz="11500" dirty="0">
                <a:solidFill>
                  <a:schemeClr val="bg1"/>
                </a:solidFill>
                <a:latin typeface="Barlow Condensed SemiBold" panose="00000706000000000000" pitchFamily="2" charset="0"/>
              </a:rPr>
              <a:t>Work </a:t>
            </a:r>
          </a:p>
          <a:p>
            <a:pPr algn="ctr"/>
            <a:r>
              <a:rPr lang="en-US" sz="11500" dirty="0">
                <a:solidFill>
                  <a:schemeClr val="bg1"/>
                </a:solidFill>
                <a:latin typeface="Barlow Condensed SemiBold" panose="00000706000000000000" pitchFamily="2" charset="0"/>
              </a:rPr>
              <a:t>Authority </a:t>
            </a:r>
          </a:p>
          <a:p>
            <a:pPr algn="ctr"/>
            <a:endParaRPr lang="en-US" sz="8000" dirty="0">
              <a:solidFill>
                <a:schemeClr val="bg1"/>
              </a:solidFill>
            </a:endParaRPr>
          </a:p>
        </p:txBody>
      </p:sp>
      <p:sp>
        <p:nvSpPr>
          <p:cNvPr id="5" name="TextBox 4">
            <a:extLst>
              <a:ext uri="{FF2B5EF4-FFF2-40B4-BE49-F238E27FC236}">
                <a16:creationId xmlns:a16="http://schemas.microsoft.com/office/drawing/2014/main" id="{8D7CA6D3-4E10-69C5-DB34-013F7CAEE73A}"/>
              </a:ext>
            </a:extLst>
          </p:cNvPr>
          <p:cNvSpPr txBox="1"/>
          <p:nvPr/>
        </p:nvSpPr>
        <p:spPr>
          <a:xfrm>
            <a:off x="2318123" y="1547486"/>
            <a:ext cx="7848607" cy="4278094"/>
          </a:xfrm>
          <a:prstGeom prst="rect">
            <a:avLst/>
          </a:prstGeom>
          <a:noFill/>
        </p:spPr>
        <p:txBody>
          <a:bodyPr wrap="square" rtlCol="0">
            <a:spAutoFit/>
          </a:bodyPr>
          <a:lstStyle/>
          <a:p>
            <a:pPr algn="ctr"/>
            <a:r>
              <a:rPr lang="en-US" sz="9600" dirty="0">
                <a:solidFill>
                  <a:schemeClr val="bg1"/>
                </a:solidFill>
                <a:latin typeface="Barlow Condensed SemiBold" panose="00000706000000000000" pitchFamily="2" charset="0"/>
              </a:rPr>
              <a:t>Work </a:t>
            </a:r>
          </a:p>
          <a:p>
            <a:pPr algn="ctr"/>
            <a:r>
              <a:rPr lang="en-US" sz="9600" dirty="0">
                <a:solidFill>
                  <a:schemeClr val="bg1"/>
                </a:solidFill>
                <a:latin typeface="Barlow Condensed SemiBold" panose="00000706000000000000" pitchFamily="2" charset="0"/>
              </a:rPr>
              <a:t>Responsibility </a:t>
            </a:r>
          </a:p>
          <a:p>
            <a:pPr algn="ctr"/>
            <a:endParaRPr lang="en-US" sz="7200" dirty="0">
              <a:solidFill>
                <a:schemeClr val="bg1"/>
              </a:solidFill>
            </a:endParaRPr>
          </a:p>
        </p:txBody>
      </p:sp>
    </p:spTree>
    <p:extLst>
      <p:ext uri="{BB962C8B-B14F-4D97-AF65-F5344CB8AC3E}">
        <p14:creationId xmlns:p14="http://schemas.microsoft.com/office/powerpoint/2010/main" val="12104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6000" r="-6000"/>
          </a:stretch>
        </a:blipFill>
        <a:effectLst/>
      </p:bgPr>
    </p:bg>
    <p:spTree>
      <p:nvGrpSpPr>
        <p:cNvPr id="1" name="">
          <a:extLst>
            <a:ext uri="{FF2B5EF4-FFF2-40B4-BE49-F238E27FC236}">
              <a16:creationId xmlns:a16="http://schemas.microsoft.com/office/drawing/2014/main" id="{57DDB579-3D7B-2707-F801-164BF01954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F47124-FD53-B79E-F9CD-451EEEF4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032" y="941658"/>
            <a:ext cx="9908487" cy="4668920"/>
          </a:xfrm>
          <a:prstGeom prst="rect">
            <a:avLst/>
          </a:prstGeom>
          <a:effectLst>
            <a:softEdge rad="571500"/>
          </a:effectLst>
        </p:spPr>
      </p:pic>
    </p:spTree>
    <p:extLst>
      <p:ext uri="{BB962C8B-B14F-4D97-AF65-F5344CB8AC3E}">
        <p14:creationId xmlns:p14="http://schemas.microsoft.com/office/powerpoint/2010/main" val="35320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6000" r="-6000"/>
          </a:stretch>
        </a:blipFill>
        <a:effectLst/>
      </p:bgPr>
    </p:bg>
    <p:spTree>
      <p:nvGrpSpPr>
        <p:cNvPr id="1" name="">
          <a:extLst>
            <a:ext uri="{FF2B5EF4-FFF2-40B4-BE49-F238E27FC236}">
              <a16:creationId xmlns:a16="http://schemas.microsoft.com/office/drawing/2014/main" id="{CDE2B8D0-11AB-2D2F-02F5-668947CB360B}"/>
            </a:ext>
          </a:extLst>
        </p:cNvPr>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B4D1140-6BC2-685C-6070-49FEA2FECC29}"/>
              </a:ext>
            </a:extLst>
          </p:cNvPr>
          <p:cNvSpPr txBox="1">
            <a:spLocks/>
          </p:cNvSpPr>
          <p:nvPr/>
        </p:nvSpPr>
        <p:spPr>
          <a:xfrm>
            <a:off x="2194560" y="1818769"/>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latin typeface="Barlow Condensed SemiBold" panose="00000706000000000000" pitchFamily="2" charset="0"/>
              </a:rPr>
              <a:t>Management involves processes of planning and control</a:t>
            </a:r>
          </a:p>
          <a:p>
            <a:r>
              <a:rPr lang="en-US" sz="3600" b="1" dirty="0">
                <a:latin typeface="Barlow Condensed SemiBold" panose="00000706000000000000" pitchFamily="2" charset="0"/>
              </a:rPr>
              <a:t>Leadership is a distinct process of people working together to achieve something, driven by influence and connection rather than solely by rank or authority. </a:t>
            </a:r>
          </a:p>
        </p:txBody>
      </p:sp>
      <p:sp>
        <p:nvSpPr>
          <p:cNvPr id="4" name="TextBox 3">
            <a:extLst>
              <a:ext uri="{FF2B5EF4-FFF2-40B4-BE49-F238E27FC236}">
                <a16:creationId xmlns:a16="http://schemas.microsoft.com/office/drawing/2014/main" id="{357CD97F-C696-61F0-FD66-968BE5D29849}"/>
              </a:ext>
            </a:extLst>
          </p:cNvPr>
          <p:cNvSpPr txBox="1"/>
          <p:nvPr/>
        </p:nvSpPr>
        <p:spPr>
          <a:xfrm>
            <a:off x="1676400" y="272515"/>
            <a:ext cx="5761514" cy="769441"/>
          </a:xfrm>
          <a:prstGeom prst="rect">
            <a:avLst/>
          </a:prstGeom>
          <a:noFill/>
        </p:spPr>
        <p:txBody>
          <a:bodyPr wrap="none" rtlCol="0">
            <a:spAutoFit/>
          </a:bodyPr>
          <a:lstStyle/>
          <a:p>
            <a:r>
              <a:rPr lang="en-US" sz="4400" b="1" dirty="0">
                <a:latin typeface="Barlow Condensed SemiBold" panose="00000706000000000000" pitchFamily="2" charset="0"/>
              </a:rPr>
              <a:t>Leadership vs. Management</a:t>
            </a:r>
          </a:p>
        </p:txBody>
      </p:sp>
    </p:spTree>
    <p:extLst>
      <p:ext uri="{BB962C8B-B14F-4D97-AF65-F5344CB8AC3E}">
        <p14:creationId xmlns:p14="http://schemas.microsoft.com/office/powerpoint/2010/main" val="157325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6000" r="-6000"/>
          </a:stretch>
        </a:blipFill>
        <a:effectLst/>
      </p:bgPr>
    </p:bg>
    <p:spTree>
      <p:nvGrpSpPr>
        <p:cNvPr id="1" name="">
          <a:extLst>
            <a:ext uri="{FF2B5EF4-FFF2-40B4-BE49-F238E27FC236}">
              <a16:creationId xmlns:a16="http://schemas.microsoft.com/office/drawing/2014/main" id="{BEE92F72-F630-2437-57A9-64A5021C81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9DE2C3-8A2C-E74E-1626-3A84D528666C}"/>
              </a:ext>
            </a:extLst>
          </p:cNvPr>
          <p:cNvSpPr txBox="1"/>
          <p:nvPr/>
        </p:nvSpPr>
        <p:spPr>
          <a:xfrm>
            <a:off x="2280170" y="2005497"/>
            <a:ext cx="7871460" cy="2554545"/>
          </a:xfrm>
          <a:prstGeom prst="rect">
            <a:avLst/>
          </a:prstGeom>
          <a:noFill/>
        </p:spPr>
        <p:txBody>
          <a:bodyPr wrap="square" rtlCol="0">
            <a:spAutoFit/>
          </a:bodyPr>
          <a:lstStyle/>
          <a:p>
            <a:r>
              <a:rPr lang="en-US" sz="4000" dirty="0">
                <a:latin typeface="Barlow Condensed SemiBold" panose="00000706000000000000" pitchFamily="2" charset="0"/>
              </a:rPr>
              <a:t>Merriam-Webster defines “Leadership” as: “the office or position of a leader, the capacity to lead, or the act or an instance of leading.” dictionary defines leadership </a:t>
            </a:r>
          </a:p>
        </p:txBody>
      </p:sp>
      <p:sp>
        <p:nvSpPr>
          <p:cNvPr id="5" name="TextBox 4">
            <a:extLst>
              <a:ext uri="{FF2B5EF4-FFF2-40B4-BE49-F238E27FC236}">
                <a16:creationId xmlns:a16="http://schemas.microsoft.com/office/drawing/2014/main" id="{B7A8FC8F-73AC-F6A7-EE21-42AB7B674F9E}"/>
              </a:ext>
            </a:extLst>
          </p:cNvPr>
          <p:cNvSpPr txBox="1"/>
          <p:nvPr/>
        </p:nvSpPr>
        <p:spPr>
          <a:xfrm>
            <a:off x="2584029" y="1742484"/>
            <a:ext cx="8431530" cy="4031873"/>
          </a:xfrm>
          <a:prstGeom prst="rect">
            <a:avLst/>
          </a:prstGeom>
          <a:noFill/>
        </p:spPr>
        <p:txBody>
          <a:bodyPr wrap="square">
            <a:spAutoFit/>
          </a:bodyPr>
          <a:lstStyle/>
          <a:p>
            <a:r>
              <a:rPr lang="en-US" sz="3200" dirty="0">
                <a:latin typeface="Barlow Condensed SemiBold" panose="00000706000000000000" pitchFamily="2" charset="0"/>
              </a:rPr>
              <a:t>Leadership is the act of influencing and inspiring a group to work toward a shared goal by providing guidance, fostering collaboration, and unlocking the collective potential of individuals. It is not limited to formal authority but rather emerges through actions, trust, and empathy, involving the ability to adapt to change, make sound decisions, and cultivate growth and well-being within the team. </a:t>
            </a:r>
            <a:endParaRPr lang="en-US" altLang="en-US" sz="3200" dirty="0">
              <a:latin typeface="Barlow Condensed SemiBold" panose="00000706000000000000" pitchFamily="2" charset="0"/>
            </a:endParaRPr>
          </a:p>
        </p:txBody>
      </p:sp>
    </p:spTree>
    <p:extLst>
      <p:ext uri="{BB962C8B-B14F-4D97-AF65-F5344CB8AC3E}">
        <p14:creationId xmlns:p14="http://schemas.microsoft.com/office/powerpoint/2010/main" val="14623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sphalt Road Structure Layers Stock ...">
            <a:extLst>
              <a:ext uri="{FF2B5EF4-FFF2-40B4-BE49-F238E27FC236}">
                <a16:creationId xmlns:a16="http://schemas.microsoft.com/office/drawing/2014/main" id="{56CC8532-348B-30D3-70BC-4911F4E7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86" y="0"/>
            <a:ext cx="10439227" cy="6772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6A61C9-9BF6-711B-718A-194DE6F1BA9B}"/>
              </a:ext>
            </a:extLst>
          </p:cNvPr>
          <p:cNvSpPr txBox="1"/>
          <p:nvPr/>
        </p:nvSpPr>
        <p:spPr>
          <a:xfrm>
            <a:off x="1136127" y="2181751"/>
            <a:ext cx="5486400" cy="1107996"/>
          </a:xfrm>
          <a:prstGeom prst="rect">
            <a:avLst/>
          </a:prstGeom>
          <a:noFill/>
        </p:spPr>
        <p:txBody>
          <a:bodyPr wrap="square" rtlCol="0">
            <a:spAutoFit/>
          </a:bodyPr>
          <a:lstStyle/>
          <a:p>
            <a:r>
              <a:rPr lang="en-US" sz="6600" dirty="0">
                <a:solidFill>
                  <a:schemeClr val="bg1"/>
                </a:solidFill>
                <a:latin typeface="Barlow Condensed SemiBold" panose="00000706000000000000" pitchFamily="2" charset="0"/>
              </a:rPr>
              <a:t>Communicate </a:t>
            </a:r>
          </a:p>
        </p:txBody>
      </p:sp>
      <p:sp>
        <p:nvSpPr>
          <p:cNvPr id="5" name="TextBox 4">
            <a:extLst>
              <a:ext uri="{FF2B5EF4-FFF2-40B4-BE49-F238E27FC236}">
                <a16:creationId xmlns:a16="http://schemas.microsoft.com/office/drawing/2014/main" id="{5F1FA52F-0E1F-DE84-8954-B3941B18F3F8}"/>
              </a:ext>
            </a:extLst>
          </p:cNvPr>
          <p:cNvSpPr txBox="1"/>
          <p:nvPr/>
        </p:nvSpPr>
        <p:spPr>
          <a:xfrm>
            <a:off x="4559146" y="4151679"/>
            <a:ext cx="5486400" cy="1107996"/>
          </a:xfrm>
          <a:prstGeom prst="rect">
            <a:avLst/>
          </a:prstGeom>
          <a:noFill/>
        </p:spPr>
        <p:txBody>
          <a:bodyPr wrap="square" rtlCol="0">
            <a:spAutoFit/>
          </a:bodyPr>
          <a:lstStyle/>
          <a:p>
            <a:r>
              <a:rPr lang="en-US" sz="6600" dirty="0">
                <a:solidFill>
                  <a:schemeClr val="bg1"/>
                </a:solidFill>
                <a:latin typeface="Barlow Condensed SemiBold" panose="00000706000000000000" pitchFamily="2" charset="0"/>
              </a:rPr>
              <a:t>TRUST </a:t>
            </a:r>
          </a:p>
        </p:txBody>
      </p:sp>
      <p:sp>
        <p:nvSpPr>
          <p:cNvPr id="6" name="TextBox 5">
            <a:extLst>
              <a:ext uri="{FF2B5EF4-FFF2-40B4-BE49-F238E27FC236}">
                <a16:creationId xmlns:a16="http://schemas.microsoft.com/office/drawing/2014/main" id="{D4FA287A-7B62-F753-7F03-0ED6CED46F60}"/>
              </a:ext>
            </a:extLst>
          </p:cNvPr>
          <p:cNvSpPr txBox="1"/>
          <p:nvPr/>
        </p:nvSpPr>
        <p:spPr>
          <a:xfrm>
            <a:off x="6304227" y="2929104"/>
            <a:ext cx="5486400" cy="1107996"/>
          </a:xfrm>
          <a:prstGeom prst="rect">
            <a:avLst/>
          </a:prstGeom>
          <a:noFill/>
        </p:spPr>
        <p:txBody>
          <a:bodyPr wrap="square" rtlCol="0">
            <a:spAutoFit/>
          </a:bodyPr>
          <a:lstStyle/>
          <a:p>
            <a:r>
              <a:rPr lang="en-US" sz="6600" dirty="0">
                <a:solidFill>
                  <a:schemeClr val="bg1"/>
                </a:solidFill>
                <a:latin typeface="Barlow Condensed SemiBold" panose="00000706000000000000" pitchFamily="2" charset="0"/>
              </a:rPr>
              <a:t>Listen  </a:t>
            </a:r>
          </a:p>
        </p:txBody>
      </p:sp>
      <p:sp>
        <p:nvSpPr>
          <p:cNvPr id="7" name="TextBox 6">
            <a:extLst>
              <a:ext uri="{FF2B5EF4-FFF2-40B4-BE49-F238E27FC236}">
                <a16:creationId xmlns:a16="http://schemas.microsoft.com/office/drawing/2014/main" id="{D90C2B58-1A4A-2C4C-00D9-3E427B4532B5}"/>
              </a:ext>
            </a:extLst>
          </p:cNvPr>
          <p:cNvSpPr txBox="1"/>
          <p:nvPr/>
        </p:nvSpPr>
        <p:spPr>
          <a:xfrm>
            <a:off x="5561035" y="1600596"/>
            <a:ext cx="5486400" cy="923330"/>
          </a:xfrm>
          <a:prstGeom prst="rect">
            <a:avLst/>
          </a:prstGeom>
          <a:noFill/>
        </p:spPr>
        <p:txBody>
          <a:bodyPr wrap="square" rtlCol="0">
            <a:spAutoFit/>
          </a:bodyPr>
          <a:lstStyle/>
          <a:p>
            <a:r>
              <a:rPr lang="en-US" sz="5400" dirty="0">
                <a:solidFill>
                  <a:schemeClr val="bg1"/>
                </a:solidFill>
                <a:latin typeface="Barlow Condensed SemiBold" panose="00000706000000000000" pitchFamily="2" charset="0"/>
              </a:rPr>
              <a:t>Respect </a:t>
            </a:r>
          </a:p>
        </p:txBody>
      </p:sp>
      <p:sp>
        <p:nvSpPr>
          <p:cNvPr id="8" name="TextBox 7">
            <a:extLst>
              <a:ext uri="{FF2B5EF4-FFF2-40B4-BE49-F238E27FC236}">
                <a16:creationId xmlns:a16="http://schemas.microsoft.com/office/drawing/2014/main" id="{75716992-FFAA-CE10-49C4-02D51AF72874}"/>
              </a:ext>
            </a:extLst>
          </p:cNvPr>
          <p:cNvSpPr txBox="1"/>
          <p:nvPr/>
        </p:nvSpPr>
        <p:spPr>
          <a:xfrm>
            <a:off x="4250129" y="568632"/>
            <a:ext cx="5486400" cy="923330"/>
          </a:xfrm>
          <a:prstGeom prst="rect">
            <a:avLst/>
          </a:prstGeom>
          <a:noFill/>
        </p:spPr>
        <p:txBody>
          <a:bodyPr wrap="square" rtlCol="0">
            <a:spAutoFit/>
          </a:bodyPr>
          <a:lstStyle/>
          <a:p>
            <a:r>
              <a:rPr lang="en-US" sz="5400" dirty="0">
                <a:solidFill>
                  <a:schemeClr val="bg1"/>
                </a:solidFill>
                <a:latin typeface="Barlow Condensed SemiBold" panose="00000706000000000000" pitchFamily="2" charset="0"/>
              </a:rPr>
              <a:t> </a:t>
            </a:r>
          </a:p>
        </p:txBody>
      </p:sp>
    </p:spTree>
    <p:extLst>
      <p:ext uri="{BB962C8B-B14F-4D97-AF65-F5344CB8AC3E}">
        <p14:creationId xmlns:p14="http://schemas.microsoft.com/office/powerpoint/2010/main" val="363732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uck sitting on a nest of golden eggs&#10;&#10;AI-generated content may be incorrect.">
            <a:extLst>
              <a:ext uri="{FF2B5EF4-FFF2-40B4-BE49-F238E27FC236}">
                <a16:creationId xmlns:a16="http://schemas.microsoft.com/office/drawing/2014/main" id="{01C32673-2D76-1D09-1C52-EFE2E7FAE6C3}"/>
              </a:ext>
            </a:extLst>
          </p:cNvPr>
          <p:cNvPicPr>
            <a:picLocks noChangeAspect="1"/>
          </p:cNvPicPr>
          <p:nvPr/>
        </p:nvPicPr>
        <p:blipFill>
          <a:blip r:embed="rId2"/>
          <a:stretch>
            <a:fillRect/>
          </a:stretch>
        </p:blipFill>
        <p:spPr>
          <a:xfrm>
            <a:off x="2801815" y="328591"/>
            <a:ext cx="6588370" cy="6200818"/>
          </a:xfrm>
          <a:prstGeom prst="rect">
            <a:avLst/>
          </a:prstGeom>
          <a:effectLst>
            <a:softEdge rad="114300"/>
          </a:effectLst>
        </p:spPr>
      </p:pic>
    </p:spTree>
    <p:extLst>
      <p:ext uri="{BB962C8B-B14F-4D97-AF65-F5344CB8AC3E}">
        <p14:creationId xmlns:p14="http://schemas.microsoft.com/office/powerpoint/2010/main" val="3163334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D5DDC-B6C1-3431-476A-503FDCB9BDB0}"/>
            </a:ext>
          </a:extLst>
        </p:cNvPr>
        <p:cNvGrpSpPr/>
        <p:nvPr/>
      </p:nvGrpSpPr>
      <p:grpSpPr>
        <a:xfrm>
          <a:off x="0" y="0"/>
          <a:ext cx="0" cy="0"/>
          <a:chOff x="0" y="0"/>
          <a:chExt cx="0" cy="0"/>
        </a:xfrm>
      </p:grpSpPr>
      <p:pic>
        <p:nvPicPr>
          <p:cNvPr id="13" name="Picture 12" descr="A rusty padlock and key on a door&#10;&#10;AI-generated content may be incorrect.">
            <a:extLst>
              <a:ext uri="{FF2B5EF4-FFF2-40B4-BE49-F238E27FC236}">
                <a16:creationId xmlns:a16="http://schemas.microsoft.com/office/drawing/2014/main" id="{349CE402-4B90-A540-736D-EF2073CE4CC6}"/>
              </a:ext>
            </a:extLst>
          </p:cNvPr>
          <p:cNvPicPr>
            <a:picLocks noChangeAspect="1"/>
          </p:cNvPicPr>
          <p:nvPr/>
        </p:nvPicPr>
        <p:blipFill>
          <a:blip r:embed="rId2"/>
          <a:srcRect r="10985" b="2"/>
          <a:stretch>
            <a:fillRect/>
          </a:stretch>
        </p:blipFill>
        <p:spPr>
          <a:xfrm>
            <a:off x="-99152" y="0"/>
            <a:ext cx="12382959" cy="7047695"/>
          </a:xfrm>
          <a:prstGeom prst="rect">
            <a:avLst/>
          </a:prstGeom>
        </p:spPr>
      </p:pic>
      <p:sp>
        <p:nvSpPr>
          <p:cNvPr id="14" name="TextBox 13">
            <a:extLst>
              <a:ext uri="{FF2B5EF4-FFF2-40B4-BE49-F238E27FC236}">
                <a16:creationId xmlns:a16="http://schemas.microsoft.com/office/drawing/2014/main" id="{1109BE54-9975-0E58-ABB5-856FECA626D8}"/>
              </a:ext>
            </a:extLst>
          </p:cNvPr>
          <p:cNvSpPr txBox="1"/>
          <p:nvPr/>
        </p:nvSpPr>
        <p:spPr>
          <a:xfrm>
            <a:off x="6377481" y="1261883"/>
            <a:ext cx="4709160" cy="707886"/>
          </a:xfrm>
          <a:prstGeom prst="rect">
            <a:avLst/>
          </a:prstGeom>
          <a:noFill/>
        </p:spPr>
        <p:txBody>
          <a:bodyPr wrap="square" rtlCol="0">
            <a:spAutoFit/>
          </a:bodyPr>
          <a:lstStyle/>
          <a:p>
            <a:r>
              <a:rPr lang="en-US" sz="4000" b="1" dirty="0">
                <a:solidFill>
                  <a:schemeClr val="bg1"/>
                </a:solidFill>
                <a:latin typeface="Bell MT" panose="02020503060305020303" pitchFamily="18" charset="0"/>
              </a:rPr>
              <a:t>IT’S OK TO BE… </a:t>
            </a:r>
          </a:p>
        </p:txBody>
      </p:sp>
      <p:sp>
        <p:nvSpPr>
          <p:cNvPr id="15" name="TextBox 14">
            <a:extLst>
              <a:ext uri="{FF2B5EF4-FFF2-40B4-BE49-F238E27FC236}">
                <a16:creationId xmlns:a16="http://schemas.microsoft.com/office/drawing/2014/main" id="{D003C37D-5125-AFD3-6AB4-A3E6F3B7B026}"/>
              </a:ext>
            </a:extLst>
          </p:cNvPr>
          <p:cNvSpPr txBox="1"/>
          <p:nvPr/>
        </p:nvSpPr>
        <p:spPr>
          <a:xfrm>
            <a:off x="7482840" y="2322990"/>
            <a:ext cx="4709160" cy="707886"/>
          </a:xfrm>
          <a:prstGeom prst="rect">
            <a:avLst/>
          </a:prstGeom>
          <a:noFill/>
        </p:spPr>
        <p:txBody>
          <a:bodyPr wrap="square" rtlCol="0">
            <a:spAutoFit/>
          </a:bodyPr>
          <a:lstStyle/>
          <a:p>
            <a:r>
              <a:rPr lang="en-US" sz="4000" b="1" dirty="0">
                <a:solidFill>
                  <a:schemeClr val="bg1"/>
                </a:solidFill>
                <a:latin typeface="Bell MT" panose="02020503060305020303" pitchFamily="18" charset="0"/>
              </a:rPr>
              <a:t>HUMAN…  </a:t>
            </a:r>
          </a:p>
        </p:txBody>
      </p:sp>
      <p:sp>
        <p:nvSpPr>
          <p:cNvPr id="2" name="TextBox 1">
            <a:extLst>
              <a:ext uri="{FF2B5EF4-FFF2-40B4-BE49-F238E27FC236}">
                <a16:creationId xmlns:a16="http://schemas.microsoft.com/office/drawing/2014/main" id="{4BCD2C61-BE7C-FCF4-BB3F-D3416F845366}"/>
              </a:ext>
            </a:extLst>
          </p:cNvPr>
          <p:cNvSpPr txBox="1"/>
          <p:nvPr/>
        </p:nvSpPr>
        <p:spPr>
          <a:xfrm>
            <a:off x="6608835" y="4030427"/>
            <a:ext cx="4709160" cy="1323439"/>
          </a:xfrm>
          <a:prstGeom prst="rect">
            <a:avLst/>
          </a:prstGeom>
          <a:noFill/>
        </p:spPr>
        <p:txBody>
          <a:bodyPr wrap="square" rtlCol="0">
            <a:spAutoFit/>
          </a:bodyPr>
          <a:lstStyle/>
          <a:p>
            <a:pPr algn="ctr"/>
            <a:r>
              <a:rPr lang="en-US" sz="4000" b="1" dirty="0">
                <a:solidFill>
                  <a:schemeClr val="bg1"/>
                </a:solidFill>
                <a:latin typeface="Bell MT" panose="02020503060305020303" pitchFamily="18" charset="0"/>
              </a:rPr>
              <a:t>Each of you hold the Key…</a:t>
            </a:r>
          </a:p>
        </p:txBody>
      </p:sp>
      <p:sp>
        <p:nvSpPr>
          <p:cNvPr id="3" name="TextBox 2">
            <a:extLst>
              <a:ext uri="{FF2B5EF4-FFF2-40B4-BE49-F238E27FC236}">
                <a16:creationId xmlns:a16="http://schemas.microsoft.com/office/drawing/2014/main" id="{5B8B3E83-F296-20B2-9865-06B2F3D07D05}"/>
              </a:ext>
            </a:extLst>
          </p:cNvPr>
          <p:cNvSpPr txBox="1"/>
          <p:nvPr/>
        </p:nvSpPr>
        <p:spPr>
          <a:xfrm>
            <a:off x="7574647" y="5492894"/>
            <a:ext cx="4709160" cy="707886"/>
          </a:xfrm>
          <a:prstGeom prst="rect">
            <a:avLst/>
          </a:prstGeom>
          <a:noFill/>
        </p:spPr>
        <p:txBody>
          <a:bodyPr wrap="square" rtlCol="0">
            <a:spAutoFit/>
          </a:bodyPr>
          <a:lstStyle/>
          <a:p>
            <a:r>
              <a:rPr lang="en-US" sz="4000" b="1" dirty="0">
                <a:solidFill>
                  <a:schemeClr val="bg1"/>
                </a:solidFill>
                <a:latin typeface="Bell MT" panose="02020503060305020303" pitchFamily="18" charset="0"/>
              </a:rPr>
              <a:t>LEGACY…  </a:t>
            </a:r>
          </a:p>
        </p:txBody>
      </p:sp>
    </p:spTree>
    <p:extLst>
      <p:ext uri="{BB962C8B-B14F-4D97-AF65-F5344CB8AC3E}">
        <p14:creationId xmlns:p14="http://schemas.microsoft.com/office/powerpoint/2010/main" val="36899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8425E0-C3AB-2D13-6627-731511AF6A45}"/>
              </a:ext>
            </a:extLst>
          </p:cNvPr>
          <p:cNvPicPr>
            <a:picLocks noChangeAspect="1"/>
          </p:cNvPicPr>
          <p:nvPr/>
        </p:nvPicPr>
        <p:blipFill>
          <a:blip r:embed="rId3">
            <a:extLst>
              <a:ext uri="{28A0092B-C50C-407E-A947-70E740481C1C}">
                <a14:useLocalDpi xmlns:a14="http://schemas.microsoft.com/office/drawing/2010/main" val="0"/>
              </a:ext>
            </a:extLst>
          </a:blip>
          <a:srcRect t="17467" r="2" b="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2" name="Picture 1">
            <a:extLst>
              <a:ext uri="{FF2B5EF4-FFF2-40B4-BE49-F238E27FC236}">
                <a16:creationId xmlns:a16="http://schemas.microsoft.com/office/drawing/2014/main" id="{7F24F82D-E67F-DA54-F116-57B33EC22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44" y="3693405"/>
            <a:ext cx="2380411" cy="2328537"/>
          </a:xfrm>
          <a:prstGeom prst="rect">
            <a:avLst/>
          </a:prstGeom>
        </p:spPr>
      </p:pic>
      <p:sp>
        <p:nvSpPr>
          <p:cNvPr id="3" name="Content Placeholder 2">
            <a:extLst>
              <a:ext uri="{FF2B5EF4-FFF2-40B4-BE49-F238E27FC236}">
                <a16:creationId xmlns:a16="http://schemas.microsoft.com/office/drawing/2014/main" id="{17E447C9-2145-D575-A5B2-B60975B51882}"/>
              </a:ext>
            </a:extLst>
          </p:cNvPr>
          <p:cNvSpPr txBox="1">
            <a:spLocks/>
          </p:cNvSpPr>
          <p:nvPr/>
        </p:nvSpPr>
        <p:spPr>
          <a:xfrm>
            <a:off x="212848" y="1632107"/>
            <a:ext cx="3680069" cy="42919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solidFill>
                  <a:schemeClr val="bg1"/>
                </a:solidFill>
              </a:rPr>
              <a:t>Brandon Anderson </a:t>
            </a:r>
          </a:p>
          <a:p>
            <a:pPr marL="0" indent="0" algn="ctr">
              <a:lnSpc>
                <a:spcPct val="100000"/>
              </a:lnSpc>
              <a:spcBef>
                <a:spcPts val="0"/>
              </a:spcBef>
              <a:buNone/>
            </a:pPr>
            <a:r>
              <a:rPr lang="en-US" sz="1800" b="1" dirty="0">
                <a:solidFill>
                  <a:schemeClr val="bg1"/>
                </a:solidFill>
              </a:rPr>
              <a:t>Vice President of Safety </a:t>
            </a:r>
          </a:p>
          <a:p>
            <a:pPr marL="0" indent="0" algn="ctr">
              <a:lnSpc>
                <a:spcPct val="100000"/>
              </a:lnSpc>
              <a:spcBef>
                <a:spcPts val="0"/>
              </a:spcBef>
              <a:buNone/>
            </a:pPr>
            <a:r>
              <a:rPr lang="en-US" sz="1800" b="1" dirty="0">
                <a:solidFill>
                  <a:schemeClr val="bg1"/>
                </a:solidFill>
              </a:rPr>
              <a:t>(636) 887-5207</a:t>
            </a:r>
          </a:p>
          <a:p>
            <a:pPr marL="0" indent="0" algn="ctr">
              <a:lnSpc>
                <a:spcPct val="100000"/>
              </a:lnSpc>
              <a:spcBef>
                <a:spcPts val="0"/>
              </a:spcBef>
              <a:buNone/>
            </a:pPr>
            <a:r>
              <a:rPr lang="en-US" sz="1800" b="1" dirty="0">
                <a:solidFill>
                  <a:schemeClr val="bg1"/>
                </a:solidFill>
              </a:rPr>
              <a:t>Email: banderson@agcmo.org</a:t>
            </a:r>
          </a:p>
        </p:txBody>
      </p:sp>
    </p:spTree>
    <p:extLst>
      <p:ext uri="{BB962C8B-B14F-4D97-AF65-F5344CB8AC3E}">
        <p14:creationId xmlns:p14="http://schemas.microsoft.com/office/powerpoint/2010/main" val="81045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3D0A30-2961-4F8F-5547-92F8FB69CB7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CEC66A0-4513-91E3-C1D3-7DE34C87BF0B}"/>
              </a:ext>
            </a:extLst>
          </p:cNvPr>
          <p:cNvPicPr>
            <a:picLocks noChangeAspect="1"/>
          </p:cNvPicPr>
          <p:nvPr/>
        </p:nvPicPr>
        <p:blipFill>
          <a:blip r:embed="rId3">
            <a:extLst>
              <a:ext uri="{28A0092B-C50C-407E-A947-70E740481C1C}">
                <a14:useLocalDpi xmlns:a14="http://schemas.microsoft.com/office/drawing/2010/main" val="0"/>
              </a:ext>
            </a:extLst>
          </a:blip>
          <a:srcRect t="17467" r="2" b="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F949EFCE-6861-35E1-D59C-51A7C3521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DFBF54BA-9F2A-6962-E125-99BFDA7CC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A07151D7-3361-6251-70F1-6F1506EEC1E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BEE41EF6-9B5B-E681-E4D5-4C4623ED294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953BD6FA-9FB4-BAF4-1924-908E26BBE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4E90947-B1B9-7C5F-96C1-B016F0FF1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C089F6D1-DD86-E1EE-03C1-4080E6C160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7289B3E9-505B-9C09-D53C-BA6378DCF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4697EA9-03A2-B376-089B-79847033B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BD97CD9C-1AFC-9A1F-D001-B1ACF316EA61}"/>
              </a:ext>
            </a:extLst>
          </p:cNvPr>
          <p:cNvSpPr txBox="1"/>
          <p:nvPr/>
        </p:nvSpPr>
        <p:spPr>
          <a:xfrm>
            <a:off x="149610" y="379095"/>
            <a:ext cx="3538148" cy="646331"/>
          </a:xfrm>
          <a:prstGeom prst="rect">
            <a:avLst/>
          </a:prstGeom>
          <a:noFill/>
        </p:spPr>
        <p:txBody>
          <a:bodyPr wrap="none" rtlCol="0">
            <a:spAutoFit/>
          </a:bodyPr>
          <a:lstStyle/>
          <a:p>
            <a:r>
              <a:rPr lang="en-US" sz="3600" dirty="0">
                <a:solidFill>
                  <a:schemeClr val="bg1"/>
                </a:solidFill>
                <a:latin typeface="Barlow Condensed SemiBold" panose="00000706000000000000" pitchFamily="2" charset="0"/>
              </a:rPr>
              <a:t>State of the Industry</a:t>
            </a:r>
          </a:p>
        </p:txBody>
      </p:sp>
      <p:sp>
        <p:nvSpPr>
          <p:cNvPr id="9" name="TextBox 8">
            <a:extLst>
              <a:ext uri="{FF2B5EF4-FFF2-40B4-BE49-F238E27FC236}">
                <a16:creationId xmlns:a16="http://schemas.microsoft.com/office/drawing/2014/main" id="{D4148B70-6F99-1B0E-8594-0502D87C9575}"/>
              </a:ext>
            </a:extLst>
          </p:cNvPr>
          <p:cNvSpPr txBox="1"/>
          <p:nvPr/>
        </p:nvSpPr>
        <p:spPr>
          <a:xfrm>
            <a:off x="149610" y="2286000"/>
            <a:ext cx="4112912" cy="4647426"/>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solidFill>
                  <a:schemeClr val="bg1"/>
                </a:solidFill>
              </a:rPr>
              <a:t>Workforce vs. Work</a:t>
            </a:r>
          </a:p>
          <a:p>
            <a:pPr marL="742950" lvl="1" indent="-285750">
              <a:buFont typeface="Wingdings" panose="05000000000000000000" pitchFamily="2" charset="2"/>
              <a:buChar char="§"/>
            </a:pPr>
            <a:r>
              <a:rPr lang="en-US" sz="1600" i="1" dirty="0">
                <a:solidFill>
                  <a:schemeClr val="bg1"/>
                </a:solidFill>
              </a:rPr>
              <a:t>Key State Construction Initiatives </a:t>
            </a:r>
          </a:p>
          <a:p>
            <a:pPr marL="1200150" lvl="2" indent="-285750">
              <a:buFont typeface="Wingdings" panose="05000000000000000000" pitchFamily="2" charset="2"/>
              <a:buChar char="§"/>
            </a:pPr>
            <a:r>
              <a:rPr lang="en-US" sz="1600" i="1" dirty="0">
                <a:solidFill>
                  <a:schemeClr val="bg1"/>
                </a:solidFill>
              </a:rPr>
              <a:t>$14.6B STIP (2025-2029)</a:t>
            </a:r>
          </a:p>
          <a:p>
            <a:pPr marL="1200150" lvl="2" indent="-285750">
              <a:buFont typeface="Wingdings" panose="05000000000000000000" pitchFamily="2" charset="2"/>
              <a:buChar char="§"/>
            </a:pPr>
            <a:r>
              <a:rPr lang="en-US" sz="1600" i="1" dirty="0">
                <a:solidFill>
                  <a:schemeClr val="bg1"/>
                </a:solidFill>
              </a:rPr>
              <a:t>$1.94B Bridge/Pavement Maintenance </a:t>
            </a:r>
          </a:p>
          <a:p>
            <a:pPr lvl="2"/>
            <a:endParaRPr lang="en-US" sz="1600" i="1" dirty="0">
              <a:solidFill>
                <a:schemeClr val="bg1"/>
              </a:solidFill>
            </a:endParaRPr>
          </a:p>
          <a:p>
            <a:pPr marL="742950" lvl="1" indent="-285750">
              <a:buFont typeface="Wingdings" panose="05000000000000000000" pitchFamily="2" charset="2"/>
              <a:buChar char="§"/>
            </a:pPr>
            <a:r>
              <a:rPr lang="en-US" sz="1600" i="1" dirty="0">
                <a:solidFill>
                  <a:schemeClr val="bg1"/>
                </a:solidFill>
              </a:rPr>
              <a:t>42-47 yrs old +/-</a:t>
            </a:r>
          </a:p>
          <a:p>
            <a:pPr marL="1200150" lvl="2" indent="-285750">
              <a:buFont typeface="Wingdings" panose="05000000000000000000" pitchFamily="2" charset="2"/>
              <a:buChar char="§"/>
            </a:pPr>
            <a:r>
              <a:rPr lang="en-US" sz="1600" i="1" dirty="0">
                <a:solidFill>
                  <a:schemeClr val="bg1"/>
                </a:solidFill>
              </a:rPr>
              <a:t>22.5% - 55 yrs old</a:t>
            </a:r>
          </a:p>
          <a:p>
            <a:pPr marL="1200150" lvl="2" indent="-285750">
              <a:buFont typeface="Wingdings" panose="05000000000000000000" pitchFamily="2" charset="2"/>
              <a:buChar char="§"/>
            </a:pPr>
            <a:r>
              <a:rPr lang="en-US" sz="1600" dirty="0">
                <a:solidFill>
                  <a:schemeClr val="bg1"/>
                </a:solidFill>
              </a:rPr>
              <a:t>10% under 25 yrs old </a:t>
            </a:r>
          </a:p>
          <a:p>
            <a:pPr marL="1200150" lvl="2" indent="-285750">
              <a:buFont typeface="Wingdings" panose="05000000000000000000" pitchFamily="2" charset="2"/>
              <a:buChar char="§"/>
            </a:pPr>
            <a:endParaRPr lang="en-US" sz="1600" dirty="0">
              <a:solidFill>
                <a:schemeClr val="bg1"/>
              </a:solidFill>
            </a:endParaRPr>
          </a:p>
          <a:p>
            <a:pPr marL="285750" indent="-285750">
              <a:buFont typeface="Wingdings" panose="05000000000000000000" pitchFamily="2" charset="2"/>
              <a:buChar char="ü"/>
            </a:pPr>
            <a:r>
              <a:rPr lang="en-US" sz="2800" dirty="0">
                <a:solidFill>
                  <a:schemeClr val="bg1"/>
                </a:solidFill>
              </a:rPr>
              <a:t>Unknowns</a:t>
            </a:r>
          </a:p>
          <a:p>
            <a:pPr marL="800100" lvl="1" indent="-342900">
              <a:buFont typeface="Wingdings" panose="05000000000000000000" pitchFamily="2" charset="2"/>
              <a:buChar char="§"/>
            </a:pPr>
            <a:r>
              <a:rPr lang="en-US" sz="2400" dirty="0">
                <a:solidFill>
                  <a:schemeClr val="bg1"/>
                </a:solidFill>
              </a:rPr>
              <a:t>Volatile Economy </a:t>
            </a:r>
          </a:p>
          <a:p>
            <a:pPr marL="800100" lvl="1" indent="-342900">
              <a:buFont typeface="Wingdings" panose="05000000000000000000" pitchFamily="2" charset="2"/>
              <a:buChar char="§"/>
            </a:pPr>
            <a:r>
              <a:rPr lang="en-US" sz="2400" dirty="0">
                <a:solidFill>
                  <a:schemeClr val="bg1"/>
                </a:solidFill>
              </a:rPr>
              <a:t>Supply Chain</a:t>
            </a:r>
          </a:p>
          <a:p>
            <a:endParaRPr lang="en-US" sz="2400" dirty="0">
              <a:solidFill>
                <a:schemeClr val="bg1"/>
              </a:solidFill>
            </a:endParaRPr>
          </a:p>
          <a:p>
            <a:pPr marL="285750" indent="-285750">
              <a:buFont typeface="Wingdings" panose="05000000000000000000" pitchFamily="2" charset="2"/>
              <a:buChar char="ü"/>
            </a:pPr>
            <a:endParaRPr lang="en-US" sz="2400" dirty="0">
              <a:solidFill>
                <a:schemeClr val="bg1"/>
              </a:solidFill>
            </a:endParaRPr>
          </a:p>
        </p:txBody>
      </p:sp>
    </p:spTree>
    <p:extLst>
      <p:ext uri="{BB962C8B-B14F-4D97-AF65-F5344CB8AC3E}">
        <p14:creationId xmlns:p14="http://schemas.microsoft.com/office/powerpoint/2010/main" val="32695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6000" r="-6000"/>
          </a:stretch>
        </a:blipFill>
        <a:effectLst/>
      </p:bgPr>
    </p:bg>
    <p:spTree>
      <p:nvGrpSpPr>
        <p:cNvPr id="1" name="">
          <a:extLst>
            <a:ext uri="{FF2B5EF4-FFF2-40B4-BE49-F238E27FC236}">
              <a16:creationId xmlns:a16="http://schemas.microsoft.com/office/drawing/2014/main" id="{EEF9F775-5CB0-0BB4-B852-6D024202C3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8ADB3F-CD22-4B7A-1EFC-18D31A3320C6}"/>
              </a:ext>
            </a:extLst>
          </p:cNvPr>
          <p:cNvSpPr txBox="1"/>
          <p:nvPr/>
        </p:nvSpPr>
        <p:spPr>
          <a:xfrm>
            <a:off x="2238704" y="782637"/>
            <a:ext cx="8828430" cy="5078313"/>
          </a:xfrm>
          <a:prstGeom prst="rect">
            <a:avLst/>
          </a:prstGeom>
          <a:noFill/>
        </p:spPr>
        <p:txBody>
          <a:bodyPr wrap="square" rtlCol="0">
            <a:spAutoFit/>
          </a:bodyPr>
          <a:lstStyle/>
          <a:p>
            <a:r>
              <a:rPr lang="en-US" sz="4800" dirty="0">
                <a:latin typeface="Barlow Condensed SemiBold" panose="00000706000000000000" pitchFamily="2" charset="0"/>
              </a:rPr>
              <a:t>Industry Challenges:</a:t>
            </a:r>
          </a:p>
          <a:p>
            <a:pPr marL="1485900" lvl="2" indent="-571500">
              <a:lnSpc>
                <a:spcPct val="150000"/>
              </a:lnSpc>
              <a:buFont typeface="Wingdings" panose="05000000000000000000" pitchFamily="2" charset="2"/>
              <a:buChar char="ü"/>
            </a:pPr>
            <a:r>
              <a:rPr lang="en-US" sz="3200" dirty="0">
                <a:latin typeface="Barlow Condensed SemiBold" panose="00000706000000000000" pitchFamily="2" charset="0"/>
              </a:rPr>
              <a:t>Skill Shortages &amp; Knowledge Gaps</a:t>
            </a:r>
          </a:p>
          <a:p>
            <a:pPr marL="1485900" lvl="2" indent="-571500">
              <a:lnSpc>
                <a:spcPct val="150000"/>
              </a:lnSpc>
              <a:buFont typeface="Wingdings" panose="05000000000000000000" pitchFamily="2" charset="2"/>
              <a:buChar char="ü"/>
            </a:pPr>
            <a:r>
              <a:rPr lang="en-US" sz="3200" dirty="0">
                <a:latin typeface="Barlow Condensed SemiBold" panose="00000706000000000000" pitchFamily="2" charset="0"/>
              </a:rPr>
              <a:t>Safety &amp; Health Concerns</a:t>
            </a:r>
          </a:p>
          <a:p>
            <a:pPr marL="1485900" lvl="2" indent="-571500">
              <a:lnSpc>
                <a:spcPct val="150000"/>
              </a:lnSpc>
              <a:buFont typeface="Wingdings" panose="05000000000000000000" pitchFamily="2" charset="2"/>
              <a:buChar char="ü"/>
            </a:pPr>
            <a:r>
              <a:rPr lang="en-US" sz="3200" dirty="0">
                <a:latin typeface="Barlow Condensed SemiBold" panose="00000706000000000000" pitchFamily="2" charset="0"/>
              </a:rPr>
              <a:t>Project Delays &amp; Productivity </a:t>
            </a:r>
          </a:p>
          <a:p>
            <a:pPr marL="1485900" lvl="2" indent="-571500">
              <a:lnSpc>
                <a:spcPct val="150000"/>
              </a:lnSpc>
              <a:buFont typeface="Wingdings" panose="05000000000000000000" pitchFamily="2" charset="2"/>
              <a:buChar char="ü"/>
            </a:pPr>
            <a:r>
              <a:rPr lang="en-US" sz="3200" dirty="0">
                <a:latin typeface="Barlow Condensed SemiBold" panose="00000706000000000000" pitchFamily="2" charset="0"/>
              </a:rPr>
              <a:t>Recruitment &amp; Retention </a:t>
            </a:r>
          </a:p>
          <a:p>
            <a:pPr marL="1485900" lvl="2" indent="-571500">
              <a:lnSpc>
                <a:spcPct val="150000"/>
              </a:lnSpc>
              <a:buFont typeface="Wingdings" panose="05000000000000000000" pitchFamily="2" charset="2"/>
              <a:buChar char="ü"/>
            </a:pPr>
            <a:r>
              <a:rPr lang="en-US" sz="3200" dirty="0">
                <a:latin typeface="Barlow Condensed SemiBold" panose="00000706000000000000" pitchFamily="2" charset="0"/>
              </a:rPr>
              <a:t>Succession Planning?</a:t>
            </a:r>
          </a:p>
          <a:p>
            <a:endParaRPr lang="en-US" sz="3600" dirty="0"/>
          </a:p>
        </p:txBody>
      </p:sp>
    </p:spTree>
    <p:extLst>
      <p:ext uri="{BB962C8B-B14F-4D97-AF65-F5344CB8AC3E}">
        <p14:creationId xmlns:p14="http://schemas.microsoft.com/office/powerpoint/2010/main" val="139873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9C05B6-2206-15E3-AF92-506F5A8D739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FEDE7ED-F59E-88F8-577A-763D015CAF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3308A506-1BEE-B40B-1043-AABBE1FB9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2F6009DA-E827-24B4-433A-53AA6CAC76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B1EDC297-0CB5-A6E4-B827-173FD6EDBA7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3406A4B7-D945-17FB-D882-FE322960A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18A93C2-10E3-8DD5-9487-3159F5CF6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5293A101-1BA6-D79F-1C30-D0A1D6C9AA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 name="Freeform: Shape 16">
                  <a:extLst>
                    <a:ext uri="{FF2B5EF4-FFF2-40B4-BE49-F238E27FC236}">
                      <a16:creationId xmlns:a16="http://schemas.microsoft.com/office/drawing/2014/main" id="{EAF86CE8-556A-2D9B-CC28-D57357F69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F4A7821-115C-94A1-EA8D-F6DF8F72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03B31AF7-5C1C-48F1-BFC7-BC1F3DDDD1A1}"/>
              </a:ext>
            </a:extLst>
          </p:cNvPr>
          <p:cNvSpPr txBox="1"/>
          <p:nvPr/>
        </p:nvSpPr>
        <p:spPr>
          <a:xfrm>
            <a:off x="5777" y="887415"/>
            <a:ext cx="3750974" cy="646331"/>
          </a:xfrm>
          <a:prstGeom prst="rect">
            <a:avLst/>
          </a:prstGeom>
          <a:noFill/>
        </p:spPr>
        <p:txBody>
          <a:bodyPr wrap="square" rtlCol="0">
            <a:spAutoFit/>
          </a:bodyPr>
          <a:lstStyle/>
          <a:p>
            <a:r>
              <a:rPr lang="en-US" sz="3600" dirty="0">
                <a:solidFill>
                  <a:schemeClr val="bg1"/>
                </a:solidFill>
                <a:latin typeface="Barlow Condensed SemiBold" panose="00000706000000000000" pitchFamily="2" charset="0"/>
              </a:rPr>
              <a:t>Workforce Challenges </a:t>
            </a:r>
          </a:p>
        </p:txBody>
      </p:sp>
      <p:sp>
        <p:nvSpPr>
          <p:cNvPr id="9" name="TextBox 8">
            <a:extLst>
              <a:ext uri="{FF2B5EF4-FFF2-40B4-BE49-F238E27FC236}">
                <a16:creationId xmlns:a16="http://schemas.microsoft.com/office/drawing/2014/main" id="{922EDEB8-A64F-AED8-3B72-33FDFB644F2E}"/>
              </a:ext>
            </a:extLst>
          </p:cNvPr>
          <p:cNvSpPr txBox="1"/>
          <p:nvPr/>
        </p:nvSpPr>
        <p:spPr>
          <a:xfrm>
            <a:off x="-179556" y="1801258"/>
            <a:ext cx="4323722" cy="5109091"/>
          </a:xfrm>
          <a:prstGeom prst="rect">
            <a:avLst/>
          </a:prstGeom>
          <a:noFill/>
        </p:spPr>
        <p:txBody>
          <a:bodyPr wrap="square" rtlCol="0">
            <a:spAutoFit/>
          </a:bodyPr>
          <a:lstStyle/>
          <a:p>
            <a:pPr marL="742950" lvl="1" indent="-285750">
              <a:lnSpc>
                <a:spcPct val="150000"/>
              </a:lnSpc>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Misalignment of goals / effort</a:t>
            </a:r>
          </a:p>
          <a:p>
            <a:pPr marL="742950" lvl="1" indent="-285750">
              <a:lnSpc>
                <a:spcPct val="150000"/>
              </a:lnSpc>
              <a:buFont typeface="Wingdings" panose="05000000000000000000" pitchFamily="2" charset="2"/>
              <a:buChar char="ü"/>
            </a:pPr>
            <a:r>
              <a:rPr lang="en-US" sz="2000" dirty="0">
                <a:solidFill>
                  <a:schemeClr val="bg1"/>
                </a:solidFill>
              </a:rPr>
              <a:t>Lost opportunities and productivity</a:t>
            </a:r>
          </a:p>
          <a:p>
            <a:pPr marL="742950" lvl="1" indent="-285750">
              <a:lnSpc>
                <a:spcPct val="150000"/>
              </a:lnSpc>
              <a:buFont typeface="Wingdings" panose="05000000000000000000" pitchFamily="2" charset="2"/>
              <a:buChar char="ü"/>
            </a:pPr>
            <a:r>
              <a:rPr lang="en-US" sz="2000" dirty="0">
                <a:solidFill>
                  <a:schemeClr val="bg1"/>
                </a:solidFill>
              </a:rPr>
              <a:t>Poor communication</a:t>
            </a:r>
          </a:p>
          <a:p>
            <a:pPr marL="742950" lvl="1" indent="-285750">
              <a:lnSpc>
                <a:spcPct val="150000"/>
              </a:lnSpc>
              <a:buFont typeface="Wingdings" panose="05000000000000000000" pitchFamily="2" charset="2"/>
              <a:buChar char="ü"/>
            </a:pPr>
            <a:r>
              <a:rPr lang="en-US" sz="2000" dirty="0">
                <a:solidFill>
                  <a:schemeClr val="bg1"/>
                </a:solidFill>
              </a:rPr>
              <a:t>Greater change resistance</a:t>
            </a:r>
          </a:p>
          <a:p>
            <a:pPr marL="742950" lvl="1" indent="-285750">
              <a:lnSpc>
                <a:spcPct val="150000"/>
              </a:lnSpc>
              <a:buFont typeface="Wingdings" panose="05000000000000000000" pitchFamily="2" charset="2"/>
              <a:buChar char="ü"/>
            </a:pPr>
            <a:r>
              <a:rPr lang="en-US" sz="2000" dirty="0">
                <a:solidFill>
                  <a:schemeClr val="bg1"/>
                </a:solidFill>
              </a:rPr>
              <a:t>Poor teamwork</a:t>
            </a:r>
          </a:p>
          <a:p>
            <a:pPr marL="742950" lvl="1" indent="-285750">
              <a:lnSpc>
                <a:spcPct val="150000"/>
              </a:lnSpc>
              <a:buFont typeface="Wingdings" panose="05000000000000000000" pitchFamily="2" charset="2"/>
              <a:buChar char="ü"/>
            </a:pPr>
            <a:r>
              <a:rPr lang="en-US" sz="2000" dirty="0">
                <a:solidFill>
                  <a:schemeClr val="bg1"/>
                </a:solidFill>
              </a:rPr>
              <a:t>Lower staff engagement</a:t>
            </a:r>
          </a:p>
          <a:p>
            <a:pPr marL="742950" lvl="1" indent="-285750">
              <a:lnSpc>
                <a:spcPct val="150000"/>
              </a:lnSpc>
              <a:buFont typeface="Wingdings" panose="05000000000000000000" pitchFamily="2" charset="2"/>
              <a:buChar char="ü"/>
            </a:pPr>
            <a:r>
              <a:rPr lang="en-US" sz="2000" dirty="0">
                <a:solidFill>
                  <a:schemeClr val="bg1"/>
                </a:solidFill>
              </a:rPr>
              <a:t>Greater staff turnover</a:t>
            </a:r>
          </a:p>
          <a:p>
            <a:pPr marL="742950" lvl="1" indent="-285750">
              <a:lnSpc>
                <a:spcPct val="150000"/>
              </a:lnSpc>
              <a:buFont typeface="Wingdings" panose="05000000000000000000" pitchFamily="2" charset="2"/>
              <a:buChar char="ü"/>
            </a:pPr>
            <a:r>
              <a:rPr lang="en-US" sz="2000" dirty="0">
                <a:solidFill>
                  <a:schemeClr val="bg1"/>
                </a:solidFill>
              </a:rPr>
              <a:t>Unnecessary conflict</a:t>
            </a:r>
          </a:p>
          <a:p>
            <a:endParaRPr lang="en-US" sz="2800" dirty="0">
              <a:solidFill>
                <a:schemeClr val="bg1"/>
              </a:solidFill>
            </a:endParaRPr>
          </a:p>
          <a:p>
            <a:pPr marL="285750" indent="-285750">
              <a:buFont typeface="Wingdings" panose="05000000000000000000" pitchFamily="2" charset="2"/>
              <a:buChar char="ü"/>
            </a:pPr>
            <a:endParaRPr lang="en-US" sz="2800" dirty="0">
              <a:solidFill>
                <a:schemeClr val="bg1"/>
              </a:solidFill>
            </a:endParaRPr>
          </a:p>
        </p:txBody>
      </p:sp>
      <p:pic>
        <p:nvPicPr>
          <p:cNvPr id="3" name="Picture 2">
            <a:extLst>
              <a:ext uri="{FF2B5EF4-FFF2-40B4-BE49-F238E27FC236}">
                <a16:creationId xmlns:a16="http://schemas.microsoft.com/office/drawing/2014/main" id="{831DF057-7910-809C-6686-5CF47DB49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152" y="702260"/>
            <a:ext cx="7542238" cy="5028158"/>
          </a:xfrm>
          <a:prstGeom prst="rect">
            <a:avLst/>
          </a:prstGeom>
        </p:spPr>
      </p:pic>
    </p:spTree>
    <p:extLst>
      <p:ext uri="{BB962C8B-B14F-4D97-AF65-F5344CB8AC3E}">
        <p14:creationId xmlns:p14="http://schemas.microsoft.com/office/powerpoint/2010/main" val="369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BB459-4801-A798-CAE6-9216BC74D494}"/>
              </a:ext>
            </a:extLst>
          </p:cNvPr>
          <p:cNvSpPr txBox="1"/>
          <p:nvPr/>
        </p:nvSpPr>
        <p:spPr>
          <a:xfrm>
            <a:off x="1166136" y="1002645"/>
            <a:ext cx="6138046" cy="4524315"/>
          </a:xfrm>
          <a:prstGeom prst="rect">
            <a:avLst/>
          </a:prstGeom>
          <a:noFill/>
        </p:spPr>
        <p:txBody>
          <a:bodyPr wrap="square" rtlCol="0">
            <a:spAutoFit/>
          </a:bodyPr>
          <a:lstStyle/>
          <a:p>
            <a:r>
              <a:rPr lang="en-US" sz="3200" dirty="0"/>
              <a:t>“I see no hope for the future of our people if they are dependent on the frivolous youth of today, for certainly all youth are reckless beyond words.  When I was a boy, we were taught to be discrete and respectful of elders, but the present youth are exceedingly wise and impatient of restraint.” </a:t>
            </a:r>
          </a:p>
        </p:txBody>
      </p:sp>
      <p:sp>
        <p:nvSpPr>
          <p:cNvPr id="4" name="TextBox 3">
            <a:extLst>
              <a:ext uri="{FF2B5EF4-FFF2-40B4-BE49-F238E27FC236}">
                <a16:creationId xmlns:a16="http://schemas.microsoft.com/office/drawing/2014/main" id="{849FF47A-422F-1CC5-6B8F-8DDD8DE2B64B}"/>
              </a:ext>
            </a:extLst>
          </p:cNvPr>
          <p:cNvSpPr txBox="1"/>
          <p:nvPr/>
        </p:nvSpPr>
        <p:spPr>
          <a:xfrm>
            <a:off x="8322260" y="5253475"/>
            <a:ext cx="2349346" cy="369332"/>
          </a:xfrm>
          <a:prstGeom prst="rect">
            <a:avLst/>
          </a:prstGeom>
          <a:noFill/>
        </p:spPr>
        <p:txBody>
          <a:bodyPr wrap="square">
            <a:spAutoFit/>
          </a:bodyPr>
          <a:lstStyle/>
          <a:p>
            <a:pPr defTabSz="457200">
              <a:spcBef>
                <a:spcPts val="1000"/>
              </a:spcBef>
            </a:pPr>
            <a:r>
              <a:rPr lang="en-US" sz="1800" b="0" i="0" kern="1200" cap="all" dirty="0">
                <a:latin typeface="+mn-lt"/>
                <a:ea typeface="+mn-ea"/>
                <a:cs typeface="+mn-cs"/>
              </a:rPr>
              <a:t>Hesiod 700 B.C.</a:t>
            </a:r>
          </a:p>
        </p:txBody>
      </p:sp>
      <p:pic>
        <p:nvPicPr>
          <p:cNvPr id="5" name="Picture 4" descr="A close up of a person&#10;&#10;Description generated with high confidence">
            <a:extLst>
              <a:ext uri="{FF2B5EF4-FFF2-40B4-BE49-F238E27FC236}">
                <a16:creationId xmlns:a16="http://schemas.microsoft.com/office/drawing/2014/main" id="{8B1795EE-B998-C84D-D2BF-12ECAF68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1434" y="1419859"/>
            <a:ext cx="2540172" cy="3471569"/>
          </a:xfrm>
          <a:prstGeom prst="rect">
            <a:avLst/>
          </a:prstGeom>
        </p:spPr>
      </p:pic>
    </p:spTree>
    <p:extLst>
      <p:ext uri="{BB962C8B-B14F-4D97-AF65-F5344CB8AC3E}">
        <p14:creationId xmlns:p14="http://schemas.microsoft.com/office/powerpoint/2010/main" val="17304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43E2A-A09A-916B-F80B-4C328F8A01BF}"/>
              </a:ext>
            </a:extLst>
          </p:cNvPr>
          <p:cNvPicPr>
            <a:picLocks noChangeAspect="1"/>
          </p:cNvPicPr>
          <p:nvPr/>
        </p:nvPicPr>
        <p:blipFill>
          <a:blip r:embed="rId3"/>
          <a:srcRect r="2" b="5680"/>
          <a:stretch>
            <a:fillRect/>
          </a:stretch>
        </p:blipFill>
        <p:spPr>
          <a:xfrm>
            <a:off x="521208" y="-488421"/>
            <a:ext cx="11018520" cy="7742743"/>
          </a:xfrm>
          <a:prstGeom prst="rect">
            <a:avLst/>
          </a:prstGeom>
        </p:spPr>
      </p:pic>
    </p:spTree>
    <p:extLst>
      <p:ext uri="{BB962C8B-B14F-4D97-AF65-F5344CB8AC3E}">
        <p14:creationId xmlns:p14="http://schemas.microsoft.com/office/powerpoint/2010/main" val="53879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3C226F2-5375-A03E-0882-6DCA1B48159E}"/>
              </a:ext>
            </a:extLst>
          </p:cNvPr>
          <p:cNvSpPr>
            <a:spLocks noChangeAspect="1" noChangeArrowheads="1"/>
          </p:cNvSpPr>
          <p:nvPr/>
        </p:nvSpPr>
        <p:spPr bwMode="auto">
          <a:xfrm>
            <a:off x="5943600" y="3276600"/>
            <a:ext cx="3475822" cy="34758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9F31B185-864C-3D58-F98D-8BBF338972F2}"/>
              </a:ext>
            </a:extLst>
          </p:cNvPr>
          <p:cNvGrpSpPr/>
          <p:nvPr/>
        </p:nvGrpSpPr>
        <p:grpSpPr>
          <a:xfrm>
            <a:off x="-385590" y="-522613"/>
            <a:ext cx="13032954" cy="7716627"/>
            <a:chOff x="-385590" y="-522613"/>
            <a:chExt cx="13032954" cy="7716627"/>
          </a:xfrm>
        </p:grpSpPr>
        <p:sp>
          <p:nvSpPr>
            <p:cNvPr id="12" name="Rectangle 11">
              <a:extLst>
                <a:ext uri="{FF2B5EF4-FFF2-40B4-BE49-F238E27FC236}">
                  <a16:creationId xmlns:a16="http://schemas.microsoft.com/office/drawing/2014/main" id="{32A73F36-64D4-9E06-E3F0-E6D0BC33F45E}"/>
                </a:ext>
              </a:extLst>
            </p:cNvPr>
            <p:cNvSpPr/>
            <p:nvPr/>
          </p:nvSpPr>
          <p:spPr>
            <a:xfrm>
              <a:off x="-385590" y="0"/>
              <a:ext cx="13032954" cy="7194014"/>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1DCE64-1CC1-71CC-B2EB-C1D4746C3B59}"/>
                </a:ext>
              </a:extLst>
            </p:cNvPr>
            <p:cNvPicPr>
              <a:picLocks noChangeAspect="1"/>
            </p:cNvPicPr>
            <p:nvPr/>
          </p:nvPicPr>
          <p:blipFill>
            <a:blip r:embed="rId2"/>
            <a:stretch>
              <a:fillRect/>
            </a:stretch>
          </p:blipFill>
          <p:spPr>
            <a:xfrm>
              <a:off x="3602516" y="-522613"/>
              <a:ext cx="5144418" cy="7716627"/>
            </a:xfrm>
            <a:prstGeom prst="rect">
              <a:avLst/>
            </a:prstGeom>
          </p:spPr>
        </p:pic>
      </p:grpSp>
    </p:spTree>
    <p:extLst>
      <p:ext uri="{BB962C8B-B14F-4D97-AF65-F5344CB8AC3E}">
        <p14:creationId xmlns:p14="http://schemas.microsoft.com/office/powerpoint/2010/main" val="375030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phalt Roadway Construction | ASTM">
            <a:extLst>
              <a:ext uri="{FF2B5EF4-FFF2-40B4-BE49-F238E27FC236}">
                <a16:creationId xmlns:a16="http://schemas.microsoft.com/office/drawing/2014/main" id="{D60F7202-7D81-EC7A-76C4-0250B0B6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78" y="188835"/>
            <a:ext cx="5072035" cy="33752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osite Pavement Systems">
            <a:extLst>
              <a:ext uri="{FF2B5EF4-FFF2-40B4-BE49-F238E27FC236}">
                <a16:creationId xmlns:a16="http://schemas.microsoft.com/office/drawing/2014/main" id="{5BFEE773-1DA8-5EFE-E6CB-8736B09F8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381" y="3564044"/>
            <a:ext cx="5189920" cy="36737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ving Thin Layers Cold | Applications ...">
            <a:extLst>
              <a:ext uri="{FF2B5EF4-FFF2-40B4-BE49-F238E27FC236}">
                <a16:creationId xmlns:a16="http://schemas.microsoft.com/office/drawing/2014/main" id="{1117945C-C23A-85A5-4ED0-9F632EBC7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395" y="3696161"/>
            <a:ext cx="5510318" cy="30857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ay Asphalt Road ...">
            <a:extLst>
              <a:ext uri="{FF2B5EF4-FFF2-40B4-BE49-F238E27FC236}">
                <a16:creationId xmlns:a16="http://schemas.microsoft.com/office/drawing/2014/main" id="{83F99F0F-19ED-E1BD-8486-6521DFEA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9381" y="-151724"/>
            <a:ext cx="5380869" cy="358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5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EEA17-EF31-015C-E059-DEBBD06ADA6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1B2DD0F0-E7DB-9D6C-FC78-137656F3D93D}"/>
              </a:ext>
            </a:extLst>
          </p:cNvPr>
          <p:cNvPicPr>
            <a:picLocks noChangeAspect="1"/>
          </p:cNvPicPr>
          <p:nvPr/>
        </p:nvPicPr>
        <p:blipFill>
          <a:blip r:embed="rId3"/>
          <a:stretch>
            <a:fillRect/>
          </a:stretch>
        </p:blipFill>
        <p:spPr>
          <a:xfrm>
            <a:off x="-40193" y="6092651"/>
            <a:ext cx="12272387" cy="838200"/>
          </a:xfrm>
          <a:prstGeom prst="rect">
            <a:avLst/>
          </a:prstGeom>
        </p:spPr>
      </p:pic>
      <p:sp>
        <p:nvSpPr>
          <p:cNvPr id="7" name="TextBox 6">
            <a:extLst>
              <a:ext uri="{FF2B5EF4-FFF2-40B4-BE49-F238E27FC236}">
                <a16:creationId xmlns:a16="http://schemas.microsoft.com/office/drawing/2014/main" id="{1FFB01B5-5C26-99D3-458B-7AD428CB83AC}"/>
              </a:ext>
            </a:extLst>
          </p:cNvPr>
          <p:cNvSpPr txBox="1"/>
          <p:nvPr/>
        </p:nvSpPr>
        <p:spPr>
          <a:xfrm>
            <a:off x="1858944" y="6228426"/>
            <a:ext cx="56672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YOU ARE NOT ALONE</a:t>
            </a:r>
          </a:p>
        </p:txBody>
      </p:sp>
      <p:pic>
        <p:nvPicPr>
          <p:cNvPr id="3" name="Graphic 10">
            <a:extLst>
              <a:ext uri="{FF2B5EF4-FFF2-40B4-BE49-F238E27FC236}">
                <a16:creationId xmlns:a16="http://schemas.microsoft.com/office/drawing/2014/main" id="{EDFC4591-57F5-01A3-F17F-F8DEABBC2D8B}"/>
              </a:ext>
            </a:extLst>
          </p:cNvPr>
          <p:cNvPicPr>
            <a:picLocks noChangeAspect="1"/>
          </p:cNvPicPr>
          <p:nvPr/>
        </p:nvPicPr>
        <p:blipFill>
          <a:blip r:embed="rId4"/>
          <a:stretch>
            <a:fillRect/>
          </a:stretch>
        </p:blipFill>
        <p:spPr>
          <a:xfrm>
            <a:off x="9945352" y="6092651"/>
            <a:ext cx="2082727" cy="772367"/>
          </a:xfrm>
          <a:prstGeom prst="rect">
            <a:avLst/>
          </a:prstGeom>
        </p:spPr>
      </p:pic>
      <p:pic>
        <p:nvPicPr>
          <p:cNvPr id="5" name="Picture 4" descr="A black box in a room&#10;&#10;AI-generated content may be incorrect.">
            <a:extLst>
              <a:ext uri="{FF2B5EF4-FFF2-40B4-BE49-F238E27FC236}">
                <a16:creationId xmlns:a16="http://schemas.microsoft.com/office/drawing/2014/main" id="{F6393446-2208-36EE-5DC1-D556299C8D18}"/>
              </a:ext>
            </a:extLst>
          </p:cNvPr>
          <p:cNvPicPr>
            <a:picLocks noChangeAspect="1"/>
          </p:cNvPicPr>
          <p:nvPr/>
        </p:nvPicPr>
        <p:blipFill>
          <a:blip r:embed="rId5"/>
          <a:stretch>
            <a:fillRect/>
          </a:stretch>
        </p:blipFill>
        <p:spPr>
          <a:xfrm>
            <a:off x="-486242" y="-1533764"/>
            <a:ext cx="12888728" cy="8592486"/>
          </a:xfrm>
          <a:prstGeom prst="rect">
            <a:avLst/>
          </a:prstGeom>
        </p:spPr>
      </p:pic>
      <p:sp>
        <p:nvSpPr>
          <p:cNvPr id="8" name="Title 1">
            <a:extLst>
              <a:ext uri="{FF2B5EF4-FFF2-40B4-BE49-F238E27FC236}">
                <a16:creationId xmlns:a16="http://schemas.microsoft.com/office/drawing/2014/main" id="{E03CAD50-4B18-3ABE-E3E9-F7D76A3689C7}"/>
              </a:ext>
            </a:extLst>
          </p:cNvPr>
          <p:cNvSpPr txBox="1">
            <a:spLocks/>
          </p:cNvSpPr>
          <p:nvPr/>
        </p:nvSpPr>
        <p:spPr>
          <a:xfrm>
            <a:off x="242818" y="182906"/>
            <a:ext cx="11219224" cy="1329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Bell MT" panose="02020503060305020303" pitchFamily="18" charset="0"/>
              </a:rPr>
              <a:t>Think outside the box!</a:t>
            </a:r>
          </a:p>
          <a:p>
            <a:r>
              <a:rPr lang="en-US" dirty="0">
                <a:latin typeface="Arial Black" panose="020B0A04020102020204" pitchFamily="34" charset="0"/>
              </a:rPr>
              <a:t> </a:t>
            </a:r>
          </a:p>
        </p:txBody>
      </p:sp>
    </p:spTree>
    <p:extLst>
      <p:ext uri="{BB962C8B-B14F-4D97-AF65-F5344CB8AC3E}">
        <p14:creationId xmlns:p14="http://schemas.microsoft.com/office/powerpoint/2010/main" val="199550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784</TotalTime>
  <Words>709</Words>
  <Application>Microsoft Office PowerPoint</Application>
  <PresentationFormat>Widescreen</PresentationFormat>
  <Paragraphs>80</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Display</vt:lpstr>
      <vt:lpstr>Arial</vt:lpstr>
      <vt:lpstr>Arial Black</vt:lpstr>
      <vt:lpstr>Barlow Condensed SemiBold</vt:lpstr>
      <vt:lpstr>Bell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Brandon Anderson</dc:creator>
  <cp:lastModifiedBy>Tammy Cavender</cp:lastModifiedBy>
  <cp:revision>4</cp:revision>
  <dcterms:created xsi:type="dcterms:W3CDTF">2026-01-05T02:09:24Z</dcterms:created>
  <dcterms:modified xsi:type="dcterms:W3CDTF">2026-01-07T13:38:12Z</dcterms:modified>
</cp:coreProperties>
</file>