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8"/>
  </p:notesMasterIdLst>
  <p:sldIdLst>
    <p:sldId id="256" r:id="rId5"/>
    <p:sldId id="425" r:id="rId6"/>
    <p:sldId id="341" r:id="rId7"/>
    <p:sldId id="427" r:id="rId8"/>
    <p:sldId id="305" r:id="rId9"/>
    <p:sldId id="307" r:id="rId10"/>
    <p:sldId id="314" r:id="rId11"/>
    <p:sldId id="420" r:id="rId12"/>
    <p:sldId id="283" r:id="rId13"/>
    <p:sldId id="298" r:id="rId14"/>
    <p:sldId id="308" r:id="rId15"/>
    <p:sldId id="428" r:id="rId16"/>
    <p:sldId id="28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944"/>
    <a:srgbClr val="8FB9C9"/>
    <a:srgbClr val="56585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69BED6-FA36-0147-97D7-616466AAEAF3}" v="19" dt="2025-12-29T22:12:29.8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89"/>
    <p:restoredTop sz="77664"/>
  </p:normalViewPr>
  <p:slideViewPr>
    <p:cSldViewPr snapToGrid="0">
      <p:cViewPr varScale="1">
        <p:scale>
          <a:sx n="97" d="100"/>
          <a:sy n="97" d="100"/>
        </p:scale>
        <p:origin x="12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08502-CC4D-4CFC-B54F-EEFDDC5E0115}" type="datetimeFigureOut">
              <a:rPr lang="en-US" smtClean="0"/>
              <a:t>12/30/2025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539617-338A-4041-91E0-8A87FA24E4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193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Brian Johanning: 2 Minute Welcome &amp; Intro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156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person introduces themselves!</a:t>
            </a:r>
          </a:p>
          <a:p>
            <a:endParaRPr lang="en-US" dirty="0"/>
          </a:p>
          <a:p>
            <a:r>
              <a:rPr lang="en-US" dirty="0"/>
              <a:t>Name, Title, Company</a:t>
            </a:r>
          </a:p>
          <a:p>
            <a:r>
              <a:rPr lang="en-US" dirty="0"/>
              <a:t>How long you’ve been with SB/MoDOT</a:t>
            </a:r>
          </a:p>
          <a:p>
            <a:r>
              <a:rPr lang="en-US" dirty="0"/>
              <a:t>What role you played on this project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85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Brian Johanning: 1-2 minutes “Superior Bowen Elevator Pitch”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244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 to Steven Sandifer</a:t>
            </a:r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“Why” Behind the Project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4-lane highway east and west bound connecting Lee’s Summit to Kansas City</a:t>
            </a:r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60-80k daily motorists - commuters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was all within a 3-mile stretch, 3 lanes wide, and included 3 ramps. That’s over 9 lane miles paved twice each weekend. – 36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380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Steven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MoDOT’s objective: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Reduce long-term traffic disruption; avoid 40–50 night shifts.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Provide a smoother, safer corridor with minimal inconvenience.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Contract structure and constraints: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Two full weekend closures (EB + WB).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Stipulated penalties/incentives for on-time completion.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Collaborative approach: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Early coordination meetings with MoDOT, law enforcement, and local agencies.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Joint focus on “public trust through precision and predictability.”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2155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Brian McCloud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3. Planning &amp; Pre-Production (4 minutes)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Timeline: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 Months of prep condensed into two weekends of action.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Logistics: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213,000 SY of milling, 46,000 tons of asphalt.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6 mills, 3 pavers, 3 shuttle buggies, full support fleet.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Sequencing strategy: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How crews, trucking, and plant operations were synchronized.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Use of modeling/simulation tools (if applicable) for haul cycles and production pacing.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Risk mitigation: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Backup equipment and contingency plans.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Weather forecasting and alternate production routes.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2</a:t>
            </a:r>
            <a:r>
              <a:rPr kumimoji="0" lang="en-US" altLang="en-US" sz="1200" b="0" i="0" u="none" strike="noStrike" cap="none" normalizeH="0" baseline="3000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nd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 Weekend – Weather Issues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4101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Brian McCloud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Largest single-weekend paving effort in company history!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High public visibility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Tight timeline, zero room for delay.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lang="en-US"/>
              <a:t>118 pieces of equipment that ran at least 8 hours. 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365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Rhett</a:t>
            </a:r>
          </a:p>
          <a:p>
            <a:endParaRPr lang="en-US" sz="1200" b="1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Plant performance:</a:t>
            </a:r>
            <a:endParaRPr lang="en-US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Round-the-clock production at Manchester.</a:t>
            </a:r>
          </a:p>
          <a:p>
            <a:pPr lvl="1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the team handled </a:t>
            </a:r>
            <a:r>
              <a:rPr lang="en-US" sz="1200" b="0" i="1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three asphalt mixes simultaneously.</a:t>
            </a:r>
            <a:endParaRPr lang="en-US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Trucking and logistics:</a:t>
            </a:r>
            <a:endParaRPr lang="en-US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105 trucks for milling, 30 for paving.</a:t>
            </a:r>
          </a:p>
          <a:p>
            <a:pPr lvl="1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Coordination between dispatch, QC, and traffic control.</a:t>
            </a:r>
          </a:p>
          <a:p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Quality control focus:</a:t>
            </a:r>
            <a:endParaRPr lang="en-US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Temperature management, mix uniformity, density targets.</a:t>
            </a:r>
          </a:p>
          <a:p>
            <a:pPr lvl="1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Lessons learned on balancing volume and precision.</a:t>
            </a:r>
          </a:p>
          <a:p>
            <a:pPr lvl="1"/>
            <a:endParaRPr lang="en-US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achieved great numbers on PWL (Percent Within Limits) which is what we get paid on, and that average 45 IRI number is pretty impressive given the scope of the project.  </a:t>
            </a:r>
            <a:br>
              <a:rPr lang="en-US"/>
            </a:br>
            <a:endParaRPr lang="en-US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4246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Traffic management: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Coordination with MoDOT and law enforcement on closures and detours.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Worker safety: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Managing fatigue, lighting, and continuous coverage during 24-hour shifts.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Heat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MODOT public communication: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Social media, press releases, and community updates to keep motorists informed.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Scout presses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0379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Crew operations: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Overlapping teams for milling, paving, and traffic setup.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Communication flow—radio, field command posts, leadership presence.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Key players: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Project Manager Rhett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Klinksick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 and leadership team (Brian McCloud, David Wilson, Adam Riddell, Jennifer &amp; Grant Breuer, Jeremy Davis, etc.).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Recognize the “whole-company” involvement—plants, trucking, QC, maintenance, support staff.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Execution highlights: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70,000 tons of millings removed, 36,000 tons placed.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18-hour milling completion; 44-hour paving wrap-up.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Zero lost-time incidents and early reopening.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284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Outcome metrics: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Completed ahead of schedule.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Improved ride quality and safety for 80k+ daily users.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Positive public and MoDOT feedback. Potential opportunity for more of this style of 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Key takeaways: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Front-end planning and teamwork drive success.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Importance of interdepartmental coordination (plants, trucking, field).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o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What’s scalable for future “compressed-schedule” projects.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6362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9506A7-B3D7-1C62-944C-ACFA1FA0B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3C4B38-0211-F0D6-6468-E113BF183C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2E811F-F5CC-BD08-594C-D9DE8DF690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Brian Johanning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1" i="0" u="none" strike="noStrike" cap="none" normalizeH="0" baseline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Thank the team and partners.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Short reflection: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 “What this project says about who we are as a company.”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Invite questions or connect after the session.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212121"/>
              </a:solidFill>
              <a:effectLst/>
              <a:latin typeface="Aptos" panose="020B0004020202020204" pitchFamily="34" charset="0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1BAE8B-258E-999D-FB9C-B1AAD94415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539617-338A-4041-91E0-8A87FA24E4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731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etter s&#10;&#10;Description automatically generated">
            <a:extLst>
              <a:ext uri="{FF2B5EF4-FFF2-40B4-BE49-F238E27FC236}">
                <a16:creationId xmlns:a16="http://schemas.microsoft.com/office/drawing/2014/main" id="{BE4BA478-1A0B-A2FE-A34F-0626F8A823A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8"/>
          <a:stretch>
            <a:fillRect/>
          </a:stretch>
        </p:blipFill>
        <p:spPr>
          <a:xfrm>
            <a:off x="0" y="0"/>
            <a:ext cx="7972880" cy="6858000"/>
          </a:xfrm>
          <a:prstGeom prst="rect">
            <a:avLst/>
          </a:prstGeom>
        </p:spPr>
      </p:pic>
      <p:pic>
        <p:nvPicPr>
          <p:cNvPr id="5" name="Picture 4" descr="A highway with many cars on it&#10;&#10;AI-generated content may be incorrect.">
            <a:extLst>
              <a:ext uri="{FF2B5EF4-FFF2-40B4-BE49-F238E27FC236}">
                <a16:creationId xmlns:a16="http://schemas.microsoft.com/office/drawing/2014/main" id="{48C235C7-EE5C-056B-363D-1709645CCE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2" t="2159" r="24096" b="23283"/>
          <a:stretch>
            <a:fillRect/>
          </a:stretch>
        </p:blipFill>
        <p:spPr>
          <a:xfrm>
            <a:off x="6400800" y="0"/>
            <a:ext cx="5791200" cy="6858000"/>
          </a:xfrm>
          <a:prstGeom prst="rect">
            <a:avLst/>
          </a:prstGeom>
        </p:spPr>
      </p:pic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C7D22D27-CE0D-44BF-8717-3A7BD8D82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6665" y="4928886"/>
            <a:ext cx="5961688" cy="1481853"/>
          </a:xfrm>
        </p:spPr>
        <p:txBody>
          <a:bodyPr>
            <a:normAutofit/>
          </a:bodyPr>
          <a:lstStyle>
            <a:lvl1pPr marL="0" indent="0">
              <a:buNone/>
              <a:defRPr sz="2000" b="0" i="0">
                <a:solidFill>
                  <a:schemeClr val="bg1"/>
                </a:solidFill>
                <a:latin typeface="Aptos" panose="020B00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02A68B6-E545-49CF-83A2-B86250D584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382" y="3954523"/>
            <a:ext cx="6558035" cy="779463"/>
          </a:xfrm>
        </p:spPr>
        <p:txBody>
          <a:bodyPr/>
          <a:lstStyle>
            <a:lvl1pPr>
              <a:defRPr sz="4000" b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10117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D3809-2652-4846-BA03-3674F338F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D409A-9BD0-4094-800C-75AE7BD2D6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3652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1610D-93EF-4A1A-916C-4A374B141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A7FCC8-1D0B-4255-B559-51701EB1C3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21EB-547F-4E07-AB1C-AE432B63A6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049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28D658-A9FA-4851-B2D2-B39DF3EDE770}" type="datetime1">
              <a:rPr lang="en-US" smtClean="0"/>
              <a:t>12/30/2025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9B27C-5038-40F9-AA8A-F61EC3523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62900" y="6358524"/>
            <a:ext cx="2743200" cy="365125"/>
          </a:xfrm>
          <a:prstGeom prst="rect">
            <a:avLst/>
          </a:prstGeom>
        </p:spPr>
        <p:txBody>
          <a:bodyPr/>
          <a:lstStyle/>
          <a:p>
            <a:fld id="{5DC2841D-1764-42DB-B32A-1DC088C858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007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CF48F-1F1C-4337-8FB4-AD2FE785D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9D392-2B0C-485F-B0ED-347093D0C6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B1C55-8BB8-4274-881E-50D3EF6006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4402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33D34-98CC-48D1-B617-4E992A231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CE3D41-1A1A-45C9-8E8A-D2D61677C126}"/>
              </a:ext>
            </a:extLst>
          </p:cNvPr>
          <p:cNvSpPr/>
          <p:nvPr userDrawn="1"/>
        </p:nvSpPr>
        <p:spPr>
          <a:xfrm>
            <a:off x="5695951" y="1700213"/>
            <a:ext cx="4533899" cy="8013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907275-24AA-4FD1-9C85-1B8375858003}"/>
              </a:ext>
            </a:extLst>
          </p:cNvPr>
          <p:cNvSpPr/>
          <p:nvPr userDrawn="1"/>
        </p:nvSpPr>
        <p:spPr>
          <a:xfrm>
            <a:off x="836612" y="1700213"/>
            <a:ext cx="4533899" cy="8013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CA31D8-BB26-43C1-9AF3-73BEFA8265FE}"/>
              </a:ext>
            </a:extLst>
          </p:cNvPr>
          <p:cNvSpPr/>
          <p:nvPr userDrawn="1"/>
        </p:nvSpPr>
        <p:spPr>
          <a:xfrm>
            <a:off x="836612" y="2508559"/>
            <a:ext cx="4533899" cy="3681104"/>
          </a:xfrm>
          <a:prstGeom prst="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74F343-F930-416D-9DB3-CABC39712E84}"/>
              </a:ext>
            </a:extLst>
          </p:cNvPr>
          <p:cNvSpPr/>
          <p:nvPr userDrawn="1"/>
        </p:nvSpPr>
        <p:spPr>
          <a:xfrm>
            <a:off x="5695950" y="2508559"/>
            <a:ext cx="4533899" cy="3681104"/>
          </a:xfrm>
          <a:prstGeom prst="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A30CE5-C906-4E0E-B599-5E159DECE307}"/>
              </a:ext>
            </a:extLst>
          </p:cNvPr>
          <p:cNvSpPr>
            <a:spLocks noGrp="1"/>
          </p:cNvSpPr>
          <p:nvPr userDrawn="1">
            <p:ph type="body" sz="quarter" idx="3"/>
          </p:nvPr>
        </p:nvSpPr>
        <p:spPr>
          <a:xfrm>
            <a:off x="5695949" y="1690688"/>
            <a:ext cx="45339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7ED5A2-1A63-4041-862A-713438848754}"/>
              </a:ext>
            </a:extLst>
          </p:cNvPr>
          <p:cNvSpPr>
            <a:spLocks noGrp="1"/>
          </p:cNvSpPr>
          <p:nvPr userDrawn="1">
            <p:ph sz="quarter" idx="4"/>
          </p:nvPr>
        </p:nvSpPr>
        <p:spPr>
          <a:xfrm>
            <a:off x="5695950" y="2524125"/>
            <a:ext cx="453390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116C8-C9D6-4058-8D41-B9C3B84EDA81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1049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21D81D3-6F05-4663-ACFE-D412FEEC236C}" type="datetime1">
              <a:rPr lang="en-US" smtClean="0"/>
              <a:t>12/30/2025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D2301A-9FAE-48EF-BE69-71A7157B8516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14FE31-0C1A-4066-8E37-2E0D9F0592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7962900" y="6358524"/>
            <a:ext cx="2743200" cy="365125"/>
          </a:xfrm>
          <a:prstGeom prst="rect">
            <a:avLst/>
          </a:prstGeom>
        </p:spPr>
        <p:txBody>
          <a:bodyPr/>
          <a:lstStyle/>
          <a:p>
            <a:fld id="{5DC2841D-1764-42DB-B32A-1DC088C85812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2896D9D4-6296-43CA-82C7-2FBEA6349D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6611" y="1690204"/>
            <a:ext cx="45339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E828B2F1-A976-4AE4-A35E-4F79E35DA6F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6611" y="2514116"/>
            <a:ext cx="453390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2082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D97B8-2EDF-4C7D-B1B7-C04AE7878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17495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40204AB-EFA1-6B0C-0132-B98F7A6386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68148" y="0"/>
            <a:ext cx="8623852" cy="688438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62347DE9-67BA-F705-69B6-E6B45065B95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33"/>
          <a:stretch/>
        </p:blipFill>
        <p:spPr>
          <a:xfrm>
            <a:off x="0" y="-1"/>
            <a:ext cx="6549195" cy="688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244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40204AB-EFA1-6B0C-0132-B98F7A6386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68148" y="0"/>
            <a:ext cx="8623852" cy="688438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62347DE9-67BA-F705-69B6-E6B45065B95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33"/>
          <a:stretch/>
        </p:blipFill>
        <p:spPr>
          <a:xfrm>
            <a:off x="0" y="-1"/>
            <a:ext cx="6549195" cy="688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573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etter s&#10;&#10;Description automatically generated">
            <a:extLst>
              <a:ext uri="{FF2B5EF4-FFF2-40B4-BE49-F238E27FC236}">
                <a16:creationId xmlns:a16="http://schemas.microsoft.com/office/drawing/2014/main" id="{A66126A2-36DC-F2CF-5369-67E64505136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3381" y="-71120"/>
            <a:ext cx="12329032" cy="6942311"/>
          </a:xfrm>
          <a:prstGeom prst="rect">
            <a:avLst/>
          </a:prstGeom>
        </p:spPr>
      </p:pic>
      <p:pic>
        <p:nvPicPr>
          <p:cNvPr id="7" name="Picture 6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4882F76B-75FB-6D12-B817-8433B0E43D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36"/>
          <a:stretch/>
        </p:blipFill>
        <p:spPr>
          <a:xfrm>
            <a:off x="11246434" y="0"/>
            <a:ext cx="9455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352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B499D35-6F0E-11B6-FE51-D3110C3535B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0294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832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C9BBC-73E9-41B2-B744-75A5F7EA7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01B16-5EA8-4FAD-A9F4-02D7651F8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92E2B9-7817-4B97-A39B-7A41C0D95B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1568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18B55-4EAA-4F82-9D7F-A2121DB83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9B6E01-D56F-4F4B-B4BA-62CB9B2339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FB954-CC8F-496A-901E-3227130F20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07744E-2D62-46FC-AA1C-51F96E6AD6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049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6CF0F2-B307-43F0-A5A7-DD90D7FD4280}" type="datetime1">
              <a:rPr lang="en-US" smtClean="0"/>
              <a:t>12/30/2025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62E798-938D-4ACA-93CE-FFA660D65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7FE9C0-02E2-4ADF-9958-ABDF077C8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62900" y="6358524"/>
            <a:ext cx="2743200" cy="365125"/>
          </a:xfrm>
          <a:prstGeom prst="rect">
            <a:avLst/>
          </a:prstGeom>
        </p:spPr>
        <p:txBody>
          <a:bodyPr/>
          <a:lstStyle/>
          <a:p>
            <a:fld id="{5DC2841D-1764-42DB-B32A-1DC088C858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491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7CEC0-1A56-4E28-A2D9-26393C94D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DCEE09-0841-4920-B100-C6BE4BEE70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2346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8D57D5-4E67-48A8-92E7-53106B4EF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36D7E8-68CE-4ABF-85D9-91E55F3C82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73838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9896D-4965-4D29-944F-4778903482BE}" type="datetime1">
              <a:rPr lang="en-US" smtClean="0"/>
              <a:t>12/30/2025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DA92AA99-8613-43B6-BECC-FA8AA768323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auto">
          <a:xfrm>
            <a:off x="304800" y="228600"/>
            <a:ext cx="115824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>
                <a:solidFill>
                  <a:srgbClr val="F85D13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609600" y="1298448"/>
            <a:ext cx="10972800" cy="4572000"/>
          </a:xfrm>
        </p:spPr>
        <p:txBody>
          <a:bodyPr/>
          <a:lstStyle>
            <a:lvl3pPr>
              <a:defRPr/>
            </a:lvl3pPr>
            <a:lvl4pPr>
              <a:defRPr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159190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D4F425-19F2-47F4-9322-C1B30B7AA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673" y="365125"/>
            <a:ext cx="10248900" cy="7794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87818E-5101-447F-BAF6-EFB66C1A2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8673" y="1825625"/>
            <a:ext cx="102489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E6627136-4697-1441-2584-1F4C0A9655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36"/>
          <a:stretch/>
        </p:blipFill>
        <p:spPr>
          <a:xfrm>
            <a:off x="11240086" y="0"/>
            <a:ext cx="9455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276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1" r:id="rId8"/>
    <p:sldLayoutId id="2147483660" r:id="rId9"/>
    <p:sldLayoutId id="2147483662" r:id="rId10"/>
    <p:sldLayoutId id="2147483656" r:id="rId11"/>
    <p:sldLayoutId id="2147483657" r:id="rId12"/>
    <p:sldLayoutId id="2147483658" r:id="rId13"/>
    <p:sldLayoutId id="2147483659" r:id="rId14"/>
    <p:sldLayoutId id="2147483663" r:id="rId15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1" kern="1200">
          <a:solidFill>
            <a:schemeClr val="tx2"/>
          </a:solidFill>
          <a:latin typeface="Aptos" panose="020B00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696">
          <p15:clr>
            <a:srgbClr val="F26B43"/>
          </p15:clr>
        </p15:guide>
        <p15:guide id="3" pos="1128">
          <p15:clr>
            <a:srgbClr val="F26B43"/>
          </p15:clr>
        </p15:guide>
        <p15:guide id="4" pos="6744">
          <p15:clr>
            <a:srgbClr val="F26B43"/>
          </p15:clr>
        </p15:guide>
        <p15:guide id="5" orient="horz" pos="42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4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4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pn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11950E2-72B9-4A19-A6AF-C35E11403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565" y="4704610"/>
            <a:ext cx="6096591" cy="664832"/>
          </a:xfrm>
        </p:spPr>
        <p:txBody>
          <a:bodyPr/>
          <a:lstStyle/>
          <a:p>
            <a:r>
              <a:rPr lang="en-US" sz="3600" b="1" dirty="0">
                <a:latin typeface="Aptos"/>
                <a:cs typeface="Arial"/>
              </a:rPr>
              <a:t>I-470: </a:t>
            </a:r>
            <a:br>
              <a:rPr lang="en-US" sz="3600" b="1" dirty="0">
                <a:latin typeface="Aptos"/>
                <a:cs typeface="Arial"/>
              </a:rPr>
            </a:br>
            <a:r>
              <a:rPr lang="en-US" sz="3200" b="1" dirty="0">
                <a:latin typeface="Aptos"/>
                <a:cs typeface="Arial"/>
              </a:rPr>
              <a:t>Efficiency, Partnership &amp; Excellence in Action</a:t>
            </a:r>
            <a:endParaRPr lang="en-US" sz="3200" b="1" dirty="0"/>
          </a:p>
        </p:txBody>
      </p:sp>
      <p:pic>
        <p:nvPicPr>
          <p:cNvPr id="6" name="Picture 5" descr="A logo with white lines and a black background&#10;&#10;AI-generated content may be incorrect.">
            <a:extLst>
              <a:ext uri="{FF2B5EF4-FFF2-40B4-BE49-F238E27FC236}">
                <a16:creationId xmlns:a16="http://schemas.microsoft.com/office/drawing/2014/main" id="{96298153-3D9A-DFA4-F407-9C4B71ACFD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2751" y="930118"/>
            <a:ext cx="2434790" cy="2434790"/>
          </a:xfrm>
          <a:prstGeom prst="rect">
            <a:avLst/>
          </a:prstGeom>
        </p:spPr>
      </p:pic>
      <p:pic>
        <p:nvPicPr>
          <p:cNvPr id="9" name="Picture 8" descr="A white logo with black background&#10;&#10;AI-generated content may be incorrect.">
            <a:extLst>
              <a:ext uri="{FF2B5EF4-FFF2-40B4-BE49-F238E27FC236}">
                <a16:creationId xmlns:a16="http://schemas.microsoft.com/office/drawing/2014/main" id="{E644DA06-FBC3-5A56-F5D9-33AC6F89C0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42" t="15501" r="29274" b="21771"/>
          <a:stretch>
            <a:fillRect/>
          </a:stretch>
        </p:blipFill>
        <p:spPr>
          <a:xfrm>
            <a:off x="669850" y="1244076"/>
            <a:ext cx="1588499" cy="162671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9316B68-C6C5-53FC-CE48-F90FAB178298}"/>
              </a:ext>
            </a:extLst>
          </p:cNvPr>
          <p:cNvCxnSpPr/>
          <p:nvPr/>
        </p:nvCxnSpPr>
        <p:spPr>
          <a:xfrm>
            <a:off x="2743199" y="1488558"/>
            <a:ext cx="0" cy="135033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3">
            <a:extLst>
              <a:ext uri="{FF2B5EF4-FFF2-40B4-BE49-F238E27FC236}">
                <a16:creationId xmlns:a16="http://schemas.microsoft.com/office/drawing/2014/main" id="{87067BF0-27EA-FF5C-349D-7B35D9BBE0E8}"/>
              </a:ext>
            </a:extLst>
          </p:cNvPr>
          <p:cNvSpPr txBox="1">
            <a:spLocks/>
          </p:cNvSpPr>
          <p:nvPr/>
        </p:nvSpPr>
        <p:spPr>
          <a:xfrm>
            <a:off x="524566" y="5720316"/>
            <a:ext cx="3111770" cy="53998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kern="1200">
                <a:solidFill>
                  <a:schemeClr val="bg1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000" dirty="0">
                <a:latin typeface="Aptos"/>
                <a:cs typeface="Arial"/>
              </a:rPr>
              <a:t>01.06.26</a:t>
            </a:r>
            <a:br>
              <a:rPr lang="en-US" sz="2000" dirty="0">
                <a:latin typeface="Aptos"/>
                <a:cs typeface="Arial"/>
              </a:rPr>
            </a:br>
            <a:r>
              <a:rPr lang="en-US" sz="2000" dirty="0">
                <a:latin typeface="Aptos"/>
                <a:cs typeface="Arial"/>
              </a:rPr>
              <a:t>MAPA Annual Conference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066075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erson sitting on a bench&#10;&#10;AI-generated content may be incorrect.">
            <a:extLst>
              <a:ext uri="{FF2B5EF4-FFF2-40B4-BE49-F238E27FC236}">
                <a16:creationId xmlns:a16="http://schemas.microsoft.com/office/drawing/2014/main" id="{60BDEB5D-376A-0F55-919C-3922BE5D79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32310" y="1759501"/>
            <a:ext cx="2306811" cy="2912379"/>
          </a:xfrm>
          <a:prstGeom prst="rect">
            <a:avLst/>
          </a:prstGeom>
        </p:spPr>
      </p:pic>
      <p:sp>
        <p:nvSpPr>
          <p:cNvPr id="8" name="Title 3">
            <a:extLst>
              <a:ext uri="{FF2B5EF4-FFF2-40B4-BE49-F238E27FC236}">
                <a16:creationId xmlns:a16="http://schemas.microsoft.com/office/drawing/2014/main" id="{06D6547A-8FE5-2537-D431-77DCCBF01F95}"/>
              </a:ext>
            </a:extLst>
          </p:cNvPr>
          <p:cNvSpPr txBox="1">
            <a:spLocks/>
          </p:cNvSpPr>
          <p:nvPr/>
        </p:nvSpPr>
        <p:spPr>
          <a:xfrm>
            <a:off x="5416283" y="4929282"/>
            <a:ext cx="3138863" cy="104195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 dirty="0">
                <a:solidFill>
                  <a:srgbClr val="202944"/>
                </a:solidFill>
                <a:latin typeface="Aptos"/>
                <a:cs typeface="Arial"/>
              </a:rPr>
              <a:t>Brian McCloud</a:t>
            </a:r>
            <a:br>
              <a:rPr lang="en-US" sz="2400" dirty="0">
                <a:solidFill>
                  <a:schemeClr val="accent1"/>
                </a:solidFill>
                <a:latin typeface="Aptos"/>
                <a:cs typeface="Arial"/>
              </a:rPr>
            </a:br>
            <a:r>
              <a:rPr lang="en-US" sz="1600" dirty="0">
                <a:solidFill>
                  <a:schemeClr val="accent2"/>
                </a:solidFill>
                <a:latin typeface="Aptos"/>
                <a:cs typeface="Arial"/>
              </a:rPr>
              <a:t>Director of Field Operations</a:t>
            </a:r>
            <a:br>
              <a:rPr lang="en-US" sz="1600" dirty="0">
                <a:solidFill>
                  <a:schemeClr val="accent2"/>
                </a:solidFill>
                <a:latin typeface="Aptos"/>
                <a:cs typeface="Arial"/>
              </a:rPr>
            </a:br>
            <a:r>
              <a:rPr lang="en-US" sz="1600" b="0" dirty="0">
                <a:solidFill>
                  <a:schemeClr val="accent2"/>
                </a:solidFill>
                <a:latin typeface="Aptos"/>
                <a:cs typeface="Arial"/>
              </a:rPr>
              <a:t>Superior Bowen</a:t>
            </a:r>
            <a:endParaRPr lang="en-US" sz="1600" b="0" dirty="0">
              <a:solidFill>
                <a:schemeClr val="accent2"/>
              </a:solidFill>
            </a:endParaRPr>
          </a:p>
          <a:p>
            <a:pPr algn="ctr"/>
            <a:endParaRPr lang="en-US" sz="1600" dirty="0">
              <a:solidFill>
                <a:schemeClr val="accent2"/>
              </a:solidFill>
            </a:endParaRP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22E9C8C4-57F3-5493-6409-4EA9C0D4303A}"/>
              </a:ext>
            </a:extLst>
          </p:cNvPr>
          <p:cNvSpPr txBox="1">
            <a:spLocks/>
          </p:cNvSpPr>
          <p:nvPr/>
        </p:nvSpPr>
        <p:spPr>
          <a:xfrm>
            <a:off x="2573405" y="4965451"/>
            <a:ext cx="3138863" cy="104195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 dirty="0">
                <a:solidFill>
                  <a:srgbClr val="202944"/>
                </a:solidFill>
                <a:latin typeface="Aptos"/>
                <a:cs typeface="Arial"/>
              </a:rPr>
              <a:t>Brian Johanning</a:t>
            </a:r>
            <a:br>
              <a:rPr lang="en-US" sz="2400" dirty="0">
                <a:solidFill>
                  <a:schemeClr val="accent1"/>
                </a:solidFill>
                <a:latin typeface="Aptos"/>
                <a:cs typeface="Arial"/>
              </a:rPr>
            </a:br>
            <a:r>
              <a:rPr lang="en-US" sz="1600" dirty="0">
                <a:solidFill>
                  <a:schemeClr val="accent2"/>
                </a:solidFill>
                <a:latin typeface="Aptos"/>
                <a:cs typeface="Arial"/>
              </a:rPr>
              <a:t>Executive Vice President</a:t>
            </a:r>
          </a:p>
          <a:p>
            <a:pPr algn="ctr"/>
            <a:r>
              <a:rPr lang="en-US" sz="1600" b="0" dirty="0">
                <a:solidFill>
                  <a:schemeClr val="accent2"/>
                </a:solidFill>
                <a:latin typeface="Aptos"/>
                <a:cs typeface="Arial"/>
              </a:rPr>
              <a:t>Superior Bowen</a:t>
            </a:r>
            <a:endParaRPr lang="en-US" sz="1600" b="0" dirty="0">
              <a:solidFill>
                <a:schemeClr val="accent2"/>
              </a:solidFill>
            </a:endParaRP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55928B13-891C-4AC4-A2D6-9026B5D7734B}"/>
              </a:ext>
            </a:extLst>
          </p:cNvPr>
          <p:cNvSpPr txBox="1">
            <a:spLocks/>
          </p:cNvSpPr>
          <p:nvPr/>
        </p:nvSpPr>
        <p:spPr>
          <a:xfrm>
            <a:off x="8350326" y="4878294"/>
            <a:ext cx="3138863" cy="104195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 dirty="0">
                <a:solidFill>
                  <a:srgbClr val="202944"/>
                </a:solidFill>
                <a:latin typeface="Aptos"/>
                <a:cs typeface="Arial"/>
              </a:rPr>
              <a:t>Rhett </a:t>
            </a:r>
            <a:r>
              <a:rPr lang="en-US" sz="2000" dirty="0" err="1">
                <a:solidFill>
                  <a:srgbClr val="202944"/>
                </a:solidFill>
                <a:latin typeface="Aptos"/>
                <a:cs typeface="Arial"/>
              </a:rPr>
              <a:t>Klinksick</a:t>
            </a:r>
            <a:br>
              <a:rPr lang="en-US" sz="2400" dirty="0">
                <a:solidFill>
                  <a:schemeClr val="accent1"/>
                </a:solidFill>
                <a:latin typeface="Aptos"/>
                <a:cs typeface="Arial"/>
              </a:rPr>
            </a:br>
            <a:r>
              <a:rPr lang="en-US" sz="1600" dirty="0">
                <a:solidFill>
                  <a:schemeClr val="accent2"/>
                </a:solidFill>
                <a:latin typeface="Aptos"/>
                <a:cs typeface="Arial"/>
              </a:rPr>
              <a:t>Project Manager</a:t>
            </a:r>
          </a:p>
          <a:p>
            <a:pPr algn="ctr"/>
            <a:r>
              <a:rPr lang="en-US" sz="1600" b="0" dirty="0">
                <a:solidFill>
                  <a:schemeClr val="accent2"/>
                </a:solidFill>
                <a:latin typeface="Aptos"/>
                <a:cs typeface="Arial"/>
              </a:rPr>
              <a:t>Superior Bowen</a:t>
            </a:r>
            <a:endParaRPr lang="en-US" sz="1600" b="0" dirty="0">
              <a:solidFill>
                <a:schemeClr val="accent2"/>
              </a:solidFill>
            </a:endParaRPr>
          </a:p>
          <a:p>
            <a:pPr algn="ctr"/>
            <a:endParaRPr lang="en-US" sz="1600" dirty="0">
              <a:solidFill>
                <a:schemeClr val="accent2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0BD22F2-99C2-CE83-7950-2BF803F42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842" y="371959"/>
            <a:ext cx="10920855" cy="779463"/>
          </a:xfrm>
        </p:spPr>
        <p:txBody>
          <a:bodyPr/>
          <a:lstStyle/>
          <a:p>
            <a:r>
              <a:rPr lang="en-US" sz="4000"/>
              <a:t>Meet Your Presenters</a:t>
            </a:r>
          </a:p>
        </p:txBody>
      </p:sp>
      <p:pic>
        <p:nvPicPr>
          <p:cNvPr id="3" name="Picture 2" descr="Medium shot of a person smiling&#10;&#10;AI-generated content may be incorrect.">
            <a:extLst>
              <a:ext uri="{FF2B5EF4-FFF2-40B4-BE49-F238E27FC236}">
                <a16:creationId xmlns:a16="http://schemas.microsoft.com/office/drawing/2014/main" id="{BB1396E8-15D7-44AC-97FE-CABC3E17B6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8433" y="1759501"/>
            <a:ext cx="2328808" cy="2912379"/>
          </a:xfrm>
          <a:prstGeom prst="rect">
            <a:avLst/>
          </a:prstGeom>
        </p:spPr>
      </p:pic>
      <p:pic>
        <p:nvPicPr>
          <p:cNvPr id="5" name="Picture 4" descr="A person with a beard and mustache&#10;&#10;AI-generated content may be incorrect.">
            <a:extLst>
              <a:ext uri="{FF2B5EF4-FFF2-40B4-BE49-F238E27FC236}">
                <a16:creationId xmlns:a16="http://schemas.microsoft.com/office/drawing/2014/main" id="{76255C09-FBC2-8008-D272-E82750200E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4190" y="1744682"/>
            <a:ext cx="2341012" cy="2927198"/>
          </a:xfrm>
          <a:prstGeom prst="rect">
            <a:avLst/>
          </a:prstGeom>
        </p:spPr>
      </p:pic>
      <p:sp>
        <p:nvSpPr>
          <p:cNvPr id="2" name="Title 3">
            <a:extLst>
              <a:ext uri="{FF2B5EF4-FFF2-40B4-BE49-F238E27FC236}">
                <a16:creationId xmlns:a16="http://schemas.microsoft.com/office/drawing/2014/main" id="{A3D213E2-D047-6752-ED7D-EE94EC5C138C}"/>
              </a:ext>
            </a:extLst>
          </p:cNvPr>
          <p:cNvSpPr txBox="1">
            <a:spLocks/>
          </p:cNvSpPr>
          <p:nvPr/>
        </p:nvSpPr>
        <p:spPr>
          <a:xfrm>
            <a:off x="-63469" y="4965451"/>
            <a:ext cx="3138863" cy="104195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 dirty="0">
                <a:solidFill>
                  <a:srgbClr val="202944"/>
                </a:solidFill>
                <a:latin typeface="Aptos"/>
                <a:cs typeface="Arial"/>
              </a:rPr>
              <a:t>Steven Sandifer</a:t>
            </a:r>
            <a:br>
              <a:rPr lang="en-US" sz="2400" dirty="0">
                <a:solidFill>
                  <a:schemeClr val="accent1"/>
                </a:solidFill>
                <a:latin typeface="Aptos"/>
                <a:cs typeface="Arial"/>
              </a:rPr>
            </a:br>
            <a:r>
              <a:rPr lang="en-US" sz="1600" dirty="0">
                <a:solidFill>
                  <a:schemeClr val="accent2"/>
                </a:solidFill>
                <a:latin typeface="Aptos"/>
                <a:cs typeface="Arial"/>
              </a:rPr>
              <a:t>Resident Engineer</a:t>
            </a:r>
          </a:p>
          <a:p>
            <a:pPr algn="ctr"/>
            <a:r>
              <a:rPr lang="en-US" sz="1600" b="0" dirty="0">
                <a:solidFill>
                  <a:schemeClr val="accent2"/>
                </a:solidFill>
                <a:latin typeface="Aptos"/>
                <a:cs typeface="Arial"/>
              </a:rPr>
              <a:t>MoDOT</a:t>
            </a:r>
            <a:endParaRPr lang="en-US" sz="1600" b="0" dirty="0">
              <a:solidFill>
                <a:schemeClr val="accent2"/>
              </a:solidFill>
            </a:endParaRPr>
          </a:p>
          <a:p>
            <a:pPr algn="ctr"/>
            <a:endParaRPr lang="en-US" sz="1600" dirty="0">
              <a:solidFill>
                <a:schemeClr val="accent2"/>
              </a:solidFill>
            </a:endParaRPr>
          </a:p>
        </p:txBody>
      </p:sp>
      <p:pic>
        <p:nvPicPr>
          <p:cNvPr id="6" name="Picture 5" descr="A person with a goatee and a beard&#10;&#10;AI-generated content may be incorrect.">
            <a:extLst>
              <a:ext uri="{FF2B5EF4-FFF2-40B4-BE49-F238E27FC236}">
                <a16:creationId xmlns:a16="http://schemas.microsoft.com/office/drawing/2014/main" id="{EBEDBAFB-3084-E744-2270-19857B172D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4" r="13907"/>
          <a:stretch>
            <a:fillRect/>
          </a:stretch>
        </p:blipFill>
        <p:spPr>
          <a:xfrm>
            <a:off x="365842" y="1759501"/>
            <a:ext cx="2207563" cy="2912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681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301EF0-4BCD-DFFA-5717-FA0DEB022172}"/>
              </a:ext>
            </a:extLst>
          </p:cNvPr>
          <p:cNvSpPr/>
          <p:nvPr/>
        </p:nvSpPr>
        <p:spPr>
          <a:xfrm>
            <a:off x="10558864" y="0"/>
            <a:ext cx="116983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3E0DA70-08DB-50AB-EFA5-D5DF2B4E6011}"/>
              </a:ext>
            </a:extLst>
          </p:cNvPr>
          <p:cNvSpPr/>
          <p:nvPr/>
        </p:nvSpPr>
        <p:spPr>
          <a:xfrm>
            <a:off x="11409940" y="0"/>
            <a:ext cx="78206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6D8009-B951-FF48-FC31-378ABFBD2A9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2000"/>
          </a:blip>
          <a:srcRect l="1" t="8712" r="-86" b="15826"/>
          <a:stretch>
            <a:fillRect/>
          </a:stretch>
        </p:blipFill>
        <p:spPr>
          <a:xfrm>
            <a:off x="0" y="0"/>
            <a:ext cx="12191241" cy="686613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08574F6-2E12-F3A3-325C-E3646DC49074}"/>
              </a:ext>
            </a:extLst>
          </p:cNvPr>
          <p:cNvSpPr/>
          <p:nvPr/>
        </p:nvSpPr>
        <p:spPr>
          <a:xfrm>
            <a:off x="0" y="5232"/>
            <a:ext cx="12192000" cy="6872111"/>
          </a:xfrm>
          <a:prstGeom prst="rect">
            <a:avLst/>
          </a:prstGeom>
          <a:solidFill>
            <a:srgbClr val="202944">
              <a:alpha val="7120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6AE9D-1FD2-3D2F-3164-E3F2091DF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75" y="2554901"/>
            <a:ext cx="10248900" cy="779463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8FB9C9"/>
                </a:solidFill>
                <a:latin typeface="Aptos"/>
                <a:cs typeface="Arial"/>
              </a:rPr>
              <a:t>Family-Owned KC Based</a:t>
            </a:r>
            <a:endParaRPr lang="en-US" dirty="0">
              <a:solidFill>
                <a:srgbClr val="8FB9C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69A61-822C-EB00-B668-FB1DAA396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1601" y="3429000"/>
            <a:ext cx="8158938" cy="20496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3200">
                <a:solidFill>
                  <a:schemeClr val="bg1"/>
                </a:solidFill>
                <a:latin typeface="Aptos"/>
              </a:rPr>
              <a:t>We are one of the largest asphalt paving and sitework companies in the Midwest. </a:t>
            </a:r>
            <a:br>
              <a:rPr lang="en-US" sz="3200">
                <a:solidFill>
                  <a:schemeClr val="bg1"/>
                </a:solidFill>
                <a:latin typeface="Aptos"/>
              </a:rPr>
            </a:br>
            <a:r>
              <a:rPr lang="en-US" sz="3200">
                <a:solidFill>
                  <a:schemeClr val="bg1"/>
                </a:solidFill>
                <a:latin typeface="Aptos"/>
              </a:rPr>
              <a:t>Our time-tested approach gives our clients certainty of outcome: work you know will last lifetimes.</a:t>
            </a:r>
            <a:endParaRPr lang="en-US" sz="3200">
              <a:solidFill>
                <a:schemeClr val="bg1"/>
              </a:solidFill>
            </a:endParaRPr>
          </a:p>
        </p:txBody>
      </p:sp>
      <p:pic>
        <p:nvPicPr>
          <p:cNvPr id="7" name="Picture 6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6C784032-7B72-9775-1002-73509860DF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36"/>
          <a:stretch/>
        </p:blipFill>
        <p:spPr>
          <a:xfrm>
            <a:off x="11250719" y="-10633"/>
            <a:ext cx="945566" cy="6858000"/>
          </a:xfrm>
          <a:prstGeom prst="rect">
            <a:avLst/>
          </a:prstGeom>
        </p:spPr>
      </p:pic>
      <p:pic>
        <p:nvPicPr>
          <p:cNvPr id="8" name="Picture 7" descr="A white logo with black background&#10;&#10;AI-generated content may be incorrect.">
            <a:extLst>
              <a:ext uri="{FF2B5EF4-FFF2-40B4-BE49-F238E27FC236}">
                <a16:creationId xmlns:a16="http://schemas.microsoft.com/office/drawing/2014/main" id="{D7D3AFF4-1861-C9E2-B647-4402D3C3EE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42" t="15501" r="29274" b="21771"/>
          <a:stretch>
            <a:fillRect/>
          </a:stretch>
        </p:blipFill>
        <p:spPr>
          <a:xfrm>
            <a:off x="4980775" y="414836"/>
            <a:ext cx="1588499" cy="162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081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A map of a city&#10;&#10;AI-generated content may be incorrect.">
            <a:extLst>
              <a:ext uri="{FF2B5EF4-FFF2-40B4-BE49-F238E27FC236}">
                <a16:creationId xmlns:a16="http://schemas.microsoft.com/office/drawing/2014/main" id="{96D5B1F2-620E-AD92-0ADD-EF951AEEFA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3"/>
          <a:stretch>
            <a:fillRect/>
          </a:stretch>
        </p:blipFill>
        <p:spPr>
          <a:xfrm>
            <a:off x="-13840" y="0"/>
            <a:ext cx="12153542" cy="6858000"/>
          </a:xfrm>
          <a:prstGeom prst="rect">
            <a:avLst/>
          </a:prstGeom>
        </p:spPr>
      </p:pic>
      <p:pic>
        <p:nvPicPr>
          <p:cNvPr id="10" name="Picture 9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1E54067D-A502-E6C3-7E69-4B4F7A33599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36"/>
          <a:stretch/>
        </p:blipFill>
        <p:spPr>
          <a:xfrm>
            <a:off x="11240086" y="0"/>
            <a:ext cx="945566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618EFA8-32FA-7EE5-4590-E346DEC634B6}"/>
              </a:ext>
            </a:extLst>
          </p:cNvPr>
          <p:cNvSpPr/>
          <p:nvPr/>
        </p:nvSpPr>
        <p:spPr>
          <a:xfrm>
            <a:off x="-6348" y="365124"/>
            <a:ext cx="3506786" cy="1549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B69EEE3-BB54-60EE-7BD1-B2B71B4B672B}"/>
              </a:ext>
            </a:extLst>
          </p:cNvPr>
          <p:cNvSpPr txBox="1">
            <a:spLocks/>
          </p:cNvSpPr>
          <p:nvPr/>
        </p:nvSpPr>
        <p:spPr>
          <a:xfrm>
            <a:off x="399794" y="507609"/>
            <a:ext cx="2575061" cy="75864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4800">
                <a:solidFill>
                  <a:schemeClr val="accent1"/>
                </a:solidFill>
              </a:rPr>
              <a:t>60-80k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DE51B1-BFDA-4C59-6578-85868F21CEF0}"/>
              </a:ext>
            </a:extLst>
          </p:cNvPr>
          <p:cNvSpPr txBox="1"/>
          <p:nvPr/>
        </p:nvSpPr>
        <p:spPr>
          <a:xfrm>
            <a:off x="52298" y="1155452"/>
            <a:ext cx="33894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solidFill>
                  <a:schemeClr val="accent2"/>
                </a:solidFill>
                <a:latin typeface="Aptos" panose="020B0004020202020204" pitchFamily="34" charset="0"/>
              </a:rPr>
              <a:t>Daily Motorists</a:t>
            </a:r>
          </a:p>
          <a:p>
            <a:pPr algn="ctr"/>
            <a:endParaRPr lang="en-US" sz="2800">
              <a:solidFill>
                <a:schemeClr val="accent2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EB84A5-C76E-D6ED-66DD-DF8FC81432B5}"/>
              </a:ext>
            </a:extLst>
          </p:cNvPr>
          <p:cNvSpPr/>
          <p:nvPr/>
        </p:nvSpPr>
        <p:spPr>
          <a:xfrm>
            <a:off x="9572625" y="2987200"/>
            <a:ext cx="1667461" cy="3857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8E85DAD-22E9-7FCA-46D1-9A6B17433B6D}"/>
              </a:ext>
            </a:extLst>
          </p:cNvPr>
          <p:cNvSpPr/>
          <p:nvPr/>
        </p:nvSpPr>
        <p:spPr>
          <a:xfrm>
            <a:off x="1975852" y="2511972"/>
            <a:ext cx="1524586" cy="3857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02EFAB76-5944-F69B-BDBC-6BC6C5680673}"/>
              </a:ext>
            </a:extLst>
          </p:cNvPr>
          <p:cNvSpPr txBox="1">
            <a:spLocks/>
          </p:cNvSpPr>
          <p:nvPr/>
        </p:nvSpPr>
        <p:spPr>
          <a:xfrm>
            <a:off x="9572625" y="3044865"/>
            <a:ext cx="1667461" cy="656194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1400">
                <a:solidFill>
                  <a:srgbClr val="202944"/>
                </a:solidFill>
                <a:latin typeface="Aptos"/>
                <a:cs typeface="Arial"/>
              </a:rPr>
              <a:t>Lee’s Summit, MO</a:t>
            </a:r>
            <a:endParaRPr lang="en-US" sz="1400">
              <a:solidFill>
                <a:srgbClr val="202944"/>
              </a:solidFill>
            </a:endParaRPr>
          </a:p>
        </p:txBody>
      </p:sp>
      <p:sp>
        <p:nvSpPr>
          <p:cNvPr id="16" name="Title 3">
            <a:extLst>
              <a:ext uri="{FF2B5EF4-FFF2-40B4-BE49-F238E27FC236}">
                <a16:creationId xmlns:a16="http://schemas.microsoft.com/office/drawing/2014/main" id="{B2D7D5F5-96D8-90AA-2B78-439138710E02}"/>
              </a:ext>
            </a:extLst>
          </p:cNvPr>
          <p:cNvSpPr txBox="1">
            <a:spLocks/>
          </p:cNvSpPr>
          <p:nvPr/>
        </p:nvSpPr>
        <p:spPr>
          <a:xfrm>
            <a:off x="1890836" y="2568670"/>
            <a:ext cx="1667461" cy="656194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1400">
                <a:solidFill>
                  <a:srgbClr val="202944"/>
                </a:solidFill>
                <a:latin typeface="Aptos"/>
                <a:cs typeface="Arial"/>
              </a:rPr>
              <a:t>Kansas City, MO</a:t>
            </a:r>
            <a:endParaRPr lang="en-US" sz="1400">
              <a:solidFill>
                <a:srgbClr val="202944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AFEF429-8046-6069-07AB-616B14322CAF}"/>
              </a:ext>
            </a:extLst>
          </p:cNvPr>
          <p:cNvSpPr/>
          <p:nvPr/>
        </p:nvSpPr>
        <p:spPr>
          <a:xfrm>
            <a:off x="-6348" y="4494212"/>
            <a:ext cx="4201830" cy="13103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2233D06-CDCC-CD17-9268-A239E8ECC1BC}"/>
              </a:ext>
            </a:extLst>
          </p:cNvPr>
          <p:cNvSpPr txBox="1"/>
          <p:nvPr/>
        </p:nvSpPr>
        <p:spPr>
          <a:xfrm>
            <a:off x="196088" y="4689246"/>
            <a:ext cx="39993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accent2"/>
                </a:solidFill>
                <a:latin typeface="Aptos" panose="020B0004020202020204" pitchFamily="34" charset="0"/>
              </a:rPr>
              <a:t>• 4-Lane East &amp; West Bound Highway</a:t>
            </a:r>
          </a:p>
          <a:p>
            <a:r>
              <a:rPr lang="en-US">
                <a:solidFill>
                  <a:schemeClr val="accent2"/>
                </a:solidFill>
                <a:latin typeface="Aptos" panose="020B0004020202020204" pitchFamily="34" charset="0"/>
              </a:rPr>
              <a:t>• 3-mile stretch / 3 ramps</a:t>
            </a:r>
          </a:p>
          <a:p>
            <a:r>
              <a:rPr lang="en-US">
                <a:solidFill>
                  <a:schemeClr val="accent2"/>
                </a:solidFill>
                <a:latin typeface="Aptos" panose="020B0004020202020204" pitchFamily="34" charset="0"/>
              </a:rPr>
              <a:t>• 18 lane miles</a:t>
            </a:r>
          </a:p>
          <a:p>
            <a:endParaRPr lang="en-US">
              <a:solidFill>
                <a:schemeClr val="accent2"/>
              </a:solidFill>
              <a:latin typeface="Aptos" panose="020B0004020202020204" pitchFamily="34" charset="0"/>
            </a:endParaRPr>
          </a:p>
          <a:p>
            <a:endParaRPr lang="en-US">
              <a:solidFill>
                <a:schemeClr val="accent2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601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oad with cars and a truck on it&#10;&#10;AI-generated content may be incorrect.">
            <a:extLst>
              <a:ext uri="{FF2B5EF4-FFF2-40B4-BE49-F238E27FC236}">
                <a16:creationId xmlns:a16="http://schemas.microsoft.com/office/drawing/2014/main" id="{E08D7A6B-F5CA-D29B-0944-CBE5E9870A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7" t="20550" r="24381" b="5328"/>
          <a:stretch>
            <a:fillRect/>
          </a:stretch>
        </p:blipFill>
        <p:spPr>
          <a:xfrm>
            <a:off x="-1" y="7810"/>
            <a:ext cx="12192001" cy="68501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10812E4-BBD9-9648-DC9A-8645F9FA5B6B}"/>
              </a:ext>
            </a:extLst>
          </p:cNvPr>
          <p:cNvSpPr/>
          <p:nvPr/>
        </p:nvSpPr>
        <p:spPr>
          <a:xfrm>
            <a:off x="0" y="1390212"/>
            <a:ext cx="6340839" cy="5459978"/>
          </a:xfrm>
          <a:prstGeom prst="rect">
            <a:avLst/>
          </a:prstGeom>
          <a:solidFill>
            <a:schemeClr val="bg1">
              <a:alpha val="77148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281A-C6B3-BE2E-E344-EB03464FE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96" y="1860986"/>
            <a:ext cx="5512078" cy="425313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700" b="1" dirty="0">
                <a:latin typeface="Aptos"/>
                <a:ea typeface="Calibri"/>
                <a:cs typeface="Calibri"/>
              </a:rPr>
              <a:t>MoDOT’s Objective</a:t>
            </a:r>
          </a:p>
          <a:p>
            <a:pPr lvl="1"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latin typeface="Aptos"/>
                <a:ea typeface="Calibri"/>
                <a:cs typeface="Calibri"/>
              </a:rPr>
              <a:t>Reduce long term traffic disruption; avoid 40–50-night shifts</a:t>
            </a:r>
          </a:p>
          <a:p>
            <a:pPr lvl="1"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latin typeface="Aptos"/>
                <a:ea typeface="Calibri"/>
                <a:cs typeface="Calibri"/>
              </a:rPr>
              <a:t>Safety of MoDOT / Traveling Public / Workers</a:t>
            </a:r>
          </a:p>
          <a:p>
            <a:pPr lvl="1"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latin typeface="Aptos"/>
                <a:ea typeface="Calibri"/>
                <a:cs typeface="Calibri"/>
              </a:rPr>
              <a:t>Provide a smoother, safer corridor with minimal inconvenience </a:t>
            </a:r>
          </a:p>
          <a:p>
            <a:pPr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700" b="1" dirty="0">
                <a:latin typeface="Aptos"/>
                <a:ea typeface="Calibri"/>
                <a:cs typeface="Calibri"/>
              </a:rPr>
              <a:t>Contract Structure and Constraints</a:t>
            </a:r>
          </a:p>
          <a:p>
            <a:pPr lvl="1"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latin typeface="Aptos"/>
                <a:ea typeface="Calibri"/>
                <a:cs typeface="Calibri"/>
              </a:rPr>
              <a:t>Two full weekend closures </a:t>
            </a:r>
          </a:p>
          <a:p>
            <a:pPr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700" b="1" dirty="0">
                <a:latin typeface="Aptos"/>
                <a:ea typeface="Calibri"/>
                <a:cs typeface="Calibri"/>
              </a:rPr>
              <a:t>Collaborative Approach</a:t>
            </a:r>
          </a:p>
          <a:p>
            <a:pPr lvl="1"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latin typeface="Aptos"/>
                <a:ea typeface="Calibri"/>
                <a:cs typeface="Calibri"/>
              </a:rPr>
              <a:t>Early coordination meetings with MoDOT, law enforcement, and local agencies </a:t>
            </a:r>
          </a:p>
          <a:p>
            <a:pPr lvl="1"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latin typeface="Aptos"/>
                <a:ea typeface="Calibri"/>
                <a:cs typeface="Calibri"/>
              </a:rPr>
              <a:t>Joint focus on public trust through precision and predictability </a:t>
            </a:r>
          </a:p>
          <a:p>
            <a:pPr lvl="1">
              <a:lnSpc>
                <a:spcPct val="15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500" dirty="0">
              <a:latin typeface="Aptos"/>
              <a:ea typeface="Calibri"/>
              <a:cs typeface="Calibri"/>
            </a:endParaRPr>
          </a:p>
        </p:txBody>
      </p:sp>
      <p:pic>
        <p:nvPicPr>
          <p:cNvPr id="8" name="Picture 7" descr="A blue rectangular object with black border&#10;&#10;Description automatically generated">
            <a:extLst>
              <a:ext uri="{FF2B5EF4-FFF2-40B4-BE49-F238E27FC236}">
                <a16:creationId xmlns:a16="http://schemas.microsoft.com/office/drawing/2014/main" id="{37CF4362-61A0-DD4A-319B-98F2917762B2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3869" y="564581"/>
            <a:ext cx="7259403" cy="11171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D845B81-3D27-403B-F4C9-0B5FD9C0F71D}"/>
              </a:ext>
            </a:extLst>
          </p:cNvPr>
          <p:cNvSpPr txBox="1"/>
          <p:nvPr/>
        </p:nvSpPr>
        <p:spPr>
          <a:xfrm>
            <a:off x="424896" y="743881"/>
            <a:ext cx="87572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latin typeface="Aptos" panose="020B0004020202020204" pitchFamily="34" charset="0"/>
              </a:rPr>
              <a:t>+   Project Objectives</a:t>
            </a:r>
          </a:p>
        </p:txBody>
      </p:sp>
    </p:spTree>
    <p:extLst>
      <p:ext uri="{BB962C8B-B14F-4D97-AF65-F5344CB8AC3E}">
        <p14:creationId xmlns:p14="http://schemas.microsoft.com/office/powerpoint/2010/main" val="2195735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43AD7F-F1C3-60BC-480E-D311E130D2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truck and dump truck on a road&#10;&#10;AI-generated content may be incorrect.">
            <a:extLst>
              <a:ext uri="{FF2B5EF4-FFF2-40B4-BE49-F238E27FC236}">
                <a16:creationId xmlns:a16="http://schemas.microsoft.com/office/drawing/2014/main" id="{D72B3DF3-6B52-0932-AFF8-D18E5E5EA9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01" t="29657" r="33900" b="29657"/>
          <a:stretch>
            <a:fillRect/>
          </a:stretch>
        </p:blipFill>
        <p:spPr>
          <a:xfrm>
            <a:off x="-182087" y="-29872"/>
            <a:ext cx="12374087" cy="689974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2EA64CF-F94D-19AD-8E93-C99E0BF50573}"/>
              </a:ext>
            </a:extLst>
          </p:cNvPr>
          <p:cNvSpPr>
            <a:spLocks/>
          </p:cNvSpPr>
          <p:nvPr/>
        </p:nvSpPr>
        <p:spPr>
          <a:xfrm>
            <a:off x="-214433" y="-29872"/>
            <a:ext cx="12588521" cy="7019201"/>
          </a:xfrm>
          <a:prstGeom prst="rect">
            <a:avLst/>
          </a:prstGeom>
          <a:solidFill>
            <a:srgbClr val="202944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579484-2F83-900A-5461-E015EAB0B052}"/>
              </a:ext>
            </a:extLst>
          </p:cNvPr>
          <p:cNvSpPr txBox="1"/>
          <p:nvPr/>
        </p:nvSpPr>
        <p:spPr>
          <a:xfrm>
            <a:off x="107216" y="1118201"/>
            <a:ext cx="5311891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  <a:latin typeface="Aptos" panose="020B0004020202020204" pitchFamily="34" charset="0"/>
              </a:rPr>
              <a:t>01</a:t>
            </a:r>
            <a:br>
              <a:rPr lang="en-US" sz="2400" b="1">
                <a:solidFill>
                  <a:schemeClr val="accent1"/>
                </a:solidFill>
                <a:latin typeface="Aptos" panose="020B0004020202020204" pitchFamily="34" charset="0"/>
              </a:rPr>
            </a:br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Timeline</a:t>
            </a:r>
            <a:b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US" sz="1600">
                <a:solidFill>
                  <a:schemeClr val="bg1"/>
                </a:solidFill>
                <a:latin typeface="Aptos" panose="020B0004020202020204" pitchFamily="34" charset="0"/>
              </a:rPr>
              <a:t>Months of work condensed into </a:t>
            </a:r>
          </a:p>
          <a:p>
            <a:pPr algn="ctr"/>
            <a:r>
              <a:rPr lang="en-US" sz="1600">
                <a:solidFill>
                  <a:schemeClr val="bg1"/>
                </a:solidFill>
                <a:latin typeface="Aptos" panose="020B0004020202020204" pitchFamily="34" charset="0"/>
              </a:rPr>
              <a:t>two weekends of action</a:t>
            </a:r>
          </a:p>
          <a:p>
            <a:pPr algn="ctr"/>
            <a:endParaRPr lang="en-US" sz="2800" b="1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algn="ctr"/>
            <a:endParaRPr lang="en-US" sz="2400" b="1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08626B7-8335-7B14-57EA-72191688A43B}"/>
              </a:ext>
            </a:extLst>
          </p:cNvPr>
          <p:cNvCxnSpPr/>
          <p:nvPr/>
        </p:nvCxnSpPr>
        <p:spPr>
          <a:xfrm>
            <a:off x="5842659" y="11875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FAFFA6D-AB4A-886A-BB77-7F0EF48851F3}"/>
              </a:ext>
            </a:extLst>
          </p:cNvPr>
          <p:cNvCxnSpPr>
            <a:cxnSpLocks/>
          </p:cNvCxnSpPr>
          <p:nvPr/>
        </p:nvCxnSpPr>
        <p:spPr>
          <a:xfrm flipH="1">
            <a:off x="-395416" y="3417125"/>
            <a:ext cx="12769504" cy="1187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blue rectangular object with black border&#10;&#10;Description automatically generated">
            <a:extLst>
              <a:ext uri="{FF2B5EF4-FFF2-40B4-BE49-F238E27FC236}">
                <a16:creationId xmlns:a16="http://schemas.microsoft.com/office/drawing/2014/main" id="{56CF794E-1A06-DA9B-E427-FE69AE7DB06E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4703" y="2870447"/>
            <a:ext cx="7200884" cy="11171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FA0737-E352-C3D2-818F-5352B1E8829F}"/>
              </a:ext>
            </a:extLst>
          </p:cNvPr>
          <p:cNvSpPr txBox="1"/>
          <p:nvPr/>
        </p:nvSpPr>
        <p:spPr>
          <a:xfrm>
            <a:off x="2612124" y="3093959"/>
            <a:ext cx="6461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latin typeface="Aptos" panose="020B0004020202020204" pitchFamily="34" charset="0"/>
              </a:rPr>
              <a:t>+   Planning &amp; Pre-Production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E163C09-03D9-DDE6-B2DB-BD06A6A55B60}"/>
              </a:ext>
            </a:extLst>
          </p:cNvPr>
          <p:cNvSpPr txBox="1"/>
          <p:nvPr/>
        </p:nvSpPr>
        <p:spPr>
          <a:xfrm>
            <a:off x="6441117" y="1090292"/>
            <a:ext cx="531189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  <a:latin typeface="Aptos" panose="020B0004020202020204" pitchFamily="34" charset="0"/>
              </a:rPr>
              <a:t>02 </a:t>
            </a:r>
          </a:p>
          <a:p>
            <a:pPr algn="ctr"/>
            <a:r>
              <a:rPr lang="en-US" sz="2400" b="1">
                <a:solidFill>
                  <a:schemeClr val="bg1"/>
                </a:solidFill>
                <a:latin typeface="Aptos" panose="020B0004020202020204" pitchFamily="34" charset="0"/>
              </a:rPr>
              <a:t>Logistics</a:t>
            </a:r>
          </a:p>
          <a:p>
            <a:pPr lvl="1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>
                <a:solidFill>
                  <a:schemeClr val="bg1"/>
                </a:solidFill>
                <a:latin typeface="Aptos" panose="020B0004020202020204" pitchFamily="34" charset="0"/>
              </a:rPr>
              <a:t>213,000 SY of milling, 46,000 tons of asphalt,</a:t>
            </a:r>
          </a:p>
          <a:p>
            <a:pPr lvl="1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>
                <a:solidFill>
                  <a:schemeClr val="bg1"/>
                </a:solidFill>
                <a:latin typeface="Aptos" panose="020B0004020202020204" pitchFamily="34" charset="0"/>
              </a:rPr>
              <a:t>6 mills, 3 pavers, 3 shuttle buggies, full support fleet</a:t>
            </a:r>
            <a:endParaRPr lang="en-US" altLang="en-US" sz="1200">
              <a:solidFill>
                <a:srgbClr val="212121"/>
              </a:solidFill>
              <a:latin typeface="Aptos" panose="020B0004020202020204" pitchFamily="34" charset="0"/>
            </a:endParaRPr>
          </a:p>
          <a:p>
            <a:pPr algn="ctr"/>
            <a:endParaRPr lang="en-US" sz="2400" b="1">
              <a:solidFill>
                <a:srgbClr val="56585A"/>
              </a:solidFill>
              <a:latin typeface="Aptos" panose="020B00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3A2978-E1B4-11F0-0F9C-46D9FAA2115B}"/>
              </a:ext>
            </a:extLst>
          </p:cNvPr>
          <p:cNvSpPr txBox="1"/>
          <p:nvPr/>
        </p:nvSpPr>
        <p:spPr>
          <a:xfrm>
            <a:off x="467105" y="4534230"/>
            <a:ext cx="4908450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  <a:latin typeface="Aptos" panose="020B0004020202020204" pitchFamily="34" charset="0"/>
              </a:rPr>
              <a:t>03</a:t>
            </a:r>
          </a:p>
          <a:p>
            <a:pPr algn="ctr"/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 Sequencing Strategy</a:t>
            </a:r>
          </a:p>
          <a:p>
            <a:pPr algn="ctr"/>
            <a:r>
              <a:rPr lang="en-US" sz="1600">
                <a:solidFill>
                  <a:schemeClr val="bg1"/>
                </a:solidFill>
                <a:latin typeface="Aptos" panose="020B0004020202020204" pitchFamily="34" charset="0"/>
              </a:rPr>
              <a:t>Synchronization of crews, trucking, asphalt plants</a:t>
            </a:r>
          </a:p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DBED02-2B15-692E-5137-175BCB7EE4EF}"/>
              </a:ext>
            </a:extLst>
          </p:cNvPr>
          <p:cNvSpPr txBox="1"/>
          <p:nvPr/>
        </p:nvSpPr>
        <p:spPr>
          <a:xfrm>
            <a:off x="6886630" y="4538195"/>
            <a:ext cx="464674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  <a:latin typeface="Aptos" panose="020B0004020202020204" pitchFamily="34" charset="0"/>
              </a:rPr>
              <a:t>04</a:t>
            </a:r>
          </a:p>
          <a:p>
            <a:pPr algn="ctr"/>
            <a:r>
              <a:rPr lang="en-US" sz="2800" b="1">
                <a:solidFill>
                  <a:schemeClr val="bg1"/>
                </a:solidFill>
                <a:latin typeface="Aptos" panose="020B0004020202020204" pitchFamily="34" charset="0"/>
              </a:rPr>
              <a:t> Risk Mitigation</a:t>
            </a:r>
          </a:p>
          <a:p>
            <a:pPr algn="ctr"/>
            <a:r>
              <a:rPr lang="en-US" sz="1600">
                <a:solidFill>
                  <a:schemeClr val="bg1"/>
                </a:solidFill>
                <a:latin typeface="Aptos" panose="020B0004020202020204" pitchFamily="34" charset="0"/>
              </a:rPr>
              <a:t>Backup equipment, contingency plans, weather forecasting, and alternate production routes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419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0BE89-E213-D3EF-8483-8C83781F6E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65EB7-E452-A227-668D-254851440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842" y="371959"/>
            <a:ext cx="10920855" cy="779463"/>
          </a:xfrm>
        </p:spPr>
        <p:txBody>
          <a:bodyPr/>
          <a:lstStyle/>
          <a:p>
            <a:r>
              <a:rPr lang="en-US" sz="4000"/>
              <a:t>What makes the I-470 project unique?</a:t>
            </a:r>
          </a:p>
        </p:txBody>
      </p:sp>
      <p:sp>
        <p:nvSpPr>
          <p:cNvPr id="3" name="Title 3">
            <a:extLst>
              <a:ext uri="{FF2B5EF4-FFF2-40B4-BE49-F238E27FC236}">
                <a16:creationId xmlns:a16="http://schemas.microsoft.com/office/drawing/2014/main" id="{0E72DB00-123B-17E7-9D33-CCD6694266EE}"/>
              </a:ext>
            </a:extLst>
          </p:cNvPr>
          <p:cNvSpPr txBox="1">
            <a:spLocks/>
          </p:cNvSpPr>
          <p:nvPr/>
        </p:nvSpPr>
        <p:spPr>
          <a:xfrm>
            <a:off x="605871" y="3680721"/>
            <a:ext cx="2575061" cy="78678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4000">
                <a:solidFill>
                  <a:schemeClr val="accent1"/>
                </a:solidFill>
              </a:rPr>
              <a:t>240 Team Members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149AC8E8-8B53-F569-C773-DB51A698C6E2}"/>
              </a:ext>
            </a:extLst>
          </p:cNvPr>
          <p:cNvSpPr txBox="1">
            <a:spLocks/>
          </p:cNvSpPr>
          <p:nvPr/>
        </p:nvSpPr>
        <p:spPr>
          <a:xfrm>
            <a:off x="4101291" y="3590591"/>
            <a:ext cx="2575061" cy="5011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4000">
                <a:solidFill>
                  <a:schemeClr val="accent1"/>
                </a:solidFill>
              </a:rPr>
              <a:t>6,818 Manhours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94C1588-77BE-29C8-6585-F537321411E6}"/>
              </a:ext>
            </a:extLst>
          </p:cNvPr>
          <p:cNvSpPr txBox="1">
            <a:spLocks/>
          </p:cNvSpPr>
          <p:nvPr/>
        </p:nvSpPr>
        <p:spPr>
          <a:xfrm>
            <a:off x="706793" y="2435507"/>
            <a:ext cx="2587034" cy="78678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01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EFA9481-9A84-709F-216D-B30AFC8BB05A}"/>
              </a:ext>
            </a:extLst>
          </p:cNvPr>
          <p:cNvSpPr txBox="1">
            <a:spLocks/>
          </p:cNvSpPr>
          <p:nvPr/>
        </p:nvSpPr>
        <p:spPr>
          <a:xfrm>
            <a:off x="4213671" y="2435507"/>
            <a:ext cx="2587034" cy="78678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02</a:t>
            </a:r>
          </a:p>
        </p:txBody>
      </p:sp>
      <p:pic>
        <p:nvPicPr>
          <p:cNvPr id="9" name="Picture 8" descr="A white line drawing of two people on a mountain&#10;&#10;AI-generated content may be incorrect.">
            <a:extLst>
              <a:ext uri="{FF2B5EF4-FFF2-40B4-BE49-F238E27FC236}">
                <a16:creationId xmlns:a16="http://schemas.microsoft.com/office/drawing/2014/main" id="{06A43309-8670-10AE-BCCA-4AF25D4099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850" y="1646361"/>
            <a:ext cx="1871826" cy="1851699"/>
          </a:xfrm>
          <a:prstGeom prst="rect">
            <a:avLst/>
          </a:prstGeom>
        </p:spPr>
      </p:pic>
      <p:pic>
        <p:nvPicPr>
          <p:cNvPr id="11" name="Picture 10" descr="A white line drawing of people holding up a graph&#10;&#10;AI-generated content may be incorrect.">
            <a:extLst>
              <a:ext uri="{FF2B5EF4-FFF2-40B4-BE49-F238E27FC236}">
                <a16:creationId xmlns:a16="http://schemas.microsoft.com/office/drawing/2014/main" id="{65E41242-2422-B47A-860D-D6BFF29E71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442" y="1646129"/>
            <a:ext cx="1871826" cy="1851699"/>
          </a:xfrm>
          <a:prstGeom prst="rect">
            <a:avLst/>
          </a:prstGeom>
        </p:spPr>
      </p:pic>
      <p:sp>
        <p:nvSpPr>
          <p:cNvPr id="12" name="Title 3">
            <a:extLst>
              <a:ext uri="{FF2B5EF4-FFF2-40B4-BE49-F238E27FC236}">
                <a16:creationId xmlns:a16="http://schemas.microsoft.com/office/drawing/2014/main" id="{C350EC68-C662-8C63-949E-AA78DA3868BE}"/>
              </a:ext>
            </a:extLst>
          </p:cNvPr>
          <p:cNvSpPr txBox="1">
            <a:spLocks/>
          </p:cNvSpPr>
          <p:nvPr/>
        </p:nvSpPr>
        <p:spPr>
          <a:xfrm>
            <a:off x="7284698" y="3572945"/>
            <a:ext cx="3423379" cy="5011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4000">
                <a:solidFill>
                  <a:schemeClr val="accent1"/>
                </a:solidFill>
              </a:rPr>
              <a:t>118 Pieces of Equipment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C65E11C-96C3-5729-9F0B-063B567E7F42}"/>
              </a:ext>
            </a:extLst>
          </p:cNvPr>
          <p:cNvGrpSpPr/>
          <p:nvPr/>
        </p:nvGrpSpPr>
        <p:grpSpPr>
          <a:xfrm>
            <a:off x="8162614" y="1710119"/>
            <a:ext cx="1667548" cy="1661174"/>
            <a:chOff x="8162614" y="1996426"/>
            <a:chExt cx="1667548" cy="1661174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4BB536F-2B62-48A5-EBD3-533B1E790555}"/>
                </a:ext>
              </a:extLst>
            </p:cNvPr>
            <p:cNvSpPr/>
            <p:nvPr/>
          </p:nvSpPr>
          <p:spPr>
            <a:xfrm>
              <a:off x="8162614" y="1996426"/>
              <a:ext cx="1667548" cy="1661174"/>
            </a:xfrm>
            <a:prstGeom prst="ellipse">
              <a:avLst/>
            </a:prstGeom>
            <a:solidFill>
              <a:srgbClr val="20294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6" name="Picture 15" descr="A black and white drawing of a dump truck&#10;&#10;AI-generated content may be incorrect.">
              <a:extLst>
                <a:ext uri="{FF2B5EF4-FFF2-40B4-BE49-F238E27FC236}">
                  <a16:creationId xmlns:a16="http://schemas.microsoft.com/office/drawing/2014/main" id="{3ECF9C30-7F47-83E4-0F10-796F80CF27E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94537" y="2442031"/>
              <a:ext cx="1403702" cy="769963"/>
            </a:xfrm>
            <a:prstGeom prst="rect">
              <a:avLst/>
            </a:prstGeom>
          </p:spPr>
        </p:pic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EE895AEE-46AA-A806-F0C4-44E2F228BBD1}"/>
              </a:ext>
            </a:extLst>
          </p:cNvPr>
          <p:cNvSpPr/>
          <p:nvPr/>
        </p:nvSpPr>
        <p:spPr>
          <a:xfrm>
            <a:off x="0" y="5209954"/>
            <a:ext cx="11546958" cy="1067161"/>
          </a:xfrm>
          <a:prstGeom prst="rect">
            <a:avLst/>
          </a:prstGeom>
          <a:solidFill>
            <a:srgbClr val="20294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CE1E6B-1B1F-CC93-34D9-2F33B0266A08}"/>
              </a:ext>
            </a:extLst>
          </p:cNvPr>
          <p:cNvSpPr txBox="1"/>
          <p:nvPr/>
        </p:nvSpPr>
        <p:spPr>
          <a:xfrm>
            <a:off x="475272" y="5366760"/>
            <a:ext cx="39691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ptos" panose="020B0004020202020204" pitchFamily="34" charset="0"/>
              </a:rPr>
              <a:t>+   Largest weekend paving    effort in SB history!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01B2C8-7156-9595-B9F4-C2868D9DF503}"/>
              </a:ext>
            </a:extLst>
          </p:cNvPr>
          <p:cNvSpPr txBox="1"/>
          <p:nvPr/>
        </p:nvSpPr>
        <p:spPr>
          <a:xfrm>
            <a:off x="6578361" y="5520754"/>
            <a:ext cx="3969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ptos" panose="020B0004020202020204" pitchFamily="34" charset="0"/>
              </a:rPr>
              <a:t>+   Echelon Milling &amp; Paving</a:t>
            </a:r>
          </a:p>
        </p:txBody>
      </p:sp>
    </p:spTree>
    <p:extLst>
      <p:ext uri="{BB962C8B-B14F-4D97-AF65-F5344CB8AC3E}">
        <p14:creationId xmlns:p14="http://schemas.microsoft.com/office/powerpoint/2010/main" val="3554728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AA047-884C-B8AD-8AF9-43058DBC1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555B958-02C4-7690-7F56-1AAABF0806B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1499272" y="0"/>
            <a:ext cx="6927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e rectangular object with black border&#10;&#10;Description automatically generated">
            <a:extLst>
              <a:ext uri="{FF2B5EF4-FFF2-40B4-BE49-F238E27FC236}">
                <a16:creationId xmlns:a16="http://schemas.microsoft.com/office/drawing/2014/main" id="{FDAF0FA1-A77F-0126-2B2F-59619CBEB6B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1319" y="254833"/>
            <a:ext cx="9049476" cy="13652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21C8B4-D80E-3585-0A72-1826AEAA845D}"/>
              </a:ext>
            </a:extLst>
          </p:cNvPr>
          <p:cNvSpPr txBox="1"/>
          <p:nvPr/>
        </p:nvSpPr>
        <p:spPr>
          <a:xfrm>
            <a:off x="424896" y="614289"/>
            <a:ext cx="8364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latin typeface="Aptos" panose="020B0004020202020204" pitchFamily="34" charset="0"/>
              </a:rPr>
              <a:t>+   Production &amp; Plant Coordination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DA3117-4383-237E-E3DA-3391827E0339}"/>
              </a:ext>
            </a:extLst>
          </p:cNvPr>
          <p:cNvSpPr txBox="1"/>
          <p:nvPr/>
        </p:nvSpPr>
        <p:spPr>
          <a:xfrm>
            <a:off x="424896" y="5638136"/>
            <a:ext cx="331078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202944"/>
                </a:solidFill>
                <a:latin typeface="Aptos"/>
              </a:rPr>
              <a:t>Plant Performance</a:t>
            </a:r>
          </a:p>
          <a:p>
            <a:pPr algn="ctr"/>
            <a:endParaRPr lang="en-US" sz="2400" b="1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B0EC7C-35DC-8F6B-8BAC-B4BC51A00560}"/>
              </a:ext>
            </a:extLst>
          </p:cNvPr>
          <p:cNvSpPr txBox="1"/>
          <p:nvPr/>
        </p:nvSpPr>
        <p:spPr>
          <a:xfrm>
            <a:off x="8558158" y="5583594"/>
            <a:ext cx="3310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rgbClr val="202944"/>
                </a:solidFill>
                <a:latin typeface="Aptos" panose="020B0004020202020204" pitchFamily="34" charset="0"/>
              </a:rPr>
              <a:t>Quality Control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385ADE9-3E69-E9A1-4CBB-89BBF2902EBA}"/>
              </a:ext>
            </a:extLst>
          </p:cNvPr>
          <p:cNvSpPr txBox="1"/>
          <p:nvPr/>
        </p:nvSpPr>
        <p:spPr>
          <a:xfrm>
            <a:off x="4197227" y="5638136"/>
            <a:ext cx="3797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rgbClr val="202944"/>
                </a:solidFill>
                <a:latin typeface="Aptos" panose="020B0004020202020204" pitchFamily="34" charset="0"/>
              </a:rPr>
              <a:t>Trucking &amp; Logistics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27C122B-F506-FB46-417C-BE34B6110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1" t="9586" r="18042" b="9586"/>
          <a:stretch>
            <a:fillRect/>
          </a:stretch>
        </p:blipFill>
        <p:spPr>
          <a:xfrm>
            <a:off x="424896" y="2006028"/>
            <a:ext cx="3310781" cy="3376936"/>
          </a:xfrm>
          <a:prstGeom prst="rect">
            <a:avLst/>
          </a:prstGeom>
        </p:spPr>
      </p:pic>
      <p:pic>
        <p:nvPicPr>
          <p:cNvPr id="18" name="Picture 17" descr="A road with cars and trees&#10;&#10;AI-generated content may be incorrect.">
            <a:extLst>
              <a:ext uri="{FF2B5EF4-FFF2-40B4-BE49-F238E27FC236}">
                <a16:creationId xmlns:a16="http://schemas.microsoft.com/office/drawing/2014/main" id="{CC34EBEC-2F3A-550E-DBE4-0D82BAE525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8" t="2217" r="12177" b="17"/>
          <a:stretch>
            <a:fillRect/>
          </a:stretch>
        </p:blipFill>
        <p:spPr>
          <a:xfrm>
            <a:off x="4197227" y="2006028"/>
            <a:ext cx="3797546" cy="3376936"/>
          </a:xfrm>
          <a:prstGeom prst="rect">
            <a:avLst/>
          </a:prstGeom>
        </p:spPr>
      </p:pic>
      <p:pic>
        <p:nvPicPr>
          <p:cNvPr id="3" name="Picture 2" descr="A group of construction vehicles on a road&#10;&#10;AI-generated content may be incorrect.">
            <a:extLst>
              <a:ext uri="{FF2B5EF4-FFF2-40B4-BE49-F238E27FC236}">
                <a16:creationId xmlns:a16="http://schemas.microsoft.com/office/drawing/2014/main" id="{F886091B-7E82-445F-CD6B-A4AA52493B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23" b="28430"/>
          <a:stretch>
            <a:fillRect/>
          </a:stretch>
        </p:blipFill>
        <p:spPr>
          <a:xfrm>
            <a:off x="8445338" y="2006028"/>
            <a:ext cx="3423600" cy="3376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191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01350-06B9-D538-1C9D-5EE0B9486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construction vehicle on a road&#10;&#10;AI-generated content may be incorrect.">
            <a:extLst>
              <a:ext uri="{FF2B5EF4-FFF2-40B4-BE49-F238E27FC236}">
                <a16:creationId xmlns:a16="http://schemas.microsoft.com/office/drawing/2014/main" id="{07EF925C-4EE3-3668-89B3-9058ADCE35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87" t="5521" r="6484" b="5521"/>
          <a:stretch>
            <a:fillRect/>
          </a:stretch>
        </p:blipFill>
        <p:spPr>
          <a:xfrm>
            <a:off x="5736787" y="0"/>
            <a:ext cx="6549195" cy="6858000"/>
          </a:xfrm>
          <a:prstGeom prst="rect">
            <a:avLst/>
          </a:prstGeom>
        </p:spPr>
      </p:pic>
      <p:pic>
        <p:nvPicPr>
          <p:cNvPr id="6" name="Picture 5" descr="A black and white logo&#10;&#10;Description automatically generated">
            <a:extLst>
              <a:ext uri="{FF2B5EF4-FFF2-40B4-BE49-F238E27FC236}">
                <a16:creationId xmlns:a16="http://schemas.microsoft.com/office/drawing/2014/main" id="{3613C682-23AA-96B3-7F16-D91626E71D7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33"/>
          <a:stretch/>
        </p:blipFill>
        <p:spPr>
          <a:xfrm>
            <a:off x="0" y="-124691"/>
            <a:ext cx="6549195" cy="70090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FDD27B-C510-E3E2-0BFE-5D6BA105FA9A}"/>
              </a:ext>
            </a:extLst>
          </p:cNvPr>
          <p:cNvSpPr txBox="1"/>
          <p:nvPr/>
        </p:nvSpPr>
        <p:spPr>
          <a:xfrm>
            <a:off x="424896" y="2102572"/>
            <a:ext cx="5311891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Tx/>
              <a:buAutoNum type="arabicParenR"/>
            </a:pPr>
            <a:r>
              <a:rPr lang="en-US" sz="3200" b="1" dirty="0">
                <a:solidFill>
                  <a:srgbClr val="202944"/>
                </a:solidFill>
                <a:latin typeface="Aptos"/>
              </a:rPr>
              <a:t>Traffic Management</a:t>
            </a:r>
            <a:br>
              <a:rPr lang="en-US" sz="3200" b="1" dirty="0">
                <a:solidFill>
                  <a:srgbClr val="202944"/>
                </a:solidFill>
                <a:latin typeface="Aptos"/>
              </a:rPr>
            </a:br>
            <a:r>
              <a:rPr lang="en-US" sz="2000" dirty="0">
                <a:solidFill>
                  <a:srgbClr val="202944"/>
                </a:solidFill>
                <a:latin typeface="Aptos"/>
              </a:rPr>
              <a:t>MoDOT &amp; Law Enforcement</a:t>
            </a:r>
            <a:br>
              <a:rPr lang="en-US" sz="2000" dirty="0">
                <a:solidFill>
                  <a:srgbClr val="202944"/>
                </a:solidFill>
                <a:latin typeface="Aptos"/>
              </a:rPr>
            </a:br>
            <a:endParaRPr lang="en-US" sz="3200" b="1" dirty="0">
              <a:solidFill>
                <a:srgbClr val="202944"/>
              </a:solidFill>
              <a:latin typeface="Aptos"/>
            </a:endParaRPr>
          </a:p>
          <a:p>
            <a:pPr marL="342900" indent="-342900">
              <a:buAutoNum type="arabicParenR"/>
            </a:pPr>
            <a:r>
              <a:rPr lang="en-US" sz="3200" b="1" dirty="0">
                <a:solidFill>
                  <a:srgbClr val="202944"/>
                </a:solidFill>
                <a:latin typeface="Aptos"/>
              </a:rPr>
              <a:t> Worker Safety </a:t>
            </a:r>
            <a:br>
              <a:rPr lang="en-US" sz="3200" b="1" dirty="0">
                <a:solidFill>
                  <a:srgbClr val="202944"/>
                </a:solidFill>
                <a:latin typeface="Aptos"/>
              </a:rPr>
            </a:br>
            <a:r>
              <a:rPr lang="en-US" sz="3200" b="1" dirty="0">
                <a:solidFill>
                  <a:srgbClr val="202944"/>
                </a:solidFill>
                <a:latin typeface="Aptos"/>
              </a:rPr>
              <a:t> </a:t>
            </a:r>
            <a:r>
              <a:rPr lang="en-US" sz="2000" dirty="0">
                <a:solidFill>
                  <a:srgbClr val="202944"/>
                </a:solidFill>
                <a:latin typeface="Aptos"/>
              </a:rPr>
              <a:t>Heat, Weather, Trucks &amp; Moving Parts</a:t>
            </a:r>
          </a:p>
          <a:p>
            <a:pPr marL="342900" indent="-342900">
              <a:buAutoNum type="arabicParenR"/>
            </a:pPr>
            <a:endParaRPr lang="en-US" sz="3200" b="1" dirty="0">
              <a:solidFill>
                <a:srgbClr val="202944"/>
              </a:solidFill>
              <a:latin typeface="Aptos"/>
            </a:endParaRPr>
          </a:p>
          <a:p>
            <a:pPr marL="342900" indent="-342900">
              <a:buAutoNum type="arabicParenR"/>
            </a:pPr>
            <a:r>
              <a:rPr lang="en-US" sz="3200" b="1" dirty="0">
                <a:solidFill>
                  <a:srgbClr val="202944"/>
                </a:solidFill>
                <a:latin typeface="Aptos"/>
              </a:rPr>
              <a:t> MoDOT Public Communication</a:t>
            </a:r>
          </a:p>
          <a:p>
            <a:r>
              <a:rPr lang="en-US" sz="2000" dirty="0">
                <a:solidFill>
                  <a:srgbClr val="202944"/>
                </a:solidFill>
                <a:latin typeface="Aptos"/>
              </a:rPr>
              <a:t>      Social media and press releases</a:t>
            </a:r>
          </a:p>
        </p:txBody>
      </p:sp>
      <p:pic>
        <p:nvPicPr>
          <p:cNvPr id="7" name="Picture 6" descr="A blue rectangular object with black border&#10;&#10;Description automatically generated">
            <a:extLst>
              <a:ext uri="{FF2B5EF4-FFF2-40B4-BE49-F238E27FC236}">
                <a16:creationId xmlns:a16="http://schemas.microsoft.com/office/drawing/2014/main" id="{06F58C1A-7B09-C8FA-B553-2DB7D6C9939E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5487" y="299803"/>
            <a:ext cx="7490048" cy="13257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D9C16FE-796C-ED8C-1928-6555226130FE}"/>
              </a:ext>
            </a:extLst>
          </p:cNvPr>
          <p:cNvSpPr txBox="1"/>
          <p:nvPr/>
        </p:nvSpPr>
        <p:spPr>
          <a:xfrm>
            <a:off x="243104" y="639533"/>
            <a:ext cx="6306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latin typeface="Aptos" panose="020B0004020202020204" pitchFamily="34" charset="0"/>
              </a:rPr>
              <a:t>+ Safety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276638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44CD0-A37B-98B1-70CE-9FED0DDC3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Coordination &amp; Execution</a:t>
            </a:r>
          </a:p>
        </p:txBody>
      </p:sp>
      <p:sp>
        <p:nvSpPr>
          <p:cNvPr id="3" name="Title 3">
            <a:extLst>
              <a:ext uri="{FF2B5EF4-FFF2-40B4-BE49-F238E27FC236}">
                <a16:creationId xmlns:a16="http://schemas.microsoft.com/office/drawing/2014/main" id="{D696815E-0750-2636-E2F8-A9794AC91AD5}"/>
              </a:ext>
            </a:extLst>
          </p:cNvPr>
          <p:cNvSpPr txBox="1">
            <a:spLocks/>
          </p:cNvSpPr>
          <p:nvPr/>
        </p:nvSpPr>
        <p:spPr>
          <a:xfrm>
            <a:off x="1010060" y="3689056"/>
            <a:ext cx="1755406" cy="5011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400">
                <a:solidFill>
                  <a:schemeClr val="accent1"/>
                </a:solidFill>
              </a:rPr>
              <a:t>Crew</a:t>
            </a:r>
          </a:p>
          <a:p>
            <a:pPr algn="ctr"/>
            <a:r>
              <a:rPr lang="en-US" sz="2400">
                <a:solidFill>
                  <a:schemeClr val="accent1"/>
                </a:solidFill>
              </a:rPr>
              <a:t>Operations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F722F4A-6DFF-4781-1EAB-A32595B43381}"/>
              </a:ext>
            </a:extLst>
          </p:cNvPr>
          <p:cNvSpPr txBox="1">
            <a:spLocks/>
          </p:cNvSpPr>
          <p:nvPr/>
        </p:nvSpPr>
        <p:spPr>
          <a:xfrm>
            <a:off x="4050332" y="3689056"/>
            <a:ext cx="2575061" cy="5011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400">
                <a:solidFill>
                  <a:schemeClr val="accent1"/>
                </a:solidFill>
              </a:rPr>
              <a:t>Key </a:t>
            </a:r>
          </a:p>
          <a:p>
            <a:pPr algn="ctr"/>
            <a:r>
              <a:rPr lang="en-US" sz="2400">
                <a:solidFill>
                  <a:schemeClr val="accent1"/>
                </a:solidFill>
              </a:rPr>
              <a:t>Players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4F0D3423-DC59-9612-B133-7E6E923A3BCE}"/>
              </a:ext>
            </a:extLst>
          </p:cNvPr>
          <p:cNvSpPr txBox="1">
            <a:spLocks/>
          </p:cNvSpPr>
          <p:nvPr/>
        </p:nvSpPr>
        <p:spPr>
          <a:xfrm>
            <a:off x="7602351" y="3689056"/>
            <a:ext cx="2575061" cy="5011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400">
                <a:solidFill>
                  <a:schemeClr val="accent1"/>
                </a:solidFill>
              </a:rPr>
              <a:t>Execution Highlights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2178A10-8753-5630-7E44-759006509B92}"/>
              </a:ext>
            </a:extLst>
          </p:cNvPr>
          <p:cNvCxnSpPr/>
          <p:nvPr/>
        </p:nvCxnSpPr>
        <p:spPr>
          <a:xfrm>
            <a:off x="771896" y="4643252"/>
            <a:ext cx="218506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35350AB-2904-A7A0-D898-977A4A1006C3}"/>
              </a:ext>
            </a:extLst>
          </p:cNvPr>
          <p:cNvCxnSpPr/>
          <p:nvPr/>
        </p:nvCxnSpPr>
        <p:spPr>
          <a:xfrm>
            <a:off x="4239948" y="4643252"/>
            <a:ext cx="218506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E472F12-3E7E-C165-52D1-A42E38199DE7}"/>
              </a:ext>
            </a:extLst>
          </p:cNvPr>
          <p:cNvCxnSpPr/>
          <p:nvPr/>
        </p:nvCxnSpPr>
        <p:spPr>
          <a:xfrm>
            <a:off x="7790213" y="4643252"/>
            <a:ext cx="218506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6AF869DD-F130-4EF8-B782-CC5014F52541}"/>
              </a:ext>
            </a:extLst>
          </p:cNvPr>
          <p:cNvSpPr txBox="1"/>
          <p:nvPr/>
        </p:nvSpPr>
        <p:spPr>
          <a:xfrm>
            <a:off x="469987" y="4861544"/>
            <a:ext cx="2788877" cy="1534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>
                <a:solidFill>
                  <a:schemeClr val="accent2"/>
                </a:solidFill>
                <a:latin typeface="Aptos" panose="020B0004020202020204" pitchFamily="34" charset="0"/>
              </a:rPr>
              <a:t>Overlapping Teams</a:t>
            </a:r>
          </a:p>
          <a:p>
            <a:pPr algn="ctr">
              <a:lnSpc>
                <a:spcPct val="150000"/>
              </a:lnSpc>
            </a:pPr>
            <a:r>
              <a:rPr lang="en-US" sz="1600">
                <a:solidFill>
                  <a:schemeClr val="accent2"/>
                </a:solidFill>
                <a:latin typeface="Aptos" panose="020B0004020202020204" pitchFamily="34" charset="0"/>
              </a:rPr>
              <a:t>Communication Flow</a:t>
            </a:r>
          </a:p>
          <a:p>
            <a:pPr algn="ctr">
              <a:lnSpc>
                <a:spcPct val="150000"/>
              </a:lnSpc>
            </a:pPr>
            <a:endParaRPr lang="en-US" sz="1600">
              <a:solidFill>
                <a:schemeClr val="accent2"/>
              </a:solidFill>
              <a:latin typeface="Aptos" panose="020B00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sz="1600">
              <a:solidFill>
                <a:schemeClr val="accent2"/>
              </a:solidFill>
              <a:latin typeface="Aptos" panose="020B00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34CA92F-4B07-1CAF-ACCC-D42B664A3924}"/>
              </a:ext>
            </a:extLst>
          </p:cNvPr>
          <p:cNvSpPr txBox="1"/>
          <p:nvPr/>
        </p:nvSpPr>
        <p:spPr>
          <a:xfrm>
            <a:off x="3643114" y="4861544"/>
            <a:ext cx="3389494" cy="795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>
                <a:solidFill>
                  <a:schemeClr val="accent2"/>
                </a:solidFill>
                <a:latin typeface="Aptos" panose="020B0004020202020204" pitchFamily="34" charset="0"/>
              </a:rPr>
              <a:t>Project Manager and Leadership</a:t>
            </a:r>
          </a:p>
          <a:p>
            <a:pPr algn="ctr">
              <a:lnSpc>
                <a:spcPct val="150000"/>
              </a:lnSpc>
            </a:pPr>
            <a:r>
              <a:rPr lang="en-US" sz="1600">
                <a:solidFill>
                  <a:schemeClr val="accent2"/>
                </a:solidFill>
                <a:latin typeface="Aptos" panose="020B0004020202020204" pitchFamily="34" charset="0"/>
              </a:rPr>
              <a:t>Whole Company Collaboration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7F8D623-5B0E-55D3-0857-7E4F1915560D}"/>
              </a:ext>
            </a:extLst>
          </p:cNvPr>
          <p:cNvSpPr txBox="1"/>
          <p:nvPr/>
        </p:nvSpPr>
        <p:spPr>
          <a:xfrm>
            <a:off x="7193836" y="4861544"/>
            <a:ext cx="3389494" cy="795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>
                <a:solidFill>
                  <a:schemeClr val="accent2"/>
                </a:solidFill>
                <a:latin typeface="Aptos" panose="020B0004020202020204" pitchFamily="34" charset="0"/>
              </a:rPr>
              <a:t>Zero Recordable Incidents</a:t>
            </a:r>
            <a:br>
              <a:rPr lang="en-US" sz="1600">
                <a:solidFill>
                  <a:schemeClr val="accent2"/>
                </a:solidFill>
                <a:latin typeface="Aptos" panose="020B0004020202020204" pitchFamily="34" charset="0"/>
              </a:rPr>
            </a:br>
            <a:r>
              <a:rPr lang="en-US" sz="1600">
                <a:solidFill>
                  <a:schemeClr val="accent2"/>
                </a:solidFill>
                <a:latin typeface="Aptos" panose="020B0004020202020204" pitchFamily="34" charset="0"/>
              </a:rPr>
              <a:t>70,000 Tons of Millings Removed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89A87E6-6579-26D1-8EA3-641DD964141B}"/>
              </a:ext>
            </a:extLst>
          </p:cNvPr>
          <p:cNvSpPr/>
          <p:nvPr/>
        </p:nvSpPr>
        <p:spPr>
          <a:xfrm>
            <a:off x="1053989" y="1767826"/>
            <a:ext cx="1667548" cy="1661174"/>
          </a:xfrm>
          <a:prstGeom prst="ellipse">
            <a:avLst/>
          </a:prstGeom>
          <a:solidFill>
            <a:srgbClr val="20294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B3A2323-05A9-69D5-8E3A-2CC0F99A6D63}"/>
              </a:ext>
            </a:extLst>
          </p:cNvPr>
          <p:cNvSpPr/>
          <p:nvPr/>
        </p:nvSpPr>
        <p:spPr>
          <a:xfrm>
            <a:off x="4504087" y="1767826"/>
            <a:ext cx="1667548" cy="1661174"/>
          </a:xfrm>
          <a:prstGeom prst="ellipse">
            <a:avLst/>
          </a:prstGeom>
          <a:solidFill>
            <a:srgbClr val="20294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BD02C77-A352-8A23-9CF1-E834EFFDC4B0}"/>
              </a:ext>
            </a:extLst>
          </p:cNvPr>
          <p:cNvSpPr/>
          <p:nvPr/>
        </p:nvSpPr>
        <p:spPr>
          <a:xfrm>
            <a:off x="8048969" y="1767826"/>
            <a:ext cx="1667548" cy="1661174"/>
          </a:xfrm>
          <a:prstGeom prst="ellipse">
            <a:avLst/>
          </a:prstGeom>
          <a:solidFill>
            <a:srgbClr val="20294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white line drawing of a gear with arrows and a check mark&#10;&#10;AI-generated content may be incorrect.">
            <a:extLst>
              <a:ext uri="{FF2B5EF4-FFF2-40B4-BE49-F238E27FC236}">
                <a16:creationId xmlns:a16="http://schemas.microsoft.com/office/drawing/2014/main" id="{E431CBE4-1863-BF8D-A6BE-2228C4D04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388" y="2034376"/>
            <a:ext cx="1128073" cy="1128073"/>
          </a:xfrm>
          <a:prstGeom prst="rect">
            <a:avLst/>
          </a:prstGeom>
        </p:spPr>
      </p:pic>
      <p:pic>
        <p:nvPicPr>
          <p:cNvPr id="12" name="Picture 11" descr="A white line drawing of hands&#10;&#10;AI-generated content may be incorrect.">
            <a:extLst>
              <a:ext uri="{FF2B5EF4-FFF2-40B4-BE49-F238E27FC236}">
                <a16:creationId xmlns:a16="http://schemas.microsoft.com/office/drawing/2014/main" id="{A3F88A6A-9B9B-0B8B-E501-823648D821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4440" y="2034376"/>
            <a:ext cx="1180038" cy="1180038"/>
          </a:xfrm>
          <a:prstGeom prst="rect">
            <a:avLst/>
          </a:prstGeom>
        </p:spPr>
      </p:pic>
      <p:pic>
        <p:nvPicPr>
          <p:cNvPr id="22" name="Picture 21" descr="A white line drawing of a target with an arrow&#10;&#10;AI-generated content may be incorrect.">
            <a:extLst>
              <a:ext uri="{FF2B5EF4-FFF2-40B4-BE49-F238E27FC236}">
                <a16:creationId xmlns:a16="http://schemas.microsoft.com/office/drawing/2014/main" id="{075ADC0E-CC83-BD27-757C-8C919F58DE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4542" y="2073073"/>
            <a:ext cx="1050678" cy="1050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076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01350-06B9-D538-1C9D-5EE0B9486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aerial view of a highway&#10;&#10;AI-generated content may be incorrect.">
            <a:extLst>
              <a:ext uri="{FF2B5EF4-FFF2-40B4-BE49-F238E27FC236}">
                <a16:creationId xmlns:a16="http://schemas.microsoft.com/office/drawing/2014/main" id="{C76A8AFE-4A23-07A7-6C6E-D46181F126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236765" cy="6920575"/>
          </a:xfrm>
          <a:prstGeom prst="rect">
            <a:avLst/>
          </a:prstGeom>
        </p:spPr>
      </p:pic>
      <p:pic>
        <p:nvPicPr>
          <p:cNvPr id="6" name="Picture 5" descr="A black and white logo&#10;&#10;Description automatically generated">
            <a:extLst>
              <a:ext uri="{FF2B5EF4-FFF2-40B4-BE49-F238E27FC236}">
                <a16:creationId xmlns:a16="http://schemas.microsoft.com/office/drawing/2014/main" id="{3613C682-23AA-96B3-7F16-D91626E71D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33"/>
          <a:stretch/>
        </p:blipFill>
        <p:spPr>
          <a:xfrm rot="10800000">
            <a:off x="6108526" y="-49034"/>
            <a:ext cx="6093570" cy="7009073"/>
          </a:xfrm>
          <a:prstGeom prst="rect">
            <a:avLst/>
          </a:prstGeom>
        </p:spPr>
      </p:pic>
      <p:pic>
        <p:nvPicPr>
          <p:cNvPr id="7" name="Picture 6" descr="A blue rectangular object with black border&#10;&#10;Description automatically generated">
            <a:extLst>
              <a:ext uri="{FF2B5EF4-FFF2-40B4-BE49-F238E27FC236}">
                <a16:creationId xmlns:a16="http://schemas.microsoft.com/office/drawing/2014/main" id="{06F58C1A-7B09-C8FA-B553-2DB7D6C9939E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306" y="514292"/>
            <a:ext cx="6093571" cy="11171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D9C16FE-796C-ED8C-1928-6555226130FE}"/>
              </a:ext>
            </a:extLst>
          </p:cNvPr>
          <p:cNvSpPr txBox="1"/>
          <p:nvPr/>
        </p:nvSpPr>
        <p:spPr>
          <a:xfrm>
            <a:off x="7029069" y="749678"/>
            <a:ext cx="5010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latin typeface="Aptos" panose="020B0004020202020204" pitchFamily="34" charset="0"/>
              </a:rPr>
              <a:t>+   Results and Impact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FDD27B-C510-E3E2-0BFE-5D6BA105FA9A}"/>
              </a:ext>
            </a:extLst>
          </p:cNvPr>
          <p:cNvSpPr txBox="1"/>
          <p:nvPr/>
        </p:nvSpPr>
        <p:spPr>
          <a:xfrm>
            <a:off x="6973081" y="2129466"/>
            <a:ext cx="473661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202944"/>
                </a:solidFill>
                <a:latin typeface="Aptos" panose="020B0004020202020204" pitchFamily="34" charset="0"/>
              </a:rPr>
              <a:t>Completed: </a:t>
            </a:r>
          </a:p>
          <a:p>
            <a:r>
              <a:rPr lang="en-US" sz="2400" dirty="0">
                <a:solidFill>
                  <a:srgbClr val="56585A"/>
                </a:solidFill>
                <a:latin typeface="Aptos" panose="020B0004020202020204" pitchFamily="34" charset="0"/>
              </a:rPr>
              <a:t>Ahead of Schedule</a:t>
            </a:r>
            <a:endParaRPr lang="en-US" sz="2400" b="1" dirty="0">
              <a:solidFill>
                <a:srgbClr val="56585A"/>
              </a:solidFill>
              <a:latin typeface="Aptos" panose="020B0004020202020204" pitchFamily="34" charset="0"/>
            </a:endParaRPr>
          </a:p>
          <a:p>
            <a:endParaRPr lang="en-US" sz="2400" b="1" dirty="0">
              <a:solidFill>
                <a:srgbClr val="56585A"/>
              </a:solidFill>
              <a:latin typeface="Aptos" panose="020B0004020202020204" pitchFamily="34" charset="0"/>
            </a:endParaRPr>
          </a:p>
          <a:p>
            <a:r>
              <a:rPr lang="en-US" sz="2400" b="1" dirty="0">
                <a:solidFill>
                  <a:srgbClr val="202944"/>
                </a:solidFill>
                <a:latin typeface="Aptos" panose="020B0004020202020204" pitchFamily="34" charset="0"/>
              </a:rPr>
              <a:t>Improved:</a:t>
            </a:r>
          </a:p>
          <a:p>
            <a:r>
              <a:rPr lang="en-US" sz="2400" dirty="0">
                <a:solidFill>
                  <a:srgbClr val="56585A"/>
                </a:solidFill>
                <a:latin typeface="Aptos" panose="020B0004020202020204" pitchFamily="34" charset="0"/>
              </a:rPr>
              <a:t>Ride quality and safety</a:t>
            </a:r>
            <a:endParaRPr lang="en-US" sz="2400" b="1" dirty="0">
              <a:solidFill>
                <a:srgbClr val="56585A"/>
              </a:solidFill>
              <a:latin typeface="Aptos" panose="020B0004020202020204" pitchFamily="34" charset="0"/>
            </a:endParaRPr>
          </a:p>
          <a:p>
            <a:endParaRPr lang="en-US" sz="2400" b="1" dirty="0">
              <a:solidFill>
                <a:srgbClr val="56585A"/>
              </a:solidFill>
              <a:latin typeface="Aptos" panose="020B0004020202020204" pitchFamily="34" charset="0"/>
            </a:endParaRPr>
          </a:p>
          <a:p>
            <a:r>
              <a:rPr lang="en-US" sz="2400" b="1" dirty="0">
                <a:solidFill>
                  <a:srgbClr val="202944"/>
                </a:solidFill>
                <a:latin typeface="Aptos" panose="020B0004020202020204" pitchFamily="34" charset="0"/>
              </a:rPr>
              <a:t>Positive Feedback:</a:t>
            </a:r>
          </a:p>
          <a:p>
            <a:r>
              <a:rPr lang="en-US" sz="2400" dirty="0">
                <a:solidFill>
                  <a:srgbClr val="56585A"/>
                </a:solidFill>
                <a:latin typeface="Aptos" panose="020B0004020202020204" pitchFamily="34" charset="0"/>
              </a:rPr>
              <a:t>From the traveling public / MoDOT </a:t>
            </a:r>
            <a:endParaRPr lang="en-US" sz="2400" b="1" dirty="0">
              <a:solidFill>
                <a:srgbClr val="56585A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636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-470 Video.mp4">
            <a:hlinkClick r:id="" action="ppaction://media"/>
            <a:extLst>
              <a:ext uri="{FF2B5EF4-FFF2-40B4-BE49-F238E27FC236}">
                <a16:creationId xmlns:a16="http://schemas.microsoft.com/office/drawing/2014/main" id="{FFC25FBE-146F-6910-B472-5D616EE1A2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2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8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F4D6B-478D-D6E7-D84D-843847691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022F5B35-66D0-458E-59CA-D96B169A6C28}"/>
              </a:ext>
            </a:extLst>
          </p:cNvPr>
          <p:cNvSpPr txBox="1">
            <a:spLocks/>
          </p:cNvSpPr>
          <p:nvPr/>
        </p:nvSpPr>
        <p:spPr>
          <a:xfrm>
            <a:off x="817769" y="3039268"/>
            <a:ext cx="6558035" cy="779463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dirty="0">
                <a:solidFill>
                  <a:schemeClr val="accent1"/>
                </a:solidFill>
                <a:latin typeface="Aptos"/>
                <a:cs typeface="Arial"/>
              </a:rPr>
              <a:t>Questions &amp; Discussion</a:t>
            </a:r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2" name="Picture 1" descr="A black background with white crosses&#10;&#10;AI-generated content may be incorrect.">
            <a:extLst>
              <a:ext uri="{FF2B5EF4-FFF2-40B4-BE49-F238E27FC236}">
                <a16:creationId xmlns:a16="http://schemas.microsoft.com/office/drawing/2014/main" id="{2A0FEC80-B42C-BAE2-EAAE-40AE39B5D756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48506"/>
            <a:ext cx="2798618" cy="529682"/>
          </a:xfrm>
          <a:prstGeom prst="rect">
            <a:avLst/>
          </a:prstGeom>
        </p:spPr>
      </p:pic>
      <p:pic>
        <p:nvPicPr>
          <p:cNvPr id="4" name="Picture 3" descr="A black background with white crosses&#10;&#10;AI-generated content may be incorrect.">
            <a:extLst>
              <a:ext uri="{FF2B5EF4-FFF2-40B4-BE49-F238E27FC236}">
                <a16:creationId xmlns:a16="http://schemas.microsoft.com/office/drawing/2014/main" id="{2160B988-4297-DACB-9153-F7BE89E5E276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02143"/>
            <a:ext cx="2798618" cy="529682"/>
          </a:xfrm>
          <a:prstGeom prst="rect">
            <a:avLst/>
          </a:prstGeom>
        </p:spPr>
      </p:pic>
      <p:pic>
        <p:nvPicPr>
          <p:cNvPr id="6" name="Picture 5" descr="A black background with white crosses&#10;&#10;AI-generated content may be incorrect.">
            <a:extLst>
              <a:ext uri="{FF2B5EF4-FFF2-40B4-BE49-F238E27FC236}">
                <a16:creationId xmlns:a16="http://schemas.microsoft.com/office/drawing/2014/main" id="{46AEE004-AF37-4ACF-AD94-C6C8BB872792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5780"/>
            <a:ext cx="2798618" cy="529682"/>
          </a:xfrm>
          <a:prstGeom prst="rect">
            <a:avLst/>
          </a:prstGeom>
        </p:spPr>
      </p:pic>
      <p:pic>
        <p:nvPicPr>
          <p:cNvPr id="9" name="Picture 8" descr="A black background with white crosses&#10;&#10;AI-generated content may be incorrect.">
            <a:extLst>
              <a:ext uri="{FF2B5EF4-FFF2-40B4-BE49-F238E27FC236}">
                <a16:creationId xmlns:a16="http://schemas.microsoft.com/office/drawing/2014/main" id="{0C54925F-698C-CB67-4A59-D92DAA81ED4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710081" y="5815799"/>
            <a:ext cx="2798618" cy="529682"/>
          </a:xfrm>
          <a:prstGeom prst="rect">
            <a:avLst/>
          </a:prstGeom>
        </p:spPr>
      </p:pic>
      <p:pic>
        <p:nvPicPr>
          <p:cNvPr id="10" name="Picture 9" descr="A black background with white crosses&#10;&#10;AI-generated content may be incorrect.">
            <a:extLst>
              <a:ext uri="{FF2B5EF4-FFF2-40B4-BE49-F238E27FC236}">
                <a16:creationId xmlns:a16="http://schemas.microsoft.com/office/drawing/2014/main" id="{5400E89F-76FE-5F0B-629A-E5E65EA48A6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322154" y="5815799"/>
            <a:ext cx="2798618" cy="529682"/>
          </a:xfrm>
          <a:prstGeom prst="rect">
            <a:avLst/>
          </a:prstGeom>
        </p:spPr>
      </p:pic>
      <p:pic>
        <p:nvPicPr>
          <p:cNvPr id="2050" name="Picture 2" descr="A logo with white lines and a black background&#10;&#10;AI-generated content may be incorrect.">
            <a:extLst>
              <a:ext uri="{FF2B5EF4-FFF2-40B4-BE49-F238E27FC236}">
                <a16:creationId xmlns:a16="http://schemas.microsoft.com/office/drawing/2014/main" id="{5455EFCD-02E5-B87E-899E-7C49380EA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070" y="2809461"/>
            <a:ext cx="1728304" cy="172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white logo with black background&#10;&#10;AI-generated content may be incorrect.">
            <a:extLst>
              <a:ext uri="{FF2B5EF4-FFF2-40B4-BE49-F238E27FC236}">
                <a16:creationId xmlns:a16="http://schemas.microsoft.com/office/drawing/2014/main" id="{BDB6DA1D-904E-0555-A828-20E593E8EA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42" t="15501" r="29274" b="21771"/>
          <a:stretch>
            <a:fillRect/>
          </a:stretch>
        </p:blipFill>
        <p:spPr>
          <a:xfrm>
            <a:off x="6328528" y="2949198"/>
            <a:ext cx="1414791" cy="1448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688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B Colors">
      <a:dk1>
        <a:sysClr val="windowText" lastClr="000000"/>
      </a:dk1>
      <a:lt1>
        <a:sysClr val="window" lastClr="FFFFFF"/>
      </a:lt1>
      <a:dk2>
        <a:srgbClr val="202944"/>
      </a:dk2>
      <a:lt2>
        <a:srgbClr val="C8C8C8"/>
      </a:lt2>
      <a:accent1>
        <a:srgbClr val="8EB9CA"/>
      </a:accent1>
      <a:accent2>
        <a:srgbClr val="55585A"/>
      </a:accent2>
      <a:accent3>
        <a:srgbClr val="A5A5A5"/>
      </a:accent3>
      <a:accent4>
        <a:srgbClr val="A02242"/>
      </a:accent4>
      <a:accent5>
        <a:srgbClr val="ACFEDD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Gotham Black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ate Tech of MO Presentation 9.25.25" id="{EA0AD862-8CE4-8A4C-AA60-FB78A6078B76}" vid="{21047A64-673A-5C4F-93C4-BD5794A593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65A39EE31CF7408EFFAE00CC372801" ma:contentTypeVersion="23" ma:contentTypeDescription="Create a new document." ma:contentTypeScope="" ma:versionID="ee92d501ba4c8667e007ff82b86937cf">
  <xsd:schema xmlns:xsd="http://www.w3.org/2001/XMLSchema" xmlns:xs="http://www.w3.org/2001/XMLSchema" xmlns:p="http://schemas.microsoft.com/office/2006/metadata/properties" xmlns:ns2="b5a26e9b-a02c-40f8-89f3-697a42142647" xmlns:ns3="3e590ef8-f9b7-44aa-bfd3-d2a6c75c0b04" targetNamespace="http://schemas.microsoft.com/office/2006/metadata/properties" ma:root="true" ma:fieldsID="f254f53a86106b5d4d79daf178132f20" ns2:_="" ns3:_="">
    <xsd:import namespace="b5a26e9b-a02c-40f8-89f3-697a42142647"/>
    <xsd:import namespace="3e590ef8-f9b7-44aa-bfd3-d2a6c75c0b04"/>
    <xsd:element name="properties">
      <xsd:complexType>
        <xsd:sequence>
          <xsd:element name="documentManagement">
            <xsd:complexType>
              <xsd:all>
                <xsd:element ref="ns2:MigrationWizId" minOccurs="0"/>
                <xsd:element ref="ns2:MigrationWizIdPermissions" minOccurs="0"/>
                <xsd:element ref="ns2:MigrationWizIdVersion" minOccurs="0"/>
                <xsd:element ref="ns2:lcf76f155ced4ddcb4097134ff3c332f0" minOccurs="0"/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MigrationWizIdPermissionLevels" minOccurs="0"/>
                <xsd:element ref="ns2:MigrationWizIdDocumentLibraryPermissions" minOccurs="0"/>
                <xsd:element ref="ns2:MigrationWizIdSecurityGroups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a26e9b-a02c-40f8-89f3-697a42142647" elementFormDefault="qualified">
    <xsd:import namespace="http://schemas.microsoft.com/office/2006/documentManagement/types"/>
    <xsd:import namespace="http://schemas.microsoft.com/office/infopath/2007/PartnerControls"/>
    <xsd:element name="MigrationWizId" ma:index="8" nillable="true" ma:displayName="MigrationWizId" ma:internalName="MigrationWizId">
      <xsd:simpleType>
        <xsd:restriction base="dms:Text"/>
      </xsd:simpleType>
    </xsd:element>
    <xsd:element name="MigrationWizIdPermissions" ma:index="9" nillable="true" ma:displayName="MigrationWizIdPermissions" ma:internalName="MigrationWizIdPermissions">
      <xsd:simpleType>
        <xsd:restriction base="dms:Text"/>
      </xsd:simpleType>
    </xsd:element>
    <xsd:element name="MigrationWizIdVersion" ma:index="10" nillable="true" ma:displayName="MigrationWizIdVersion" ma:internalName="MigrationWizIdVersion">
      <xsd:simpleType>
        <xsd:restriction base="dms:Text"/>
      </xsd:simpleType>
    </xsd:element>
    <xsd:element name="lcf76f155ced4ddcb4097134ff3c332f0" ma:index="11" nillable="true" ma:displayName="Image Tags_0" ma:hidden="true" ma:internalName="lcf76f155ced4ddcb4097134ff3c332f0" ma:readOnly="fals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0672edc2-b568-4d97-adf2-cfca78c0410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5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6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igrationWizIdPermissionLevels" ma:index="25" nillable="true" ma:displayName="MigrationWizIdPermissionLevels" ma:internalName="MigrationWizIdPermissionLevels">
      <xsd:simpleType>
        <xsd:restriction base="dms:Text"/>
      </xsd:simpleType>
    </xsd:element>
    <xsd:element name="MigrationWizIdDocumentLibraryPermissions" ma:index="26" nillable="true" ma:displayName="MigrationWizIdDocumentLibraryPermissions" ma:internalName="MigrationWizIdDocumentLibraryPermissions">
      <xsd:simpleType>
        <xsd:restriction base="dms:Text"/>
      </xsd:simpleType>
    </xsd:element>
    <xsd:element name="MigrationWizIdSecurityGroups" ma:index="27" nillable="true" ma:displayName="MigrationWizIdSecurityGroups" ma:internalName="MigrationWizIdSecurityGroups">
      <xsd:simpleType>
        <xsd:restriction base="dms:Text"/>
      </xsd:simpleType>
    </xsd:element>
    <xsd:element name="MediaServiceBillingMetadata" ma:index="3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590ef8-f9b7-44aa-bfd3-d2a6c75c0b0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fbf64df-46f7-4be1-a5c8-1c37ac31fee6}" ma:internalName="TaxCatchAll" ma:showField="CatchAllData" ma:web="3e590ef8-f9b7-44aa-bfd3-d2a6c75c0b0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igrationWizIdSecurityGroups xmlns="b5a26e9b-a02c-40f8-89f3-697a42142647" xsi:nil="true"/>
    <MigrationWizIdVersion xmlns="b5a26e9b-a02c-40f8-89f3-697a42142647" xsi:nil="true"/>
    <lcf76f155ced4ddcb4097134ff3c332f xmlns="b5a26e9b-a02c-40f8-89f3-697a42142647">
      <Terms xmlns="http://schemas.microsoft.com/office/infopath/2007/PartnerControls"/>
    </lcf76f155ced4ddcb4097134ff3c332f>
    <MigrationWizId xmlns="b5a26e9b-a02c-40f8-89f3-697a42142647" xsi:nil="true"/>
    <MigrationWizIdPermissionLevels xmlns="b5a26e9b-a02c-40f8-89f3-697a42142647" xsi:nil="true"/>
    <MigrationWizIdDocumentLibraryPermissions xmlns="b5a26e9b-a02c-40f8-89f3-697a42142647" xsi:nil="true"/>
    <lcf76f155ced4ddcb4097134ff3c332f0 xmlns="b5a26e9b-a02c-40f8-89f3-697a42142647" xsi:nil="true"/>
    <MigrationWizIdPermissions xmlns="b5a26e9b-a02c-40f8-89f3-697a42142647" xsi:nil="true"/>
    <TaxCatchAll xmlns="3e590ef8-f9b7-44aa-bfd3-d2a6c75c0b04" xsi:nil="true"/>
  </documentManagement>
</p:properties>
</file>

<file path=customXml/itemProps1.xml><?xml version="1.0" encoding="utf-8"?>
<ds:datastoreItem xmlns:ds="http://schemas.openxmlformats.org/officeDocument/2006/customXml" ds:itemID="{E03940FB-879B-4021-9B4C-CFE47CC2CD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5a26e9b-a02c-40f8-89f3-697a42142647"/>
    <ds:schemaRef ds:uri="3e590ef8-f9b7-44aa-bfd3-d2a6c75c0b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6361C96-F55C-485B-AAB0-A5EC09F136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36A6B26-DEA7-4B97-8524-4B1B8ADB4F8F}">
  <ds:schemaRefs>
    <ds:schemaRef ds:uri="http://purl.org/dc/elements/1.1/"/>
    <ds:schemaRef ds:uri="http://www.w3.org/XML/1998/namespace"/>
    <ds:schemaRef ds:uri="3e590ef8-f9b7-44aa-bfd3-d2a6c75c0b04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terms/"/>
    <ds:schemaRef ds:uri="b5a26e9b-a02c-40f8-89f3-697a42142647"/>
    <ds:schemaRef ds:uri="http://schemas.microsoft.com/office/infopath/2007/PartnerControls"/>
    <ds:schemaRef ds:uri="http://schemas.openxmlformats.org/package/2006/metadata/core-properties"/>
  </ds:schemaRefs>
</ds:datastoreItem>
</file>

<file path=docMetadata/LabelInfo.xml><?xml version="1.0" encoding="utf-8"?>
<clbl:labelList xmlns:clbl="http://schemas.microsoft.com/office/2020/mipLabelMetadata">
  <clbl:label id="{b76cc60f-74fa-4546-bbea-893b10c8b05e}" enabled="0" method="" siteId="{b76cc60f-74fa-4546-bbea-893b10c8b05e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4728</TotalTime>
  <Words>1048</Words>
  <Application>Microsoft Office PowerPoint</Application>
  <PresentationFormat>Widescreen</PresentationFormat>
  <Paragraphs>184</Paragraphs>
  <Slides>13</Slides>
  <Notes>12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I-470:  Efficiency, Partnership &amp; Excellence in Action</vt:lpstr>
      <vt:lpstr>Meet Your Presenters</vt:lpstr>
      <vt:lpstr>Family-Owned KC Based</vt:lpstr>
      <vt:lpstr>PowerPoint Presentation</vt:lpstr>
      <vt:lpstr>PowerPoint Presentation</vt:lpstr>
      <vt:lpstr>PowerPoint Presentation</vt:lpstr>
      <vt:lpstr>What makes the I-470 project unique?</vt:lpstr>
      <vt:lpstr>PowerPoint Presentation</vt:lpstr>
      <vt:lpstr>PowerPoint Presentation</vt:lpstr>
      <vt:lpstr>Coordination &amp; Execution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 Callis</dc:creator>
  <cp:lastModifiedBy>Tayler Delzell</cp:lastModifiedBy>
  <cp:revision>6</cp:revision>
  <dcterms:created xsi:type="dcterms:W3CDTF">2025-10-29T14:27:29Z</dcterms:created>
  <dcterms:modified xsi:type="dcterms:W3CDTF">2025-12-30T13:22:42Z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0x010100FB65A39EE31CF7408EFFAE00CC372801</vt:lpwstr>
  </property>
  <property fmtid="{D5CDD505-2E9C-101B-9397-08002B2CF9AE}" pid="3" name="MediaServiceImageTags">
    <vt:lpwstr/>
  </property>
  <property fmtid="{D5CDD505-2E9C-101B-9397-08002B2CF9AE}" pid="4" name="xd_ProgID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  <property fmtid="{D5CDD505-2E9C-101B-9397-08002B2CF9AE}" pid="11" name="xd_Signature">
    <vt:lpwstr/>
  </property>
</Properties>
</file>