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96470" y="0"/>
            <a:ext cx="295567" cy="64262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428232"/>
            <a:ext cx="12192000" cy="429895"/>
          </a:xfrm>
          <a:custGeom>
            <a:avLst/>
            <a:gdLst/>
            <a:ahLst/>
            <a:cxnLst/>
            <a:rect l="l" t="t" r="r" b="b"/>
            <a:pathLst>
              <a:path w="12192000" h="429895">
                <a:moveTo>
                  <a:pt x="12192000" y="0"/>
                </a:moveTo>
                <a:lnTo>
                  <a:pt x="0" y="0"/>
                </a:lnTo>
                <a:lnTo>
                  <a:pt x="0" y="429768"/>
                </a:lnTo>
                <a:lnTo>
                  <a:pt x="12192000" y="429768"/>
                </a:lnTo>
                <a:lnTo>
                  <a:pt x="12192000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28232"/>
            <a:ext cx="12192000" cy="429895"/>
          </a:xfrm>
          <a:custGeom>
            <a:avLst/>
            <a:gdLst/>
            <a:ahLst/>
            <a:cxnLst/>
            <a:rect l="l" t="t" r="r" b="b"/>
            <a:pathLst>
              <a:path w="12192000" h="429895">
                <a:moveTo>
                  <a:pt x="12192000" y="0"/>
                </a:moveTo>
                <a:lnTo>
                  <a:pt x="0" y="0"/>
                </a:lnTo>
                <a:lnTo>
                  <a:pt x="0" y="429768"/>
                </a:lnTo>
                <a:lnTo>
                  <a:pt x="12192000" y="429768"/>
                </a:lnTo>
                <a:lnTo>
                  <a:pt x="12192000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116" y="376809"/>
            <a:ext cx="11351767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1389" y="1585340"/>
            <a:ext cx="10069220" cy="3941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727180" y="6559973"/>
            <a:ext cx="211454" cy="16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3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3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3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g"/><Relationship Id="rId7" Type="http://schemas.openxmlformats.org/officeDocument/2006/relationships/image" Target="../media/image38.png"/><Relationship Id="rId8" Type="http://schemas.openxmlformats.org/officeDocument/2006/relationships/image" Target="../media/image39.jp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50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52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53.jpg"/><Relationship Id="rId6" Type="http://schemas.openxmlformats.org/officeDocument/2006/relationships/image" Target="../media/image5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14.png"/><Relationship Id="rId4" Type="http://schemas.openxmlformats.org/officeDocument/2006/relationships/image" Target="../media/image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6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6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64.jpg"/><Relationship Id="rId5" Type="http://schemas.openxmlformats.org/officeDocument/2006/relationships/image" Target="../media/image6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6" Type="http://schemas.openxmlformats.org/officeDocument/2006/relationships/image" Target="../media/image74.jpg"/><Relationship Id="rId7" Type="http://schemas.openxmlformats.org/officeDocument/2006/relationships/image" Target="../media/image75.png"/><Relationship Id="rId8" Type="http://schemas.openxmlformats.org/officeDocument/2006/relationships/image" Target="../media/image7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6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8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" y="-329"/>
            <a:ext cx="12192635" cy="6858634"/>
            <a:chOff x="-8" y="-329"/>
            <a:chExt cx="12192635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-317"/>
              <a:ext cx="7244715" cy="1576070"/>
            </a:xfrm>
            <a:custGeom>
              <a:avLst/>
              <a:gdLst/>
              <a:ahLst/>
              <a:cxnLst/>
              <a:rect l="l" t="t" r="r" b="b"/>
              <a:pathLst>
                <a:path w="7244715" h="1576070">
                  <a:moveTo>
                    <a:pt x="82892" y="1185621"/>
                  </a:moveTo>
                  <a:lnTo>
                    <a:pt x="0" y="1036281"/>
                  </a:lnTo>
                  <a:lnTo>
                    <a:pt x="0" y="1334947"/>
                  </a:lnTo>
                  <a:lnTo>
                    <a:pt x="82892" y="1185621"/>
                  </a:lnTo>
                  <a:close/>
                </a:path>
                <a:path w="7244715" h="1576070">
                  <a:moveTo>
                    <a:pt x="381279" y="390105"/>
                  </a:moveTo>
                  <a:lnTo>
                    <a:pt x="164884" y="330"/>
                  </a:lnTo>
                  <a:lnTo>
                    <a:pt x="0" y="330"/>
                  </a:lnTo>
                  <a:lnTo>
                    <a:pt x="0" y="246570"/>
                  </a:lnTo>
                  <a:lnTo>
                    <a:pt x="77647" y="384429"/>
                  </a:lnTo>
                  <a:lnTo>
                    <a:pt x="0" y="526351"/>
                  </a:lnTo>
                  <a:lnTo>
                    <a:pt x="0" y="780211"/>
                  </a:lnTo>
                  <a:lnTo>
                    <a:pt x="77647" y="780211"/>
                  </a:lnTo>
                  <a:lnTo>
                    <a:pt x="164706" y="780211"/>
                  </a:lnTo>
                  <a:lnTo>
                    <a:pt x="381279" y="390105"/>
                  </a:lnTo>
                  <a:close/>
                </a:path>
                <a:path w="7244715" h="1576070">
                  <a:moveTo>
                    <a:pt x="679678" y="1185621"/>
                  </a:moveTo>
                  <a:lnTo>
                    <a:pt x="463092" y="795489"/>
                  </a:lnTo>
                  <a:lnTo>
                    <a:pt x="159461" y="795489"/>
                  </a:lnTo>
                  <a:lnTo>
                    <a:pt x="376047" y="1179918"/>
                  </a:lnTo>
                  <a:lnTo>
                    <a:pt x="159461" y="1575714"/>
                  </a:lnTo>
                  <a:lnTo>
                    <a:pt x="463092" y="1575714"/>
                  </a:lnTo>
                  <a:lnTo>
                    <a:pt x="679678" y="1185621"/>
                  </a:lnTo>
                  <a:close/>
                </a:path>
                <a:path w="7244715" h="1576070">
                  <a:moveTo>
                    <a:pt x="978103" y="390105"/>
                  </a:moveTo>
                  <a:lnTo>
                    <a:pt x="761555" y="0"/>
                  </a:lnTo>
                  <a:lnTo>
                    <a:pt x="457911" y="0"/>
                  </a:lnTo>
                  <a:lnTo>
                    <a:pt x="674497" y="384429"/>
                  </a:lnTo>
                  <a:lnTo>
                    <a:pt x="457911" y="780211"/>
                  </a:lnTo>
                  <a:lnTo>
                    <a:pt x="761555" y="780211"/>
                  </a:lnTo>
                  <a:lnTo>
                    <a:pt x="978103" y="390105"/>
                  </a:lnTo>
                  <a:close/>
                </a:path>
                <a:path w="7244715" h="1576070">
                  <a:moveTo>
                    <a:pt x="1276527" y="1185621"/>
                  </a:moveTo>
                  <a:lnTo>
                    <a:pt x="1059942" y="795489"/>
                  </a:lnTo>
                  <a:lnTo>
                    <a:pt x="756272" y="795489"/>
                  </a:lnTo>
                  <a:lnTo>
                    <a:pt x="972870" y="1179918"/>
                  </a:lnTo>
                  <a:lnTo>
                    <a:pt x="756272" y="1575714"/>
                  </a:lnTo>
                  <a:lnTo>
                    <a:pt x="1059942" y="1575714"/>
                  </a:lnTo>
                  <a:lnTo>
                    <a:pt x="1276527" y="1185621"/>
                  </a:lnTo>
                  <a:close/>
                </a:path>
                <a:path w="7244715" h="1576070">
                  <a:moveTo>
                    <a:pt x="1574901" y="390105"/>
                  </a:moveTo>
                  <a:lnTo>
                    <a:pt x="1358315" y="0"/>
                  </a:lnTo>
                  <a:lnTo>
                    <a:pt x="1054696" y="0"/>
                  </a:lnTo>
                  <a:lnTo>
                    <a:pt x="1271295" y="384429"/>
                  </a:lnTo>
                  <a:lnTo>
                    <a:pt x="1054696" y="780211"/>
                  </a:lnTo>
                  <a:lnTo>
                    <a:pt x="1358315" y="780211"/>
                  </a:lnTo>
                  <a:lnTo>
                    <a:pt x="1574901" y="390105"/>
                  </a:lnTo>
                  <a:close/>
                </a:path>
                <a:path w="7244715" h="1576070">
                  <a:moveTo>
                    <a:pt x="1873326" y="1185621"/>
                  </a:moveTo>
                  <a:lnTo>
                    <a:pt x="1656791" y="795489"/>
                  </a:lnTo>
                  <a:lnTo>
                    <a:pt x="1353134" y="795489"/>
                  </a:lnTo>
                  <a:lnTo>
                    <a:pt x="1569720" y="1179918"/>
                  </a:lnTo>
                  <a:lnTo>
                    <a:pt x="1353134" y="1575714"/>
                  </a:lnTo>
                  <a:lnTo>
                    <a:pt x="1656791" y="1575714"/>
                  </a:lnTo>
                  <a:lnTo>
                    <a:pt x="1873326" y="1185621"/>
                  </a:lnTo>
                  <a:close/>
                </a:path>
                <a:path w="7244715" h="1576070">
                  <a:moveTo>
                    <a:pt x="2171750" y="390105"/>
                  </a:moveTo>
                  <a:lnTo>
                    <a:pt x="1955165" y="0"/>
                  </a:lnTo>
                  <a:lnTo>
                    <a:pt x="1651558" y="0"/>
                  </a:lnTo>
                  <a:lnTo>
                    <a:pt x="1868093" y="384429"/>
                  </a:lnTo>
                  <a:lnTo>
                    <a:pt x="1651558" y="780211"/>
                  </a:lnTo>
                  <a:lnTo>
                    <a:pt x="1955165" y="780211"/>
                  </a:lnTo>
                  <a:lnTo>
                    <a:pt x="2171750" y="390105"/>
                  </a:lnTo>
                  <a:close/>
                </a:path>
                <a:path w="7244715" h="1576070">
                  <a:moveTo>
                    <a:pt x="2470137" y="1185621"/>
                  </a:moveTo>
                  <a:lnTo>
                    <a:pt x="2253538" y="795489"/>
                  </a:lnTo>
                  <a:lnTo>
                    <a:pt x="1949932" y="795489"/>
                  </a:lnTo>
                  <a:lnTo>
                    <a:pt x="2166518" y="1179918"/>
                  </a:lnTo>
                  <a:lnTo>
                    <a:pt x="1949932" y="1575714"/>
                  </a:lnTo>
                  <a:lnTo>
                    <a:pt x="2253538" y="1575714"/>
                  </a:lnTo>
                  <a:lnTo>
                    <a:pt x="2470137" y="1185621"/>
                  </a:lnTo>
                  <a:close/>
                </a:path>
                <a:path w="7244715" h="1576070">
                  <a:moveTo>
                    <a:pt x="2768562" y="390105"/>
                  </a:moveTo>
                  <a:lnTo>
                    <a:pt x="2552014" y="0"/>
                  </a:lnTo>
                  <a:lnTo>
                    <a:pt x="2248357" y="0"/>
                  </a:lnTo>
                  <a:lnTo>
                    <a:pt x="2464943" y="384429"/>
                  </a:lnTo>
                  <a:lnTo>
                    <a:pt x="2248357" y="780211"/>
                  </a:lnTo>
                  <a:lnTo>
                    <a:pt x="2552014" y="780211"/>
                  </a:lnTo>
                  <a:lnTo>
                    <a:pt x="2768562" y="390105"/>
                  </a:lnTo>
                  <a:close/>
                </a:path>
                <a:path w="7244715" h="1576070">
                  <a:moveTo>
                    <a:pt x="3066986" y="1185621"/>
                  </a:moveTo>
                  <a:lnTo>
                    <a:pt x="2850388" y="795489"/>
                  </a:lnTo>
                  <a:lnTo>
                    <a:pt x="2546781" y="795489"/>
                  </a:lnTo>
                  <a:lnTo>
                    <a:pt x="2763329" y="1179918"/>
                  </a:lnTo>
                  <a:lnTo>
                    <a:pt x="2546781" y="1575714"/>
                  </a:lnTo>
                  <a:lnTo>
                    <a:pt x="2850388" y="1575714"/>
                  </a:lnTo>
                  <a:lnTo>
                    <a:pt x="3066986" y="1185621"/>
                  </a:lnTo>
                  <a:close/>
                </a:path>
                <a:path w="7244715" h="1576070">
                  <a:moveTo>
                    <a:pt x="3365360" y="390105"/>
                  </a:moveTo>
                  <a:lnTo>
                    <a:pt x="3148774" y="0"/>
                  </a:lnTo>
                  <a:lnTo>
                    <a:pt x="2845155" y="0"/>
                  </a:lnTo>
                  <a:lnTo>
                    <a:pt x="3061754" y="384429"/>
                  </a:lnTo>
                  <a:lnTo>
                    <a:pt x="2845155" y="780211"/>
                  </a:lnTo>
                  <a:lnTo>
                    <a:pt x="3148774" y="780211"/>
                  </a:lnTo>
                  <a:lnTo>
                    <a:pt x="3365360" y="390105"/>
                  </a:lnTo>
                  <a:close/>
                </a:path>
                <a:path w="7244715" h="1576070">
                  <a:moveTo>
                    <a:pt x="3663785" y="1185621"/>
                  </a:moveTo>
                  <a:lnTo>
                    <a:pt x="3447250" y="795489"/>
                  </a:lnTo>
                  <a:lnTo>
                    <a:pt x="3143580" y="795489"/>
                  </a:lnTo>
                  <a:lnTo>
                    <a:pt x="3360178" y="1179918"/>
                  </a:lnTo>
                  <a:lnTo>
                    <a:pt x="3143580" y="1575714"/>
                  </a:lnTo>
                  <a:lnTo>
                    <a:pt x="3447250" y="1575714"/>
                  </a:lnTo>
                  <a:lnTo>
                    <a:pt x="3663785" y="1185621"/>
                  </a:lnTo>
                  <a:close/>
                </a:path>
                <a:path w="7244715" h="1576070">
                  <a:moveTo>
                    <a:pt x="3962209" y="390105"/>
                  </a:moveTo>
                  <a:lnTo>
                    <a:pt x="3745623" y="0"/>
                  </a:lnTo>
                  <a:lnTo>
                    <a:pt x="3442004" y="0"/>
                  </a:lnTo>
                  <a:lnTo>
                    <a:pt x="3658552" y="384429"/>
                  </a:lnTo>
                  <a:lnTo>
                    <a:pt x="3442004" y="780211"/>
                  </a:lnTo>
                  <a:lnTo>
                    <a:pt x="3745623" y="780211"/>
                  </a:lnTo>
                  <a:lnTo>
                    <a:pt x="3962209" y="390105"/>
                  </a:lnTo>
                  <a:close/>
                </a:path>
                <a:path w="7244715" h="1576070">
                  <a:moveTo>
                    <a:pt x="4260596" y="1185621"/>
                  </a:moveTo>
                  <a:lnTo>
                    <a:pt x="4043997" y="795489"/>
                  </a:lnTo>
                  <a:lnTo>
                    <a:pt x="3740391" y="795489"/>
                  </a:lnTo>
                  <a:lnTo>
                    <a:pt x="3956977" y="1179918"/>
                  </a:lnTo>
                  <a:lnTo>
                    <a:pt x="3740391" y="1575714"/>
                  </a:lnTo>
                  <a:lnTo>
                    <a:pt x="4043997" y="1575714"/>
                  </a:lnTo>
                  <a:lnTo>
                    <a:pt x="4260596" y="1185621"/>
                  </a:lnTo>
                  <a:close/>
                </a:path>
                <a:path w="7244715" h="1576070">
                  <a:moveTo>
                    <a:pt x="4559058" y="390105"/>
                  </a:moveTo>
                  <a:lnTo>
                    <a:pt x="4342473" y="0"/>
                  </a:lnTo>
                  <a:lnTo>
                    <a:pt x="4038816" y="0"/>
                  </a:lnTo>
                  <a:lnTo>
                    <a:pt x="4255401" y="384429"/>
                  </a:lnTo>
                  <a:lnTo>
                    <a:pt x="4038816" y="780211"/>
                  </a:lnTo>
                  <a:lnTo>
                    <a:pt x="4342473" y="780211"/>
                  </a:lnTo>
                  <a:lnTo>
                    <a:pt x="4559058" y="390105"/>
                  </a:lnTo>
                  <a:close/>
                </a:path>
                <a:path w="7244715" h="1576070">
                  <a:moveTo>
                    <a:pt x="4857204" y="1185621"/>
                  </a:moveTo>
                  <a:lnTo>
                    <a:pt x="4640846" y="795489"/>
                  </a:lnTo>
                  <a:lnTo>
                    <a:pt x="4337240" y="795489"/>
                  </a:lnTo>
                  <a:lnTo>
                    <a:pt x="4553775" y="1179918"/>
                  </a:lnTo>
                  <a:lnTo>
                    <a:pt x="4337240" y="1575714"/>
                  </a:lnTo>
                  <a:lnTo>
                    <a:pt x="4640846" y="1575714"/>
                  </a:lnTo>
                  <a:lnTo>
                    <a:pt x="4857204" y="1185621"/>
                  </a:lnTo>
                  <a:close/>
                </a:path>
                <a:path w="7244715" h="1576070">
                  <a:moveTo>
                    <a:pt x="5155920" y="390105"/>
                  </a:moveTo>
                  <a:lnTo>
                    <a:pt x="4939322" y="0"/>
                  </a:lnTo>
                  <a:lnTo>
                    <a:pt x="4635614" y="0"/>
                  </a:lnTo>
                  <a:lnTo>
                    <a:pt x="4852403" y="384429"/>
                  </a:lnTo>
                  <a:lnTo>
                    <a:pt x="4635614" y="780211"/>
                  </a:lnTo>
                  <a:lnTo>
                    <a:pt x="4939322" y="780211"/>
                  </a:lnTo>
                  <a:lnTo>
                    <a:pt x="5155920" y="390105"/>
                  </a:lnTo>
                  <a:close/>
                </a:path>
                <a:path w="7244715" h="1576070">
                  <a:moveTo>
                    <a:pt x="5454142" y="1185621"/>
                  </a:moveTo>
                  <a:lnTo>
                    <a:pt x="5237556" y="795489"/>
                  </a:lnTo>
                  <a:lnTo>
                    <a:pt x="4934039" y="795489"/>
                  </a:lnTo>
                  <a:lnTo>
                    <a:pt x="5150637" y="1179918"/>
                  </a:lnTo>
                  <a:lnTo>
                    <a:pt x="4934039" y="1575714"/>
                  </a:lnTo>
                  <a:lnTo>
                    <a:pt x="5237556" y="1575714"/>
                  </a:lnTo>
                  <a:lnTo>
                    <a:pt x="5454142" y="1185621"/>
                  </a:lnTo>
                  <a:close/>
                </a:path>
                <a:path w="7244715" h="1576070">
                  <a:moveTo>
                    <a:pt x="5752858" y="390105"/>
                  </a:moveTo>
                  <a:lnTo>
                    <a:pt x="5536273" y="0"/>
                  </a:lnTo>
                  <a:lnTo>
                    <a:pt x="5232273" y="0"/>
                  </a:lnTo>
                  <a:lnTo>
                    <a:pt x="5448859" y="384429"/>
                  </a:lnTo>
                  <a:lnTo>
                    <a:pt x="5232273" y="780211"/>
                  </a:lnTo>
                  <a:lnTo>
                    <a:pt x="5536273" y="780211"/>
                  </a:lnTo>
                  <a:lnTo>
                    <a:pt x="5752858" y="390105"/>
                  </a:lnTo>
                  <a:close/>
                </a:path>
                <a:path w="7244715" h="1576070">
                  <a:moveTo>
                    <a:pt x="6051093" y="1185621"/>
                  </a:moveTo>
                  <a:lnTo>
                    <a:pt x="5834507" y="795489"/>
                  </a:lnTo>
                  <a:lnTo>
                    <a:pt x="5530989" y="795489"/>
                  </a:lnTo>
                  <a:lnTo>
                    <a:pt x="5747575" y="1179918"/>
                  </a:lnTo>
                  <a:lnTo>
                    <a:pt x="5530989" y="1575714"/>
                  </a:lnTo>
                  <a:lnTo>
                    <a:pt x="5834507" y="1575714"/>
                  </a:lnTo>
                  <a:lnTo>
                    <a:pt x="6051093" y="1185621"/>
                  </a:lnTo>
                  <a:close/>
                </a:path>
                <a:path w="7244715" h="1576070">
                  <a:moveTo>
                    <a:pt x="6349327" y="390105"/>
                  </a:moveTo>
                  <a:lnTo>
                    <a:pt x="6132741" y="0"/>
                  </a:lnTo>
                  <a:lnTo>
                    <a:pt x="5829224" y="0"/>
                  </a:lnTo>
                  <a:lnTo>
                    <a:pt x="6045809" y="384429"/>
                  </a:lnTo>
                  <a:lnTo>
                    <a:pt x="5829224" y="780211"/>
                  </a:lnTo>
                  <a:lnTo>
                    <a:pt x="6132741" y="780211"/>
                  </a:lnTo>
                  <a:lnTo>
                    <a:pt x="6349327" y="390105"/>
                  </a:lnTo>
                  <a:close/>
                </a:path>
                <a:path w="7244715" h="1576070">
                  <a:moveTo>
                    <a:pt x="6648043" y="1185621"/>
                  </a:moveTo>
                  <a:lnTo>
                    <a:pt x="6431445" y="795489"/>
                  </a:lnTo>
                  <a:lnTo>
                    <a:pt x="6127458" y="795489"/>
                  </a:lnTo>
                  <a:lnTo>
                    <a:pt x="6344044" y="1179918"/>
                  </a:lnTo>
                  <a:lnTo>
                    <a:pt x="6127458" y="1575714"/>
                  </a:lnTo>
                  <a:lnTo>
                    <a:pt x="6431445" y="1575714"/>
                  </a:lnTo>
                  <a:lnTo>
                    <a:pt x="6648043" y="1185621"/>
                  </a:lnTo>
                  <a:close/>
                </a:path>
                <a:path w="7244715" h="1576070">
                  <a:moveTo>
                    <a:pt x="7244512" y="1185621"/>
                  </a:moveTo>
                  <a:lnTo>
                    <a:pt x="7027913" y="795489"/>
                  </a:lnTo>
                  <a:lnTo>
                    <a:pt x="6724396" y="795489"/>
                  </a:lnTo>
                  <a:lnTo>
                    <a:pt x="6940994" y="1179918"/>
                  </a:lnTo>
                  <a:lnTo>
                    <a:pt x="6724396" y="1575714"/>
                  </a:lnTo>
                  <a:lnTo>
                    <a:pt x="7027913" y="1575714"/>
                  </a:lnTo>
                  <a:lnTo>
                    <a:pt x="7244512" y="1185621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7199" y="491997"/>
              <a:ext cx="11277600" cy="5090795"/>
            </a:xfrm>
            <a:custGeom>
              <a:avLst/>
              <a:gdLst/>
              <a:ahLst/>
              <a:cxnLst/>
              <a:rect l="l" t="t" r="r" b="b"/>
              <a:pathLst>
                <a:path w="11277600" h="5090795">
                  <a:moveTo>
                    <a:pt x="11277600" y="0"/>
                  </a:moveTo>
                  <a:lnTo>
                    <a:pt x="300494" y="0"/>
                  </a:lnTo>
                  <a:lnTo>
                    <a:pt x="251751" y="3935"/>
                  </a:lnTo>
                  <a:lnTo>
                    <a:pt x="205513" y="15327"/>
                  </a:lnTo>
                  <a:lnTo>
                    <a:pt x="162397" y="33556"/>
                  </a:lnTo>
                  <a:lnTo>
                    <a:pt x="123024" y="58001"/>
                  </a:lnTo>
                  <a:lnTo>
                    <a:pt x="88011" y="88042"/>
                  </a:lnTo>
                  <a:lnTo>
                    <a:pt x="57976" y="123059"/>
                  </a:lnTo>
                  <a:lnTo>
                    <a:pt x="33539" y="162432"/>
                  </a:lnTo>
                  <a:lnTo>
                    <a:pt x="15318" y="205540"/>
                  </a:lnTo>
                  <a:lnTo>
                    <a:pt x="3932" y="251764"/>
                  </a:lnTo>
                  <a:lnTo>
                    <a:pt x="0" y="300481"/>
                  </a:lnTo>
                  <a:lnTo>
                    <a:pt x="0" y="5090668"/>
                  </a:lnTo>
                  <a:lnTo>
                    <a:pt x="11277600" y="5090668"/>
                  </a:lnTo>
                  <a:lnTo>
                    <a:pt x="1127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9176" y="1033564"/>
              <a:ext cx="3065526" cy="9139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371" y="2851658"/>
              <a:ext cx="822998" cy="381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788947"/>
              <a:ext cx="12191999" cy="39811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148833"/>
              <a:ext cx="12191999" cy="17091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60743" y="3117849"/>
              <a:ext cx="11277600" cy="2014220"/>
            </a:xfrm>
            <a:custGeom>
              <a:avLst/>
              <a:gdLst/>
              <a:ahLst/>
              <a:cxnLst/>
              <a:rect l="l" t="t" r="r" b="b"/>
              <a:pathLst>
                <a:path w="11277600" h="2014220">
                  <a:moveTo>
                    <a:pt x="11277600" y="0"/>
                  </a:moveTo>
                  <a:lnTo>
                    <a:pt x="0" y="0"/>
                  </a:lnTo>
                  <a:lnTo>
                    <a:pt x="0" y="2014093"/>
                  </a:lnTo>
                  <a:lnTo>
                    <a:pt x="11277600" y="2014093"/>
                  </a:lnTo>
                  <a:lnTo>
                    <a:pt x="1127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981862" y="1179652"/>
            <a:ext cx="9283065" cy="14751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5700"/>
              </a:lnSpc>
              <a:spcBef>
                <a:spcPts val="105"/>
              </a:spcBef>
            </a:pPr>
            <a:r>
              <a:rPr dirty="0" sz="5000" spc="440">
                <a:solidFill>
                  <a:srgbClr val="221F1F"/>
                </a:solidFill>
              </a:rPr>
              <a:t>THE</a:t>
            </a:r>
            <a:r>
              <a:rPr dirty="0" sz="5000" spc="254">
                <a:solidFill>
                  <a:srgbClr val="221F1F"/>
                </a:solidFill>
              </a:rPr>
              <a:t> </a:t>
            </a:r>
            <a:r>
              <a:rPr dirty="0" sz="5000" spc="360">
                <a:solidFill>
                  <a:srgbClr val="221F1F"/>
                </a:solidFill>
              </a:rPr>
              <a:t>ROAD</a:t>
            </a:r>
            <a:r>
              <a:rPr dirty="0" sz="5000" spc="260">
                <a:solidFill>
                  <a:srgbClr val="221F1F"/>
                </a:solidFill>
              </a:rPr>
              <a:t> </a:t>
            </a:r>
            <a:r>
              <a:rPr dirty="0" sz="5000" spc="405">
                <a:solidFill>
                  <a:srgbClr val="221F1F"/>
                </a:solidFill>
              </a:rPr>
              <a:t>AHEAD:</a:t>
            </a:r>
            <a:endParaRPr sz="5000"/>
          </a:p>
          <a:p>
            <a:pPr marL="12700">
              <a:lnSpc>
                <a:spcPts val="5700"/>
              </a:lnSpc>
            </a:pPr>
            <a:r>
              <a:rPr dirty="0" sz="5000" spc="335">
                <a:solidFill>
                  <a:srgbClr val="221F1F"/>
                </a:solidFill>
              </a:rPr>
              <a:t>NAPA’S</a:t>
            </a:r>
            <a:r>
              <a:rPr dirty="0" sz="5000" spc="270">
                <a:solidFill>
                  <a:srgbClr val="221F1F"/>
                </a:solidFill>
              </a:rPr>
              <a:t> </a:t>
            </a:r>
            <a:r>
              <a:rPr dirty="0" sz="5000" spc="340">
                <a:solidFill>
                  <a:srgbClr val="221F1F"/>
                </a:solidFill>
              </a:rPr>
              <a:t>NATIONAL</a:t>
            </a:r>
            <a:r>
              <a:rPr dirty="0" sz="5000" spc="280">
                <a:solidFill>
                  <a:srgbClr val="221F1F"/>
                </a:solidFill>
              </a:rPr>
              <a:t> </a:t>
            </a:r>
            <a:r>
              <a:rPr dirty="0" sz="5000" spc="470">
                <a:solidFill>
                  <a:srgbClr val="221F1F"/>
                </a:solidFill>
              </a:rPr>
              <a:t>ADVOCACY</a:t>
            </a:r>
            <a:endParaRPr sz="5000"/>
          </a:p>
        </p:txBody>
      </p:sp>
      <p:sp>
        <p:nvSpPr>
          <p:cNvPr id="12" name="object 12"/>
          <p:cNvSpPr txBox="1"/>
          <p:nvPr/>
        </p:nvSpPr>
        <p:spPr>
          <a:xfrm>
            <a:off x="981862" y="3087065"/>
            <a:ext cx="3347085" cy="519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0" b="1">
                <a:solidFill>
                  <a:srgbClr val="00AE66"/>
                </a:solidFill>
                <a:latin typeface="Calibri"/>
                <a:cs typeface="Calibri"/>
              </a:rPr>
              <a:t>Nile</a:t>
            </a:r>
            <a:r>
              <a:rPr dirty="0" sz="1800" spc="-30" b="1">
                <a:solidFill>
                  <a:srgbClr val="00AE66"/>
                </a:solidFill>
                <a:latin typeface="Calibri"/>
                <a:cs typeface="Calibri"/>
              </a:rPr>
              <a:t> </a:t>
            </a:r>
            <a:r>
              <a:rPr dirty="0" sz="1800" spc="95" b="1">
                <a:solidFill>
                  <a:srgbClr val="00AE66"/>
                </a:solidFill>
                <a:latin typeface="Calibri"/>
                <a:cs typeface="Calibri"/>
              </a:rPr>
              <a:t>Elam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400" spc="10">
                <a:solidFill>
                  <a:srgbClr val="221F1F"/>
                </a:solidFill>
                <a:latin typeface="Calibri"/>
                <a:cs typeface="Calibri"/>
              </a:rPr>
              <a:t>Vice</a:t>
            </a:r>
            <a:r>
              <a:rPr dirty="0" sz="1400" spc="1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221F1F"/>
                </a:solidFill>
                <a:latin typeface="Calibri"/>
                <a:cs typeface="Calibri"/>
              </a:rPr>
              <a:t>President</a:t>
            </a:r>
            <a:r>
              <a:rPr dirty="0" sz="1400" spc="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221F1F"/>
                </a:solidFill>
                <a:latin typeface="Calibri"/>
                <a:cs typeface="Calibri"/>
              </a:rPr>
              <a:t>of</a:t>
            </a:r>
            <a:r>
              <a:rPr dirty="0" sz="1400" spc="8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221F1F"/>
                </a:solidFill>
                <a:latin typeface="Calibri"/>
                <a:cs typeface="Calibri"/>
              </a:rPr>
              <a:t>Government</a:t>
            </a:r>
            <a:r>
              <a:rPr dirty="0" sz="1400" spc="5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221F1F"/>
                </a:solidFill>
                <a:latin typeface="Calibri"/>
                <a:cs typeface="Calibri"/>
              </a:rPr>
              <a:t>Affairs,</a:t>
            </a:r>
            <a:r>
              <a:rPr dirty="0" sz="1400" spc="8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221F1F"/>
                </a:solidFill>
                <a:latin typeface="Calibri"/>
                <a:cs typeface="Calibri"/>
              </a:rPr>
              <a:t>NAPA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1862" y="1012063"/>
            <a:ext cx="496443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65" b="1">
                <a:solidFill>
                  <a:srgbClr val="BEBEBE"/>
                </a:solidFill>
                <a:latin typeface="Calibri"/>
                <a:cs typeface="Calibri"/>
              </a:rPr>
              <a:t>M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130" b="1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130" b="1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50" b="1">
                <a:solidFill>
                  <a:srgbClr val="BEBEBE"/>
                </a:solidFill>
                <a:latin typeface="Calibri"/>
                <a:cs typeface="Calibri"/>
              </a:rPr>
              <a:t>u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dirty="0" sz="1100" spc="-5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dirty="0" sz="1100" spc="37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130" b="1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55" b="1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h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5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dirty="0" sz="1100" spc="38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75" b="1">
                <a:solidFill>
                  <a:srgbClr val="BEBEBE"/>
                </a:solidFill>
                <a:latin typeface="Calibri"/>
                <a:cs typeface="Calibri"/>
              </a:rPr>
              <a:t>P</a:t>
            </a:r>
            <a:r>
              <a:rPr dirty="0" sz="1100" spc="-3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5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v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0" b="1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80" b="1">
                <a:solidFill>
                  <a:srgbClr val="BEBEBE"/>
                </a:solidFill>
                <a:latin typeface="Calibri"/>
                <a:cs typeface="Calibri"/>
              </a:rPr>
              <a:t>m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0" b="1">
                <a:solidFill>
                  <a:srgbClr val="BEBEBE"/>
                </a:solidFill>
                <a:latin typeface="Calibri"/>
                <a:cs typeface="Calibri"/>
              </a:rPr>
              <a:t>e</a:t>
            </a:r>
            <a:r>
              <a:rPr dirty="0" sz="1100" spc="-5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dirty="0" sz="1100" spc="37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130" b="1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130" b="1">
                <a:solidFill>
                  <a:srgbClr val="BEBEBE"/>
                </a:solidFill>
                <a:latin typeface="Calibri"/>
                <a:cs typeface="Calibri"/>
              </a:rPr>
              <a:t>s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140" b="1">
                <a:solidFill>
                  <a:srgbClr val="BEBEBE"/>
                </a:solidFill>
                <a:latin typeface="Calibri"/>
                <a:cs typeface="Calibri"/>
              </a:rPr>
              <a:t>c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5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5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t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i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o</a:t>
            </a:r>
            <a:r>
              <a:rPr dirty="0" sz="1100" spc="-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dirty="0" sz="1100" spc="34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-20" b="1">
                <a:solidFill>
                  <a:srgbClr val="BEBEBE"/>
                </a:solidFill>
                <a:latin typeface="Calibri"/>
                <a:cs typeface="Calibri"/>
              </a:rPr>
              <a:t>|</a:t>
            </a:r>
            <a:r>
              <a:rPr dirty="0" sz="1100" spc="40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J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5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n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50" b="1">
                <a:solidFill>
                  <a:srgbClr val="BEBEBE"/>
                </a:solidFill>
                <a:latin typeface="Calibri"/>
                <a:cs typeface="Calibri"/>
              </a:rPr>
              <a:t>u</a:t>
            </a:r>
            <a:r>
              <a:rPr dirty="0" sz="1100" spc="-3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65" b="1">
                <a:solidFill>
                  <a:srgbClr val="BEBEBE"/>
                </a:solidFill>
                <a:latin typeface="Calibri"/>
                <a:cs typeface="Calibri"/>
              </a:rPr>
              <a:t>a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r</a:t>
            </a:r>
            <a:r>
              <a:rPr dirty="0" sz="1100" spc="-5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y</a:t>
            </a:r>
            <a:r>
              <a:rPr dirty="0" sz="1100" spc="37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6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,</a:t>
            </a:r>
            <a:r>
              <a:rPr dirty="0" sz="1100" spc="39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2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0</a:t>
            </a:r>
            <a:r>
              <a:rPr dirty="0" sz="1100" spc="-40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BEBEBE"/>
                </a:solidFill>
                <a:latin typeface="Calibri"/>
                <a:cs typeface="Calibri"/>
              </a:rPr>
              <a:t>2</a:t>
            </a:r>
            <a:r>
              <a:rPr dirty="0" sz="1100" spc="-35" b="1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100" spc="-50" b="1">
                <a:solidFill>
                  <a:srgbClr val="BEBEBE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4" name="object 14" descr="A two roads with trees and grass  AI-generated content may be incorrect.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" y="3670300"/>
            <a:ext cx="12191999" cy="318769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8986" y="6616700"/>
            <a:ext cx="435419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11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Sheldon</a:t>
            </a:r>
            <a:r>
              <a:rPr dirty="0" sz="11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55">
                <a:solidFill>
                  <a:srgbClr val="FFFFFF"/>
                </a:solidFill>
                <a:latin typeface="Calibri"/>
                <a:cs typeface="Calibri"/>
              </a:rPr>
              <a:t>G.</a:t>
            </a:r>
            <a:r>
              <a:rPr dirty="0" sz="11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50">
                <a:solidFill>
                  <a:srgbClr val="FFFFFF"/>
                </a:solidFill>
                <a:latin typeface="Calibri"/>
                <a:cs typeface="Calibri"/>
              </a:rPr>
              <a:t>Hayes</a:t>
            </a:r>
            <a:r>
              <a:rPr dirty="0" sz="1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10">
                <a:solidFill>
                  <a:srgbClr val="FFFFFF"/>
                </a:solidFill>
                <a:latin typeface="Calibri"/>
                <a:cs typeface="Calibri"/>
              </a:rPr>
              <a:t>Award</a:t>
            </a:r>
            <a:r>
              <a:rPr dirty="0" sz="1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10">
                <a:solidFill>
                  <a:srgbClr val="FFFFFF"/>
                </a:solidFill>
                <a:latin typeface="Calibri"/>
                <a:cs typeface="Calibri"/>
              </a:rPr>
              <a:t>Winner</a:t>
            </a:r>
            <a:r>
              <a:rPr dirty="0" sz="11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Lindy</a:t>
            </a:r>
            <a:r>
              <a:rPr dirty="0" sz="11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Paving</a:t>
            </a:r>
            <a:r>
              <a:rPr dirty="0" sz="11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Inc.,</a:t>
            </a:r>
            <a:r>
              <a:rPr dirty="0" sz="11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20">
                <a:solidFill>
                  <a:srgbClr val="FFFFFF"/>
                </a:solidFill>
                <a:latin typeface="Calibri"/>
                <a:cs typeface="Calibri"/>
              </a:rPr>
              <a:t>Galilee,</a:t>
            </a:r>
            <a:r>
              <a:rPr dirty="0" sz="11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04839" y="340004"/>
            <a:ext cx="5708015" cy="5955030"/>
            <a:chOff x="6204839" y="340004"/>
            <a:chExt cx="5708015" cy="59550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2" y="564146"/>
              <a:ext cx="1589277" cy="438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4839" y="340004"/>
              <a:ext cx="5707888" cy="59547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6388" y="1081278"/>
            <a:ext cx="6299200" cy="5314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3400" marR="268605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33400" algn="l"/>
              </a:tabLst>
            </a:pPr>
            <a:r>
              <a:rPr dirty="0" sz="2400">
                <a:latin typeface="Calibri"/>
                <a:cs typeface="Calibri"/>
              </a:rPr>
              <a:t>IIJA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will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expire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September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30</a:t>
            </a:r>
            <a:r>
              <a:rPr dirty="0" baseline="24305" sz="2400">
                <a:latin typeface="Calibri"/>
                <a:cs typeface="Calibri"/>
              </a:rPr>
              <a:t>th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2026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 spc="-114">
                <a:latin typeface="Calibri"/>
                <a:cs typeface="Calibri"/>
              </a:rPr>
              <a:t>–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120">
                <a:latin typeface="Calibri"/>
                <a:cs typeface="Calibri"/>
              </a:rPr>
              <a:t>less </a:t>
            </a:r>
            <a:r>
              <a:rPr dirty="0" sz="2400">
                <a:latin typeface="Calibri"/>
                <a:cs typeface="Calibri"/>
              </a:rPr>
              <a:t>than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a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year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out</a:t>
            </a:r>
            <a:endParaRPr sz="2400">
              <a:latin typeface="Calibri"/>
              <a:cs typeface="Calibri"/>
            </a:endParaRPr>
          </a:p>
          <a:p>
            <a:pPr lvl="1" marL="989965" indent="-4565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89965" algn="l"/>
              </a:tabLst>
            </a:pPr>
            <a:r>
              <a:rPr dirty="0" sz="2400" spc="55">
                <a:latin typeface="Calibri"/>
                <a:cs typeface="Calibri"/>
              </a:rPr>
              <a:t>Roughly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$350B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125">
                <a:latin typeface="Calibri"/>
                <a:cs typeface="Calibri"/>
              </a:rPr>
              <a:t>is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14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“floor”</a:t>
            </a:r>
            <a:endParaRPr sz="2400">
              <a:latin typeface="Calibri"/>
              <a:cs typeface="Calibri"/>
            </a:endParaRPr>
          </a:p>
          <a:p>
            <a:pPr lvl="1" marL="989965" indent="-4565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89965" algn="l"/>
              </a:tabLst>
            </a:pPr>
            <a:r>
              <a:rPr dirty="0" sz="2400" spc="120">
                <a:latin typeface="Calibri"/>
                <a:cs typeface="Calibri"/>
              </a:rPr>
              <a:t>90%</a:t>
            </a:r>
            <a:r>
              <a:rPr dirty="0" sz="2400" spc="7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distributed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via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state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formula</a:t>
            </a:r>
            <a:r>
              <a:rPr dirty="0" sz="2400" spc="55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funds</a:t>
            </a:r>
            <a:endParaRPr sz="2400">
              <a:latin typeface="Calibri"/>
              <a:cs typeface="Calibri"/>
            </a:endParaRPr>
          </a:p>
          <a:p>
            <a:pPr marL="533400" marR="30480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33400" algn="l"/>
              </a:tabLst>
            </a:pPr>
            <a:r>
              <a:rPr dirty="0" sz="2400">
                <a:latin typeface="Calibri"/>
                <a:cs typeface="Calibri"/>
              </a:rPr>
              <a:t>NAPA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130">
                <a:latin typeface="Calibri"/>
                <a:cs typeface="Calibri"/>
              </a:rPr>
              <a:t>has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been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working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on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our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priorities </a:t>
            </a:r>
            <a:r>
              <a:rPr dirty="0" sz="2400" spc="114">
                <a:latin typeface="Calibri"/>
                <a:cs typeface="Calibri"/>
              </a:rPr>
              <a:t>since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mid-</a:t>
            </a:r>
            <a:r>
              <a:rPr dirty="0" sz="2400" spc="60">
                <a:latin typeface="Calibri"/>
                <a:cs typeface="Calibri"/>
              </a:rPr>
              <a:t>2024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114">
                <a:latin typeface="Calibri"/>
                <a:cs typeface="Calibri"/>
              </a:rPr>
              <a:t>–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submitted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policy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priorities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House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T&amp;I,</a:t>
            </a:r>
            <a:r>
              <a:rPr dirty="0" sz="2400" spc="-70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Senate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90">
                <a:latin typeface="Calibri"/>
                <a:cs typeface="Calibri"/>
              </a:rPr>
              <a:t>EPW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and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DOT</a:t>
            </a:r>
            <a:endParaRPr sz="2400">
              <a:latin typeface="Calibri"/>
              <a:cs typeface="Calibri"/>
            </a:endParaRPr>
          </a:p>
          <a:p>
            <a:pPr lvl="1" marL="989965" indent="-4565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89965" algn="l"/>
              </a:tabLst>
            </a:pPr>
            <a:r>
              <a:rPr dirty="0" sz="2400">
                <a:latin typeface="Calibri"/>
                <a:cs typeface="Calibri"/>
              </a:rPr>
              <a:t>Testified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before</a:t>
            </a:r>
            <a:r>
              <a:rPr dirty="0" sz="2400" spc="60">
                <a:latin typeface="Calibri"/>
                <a:cs typeface="Calibri"/>
              </a:rPr>
              <a:t> </a:t>
            </a:r>
            <a:r>
              <a:rPr dirty="0" sz="2400" spc="-75">
                <a:latin typeface="Calibri"/>
                <a:cs typeface="Calibri"/>
              </a:rPr>
              <a:t>T&amp;I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April</a:t>
            </a:r>
            <a:endParaRPr sz="2400">
              <a:latin typeface="Calibri"/>
              <a:cs typeface="Calibri"/>
            </a:endParaRPr>
          </a:p>
          <a:p>
            <a:pPr marL="532765" indent="-4565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32765" algn="l"/>
              </a:tabLst>
            </a:pPr>
            <a:r>
              <a:rPr dirty="0" sz="2400">
                <a:latin typeface="Calibri"/>
                <a:cs typeface="Calibri"/>
              </a:rPr>
              <a:t>We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hope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110">
                <a:latin typeface="Calibri"/>
                <a:cs typeface="Calibri"/>
              </a:rPr>
              <a:t>see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T&amp;I’s</a:t>
            </a:r>
            <a:r>
              <a:rPr dirty="0" sz="2400" spc="-65">
                <a:latin typeface="Calibri"/>
                <a:cs typeface="Calibri"/>
              </a:rPr>
              <a:t> </a:t>
            </a:r>
            <a:r>
              <a:rPr dirty="0" sz="2400" spc="90">
                <a:latin typeface="Calibri"/>
                <a:cs typeface="Calibri"/>
              </a:rPr>
              <a:t>package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sometime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in</a:t>
            </a:r>
            <a:endParaRPr sz="2400">
              <a:latin typeface="Calibri"/>
              <a:cs typeface="Calibri"/>
            </a:endParaRPr>
          </a:p>
          <a:p>
            <a:pPr marL="533400">
              <a:lnSpc>
                <a:spcPct val="100000"/>
              </a:lnSpc>
            </a:pPr>
            <a:r>
              <a:rPr dirty="0" sz="2400">
                <a:latin typeface="Calibri"/>
                <a:cs typeface="Calibri"/>
              </a:rPr>
              <a:t>early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Q1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110">
                <a:latin typeface="Calibri"/>
                <a:cs typeface="Calibri"/>
              </a:rPr>
              <a:t>–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perhaps</a:t>
            </a:r>
            <a:r>
              <a:rPr dirty="0" sz="2400">
                <a:latin typeface="Calibri"/>
                <a:cs typeface="Calibri"/>
              </a:rPr>
              <a:t> by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mid-</a:t>
            </a:r>
            <a:r>
              <a:rPr dirty="0" sz="2400" spc="35">
                <a:latin typeface="Calibri"/>
                <a:cs typeface="Calibri"/>
              </a:rPr>
              <a:t>February</a:t>
            </a:r>
            <a:endParaRPr sz="2400">
              <a:latin typeface="Calibri"/>
              <a:cs typeface="Calibri"/>
            </a:endParaRPr>
          </a:p>
          <a:p>
            <a:pPr lvl="1" marL="990600" marR="454659" indent="-4572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990600" algn="l"/>
              </a:tabLst>
            </a:pPr>
            <a:r>
              <a:rPr dirty="0" sz="2400" spc="85">
                <a:latin typeface="Calibri"/>
                <a:cs typeface="Calibri"/>
              </a:rPr>
              <a:t>TBD</a:t>
            </a:r>
            <a:r>
              <a:rPr dirty="0" sz="2400">
                <a:latin typeface="Calibri"/>
                <a:cs typeface="Calibri"/>
              </a:rPr>
              <a:t> on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Senate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110">
                <a:latin typeface="Calibri"/>
                <a:cs typeface="Calibri"/>
              </a:rPr>
              <a:t>–</a:t>
            </a:r>
            <a:r>
              <a:rPr dirty="0" sz="2400">
                <a:latin typeface="Calibri"/>
                <a:cs typeface="Calibri"/>
              </a:rPr>
              <a:t> likely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by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Q2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-114">
                <a:latin typeface="Calibri"/>
                <a:cs typeface="Calibri"/>
              </a:rPr>
              <a:t>–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but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T&amp;I </a:t>
            </a:r>
            <a:r>
              <a:rPr dirty="0" sz="2400" spc="130">
                <a:latin typeface="Calibri"/>
                <a:cs typeface="Calibri"/>
              </a:rPr>
              <a:t>has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finalized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certain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titles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by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EOY</a:t>
            </a:r>
            <a:endParaRPr sz="2400">
              <a:latin typeface="Calibri"/>
              <a:cs typeface="Calibri"/>
            </a:endParaRPr>
          </a:p>
          <a:p>
            <a:pPr lvl="1" marL="989965" indent="-4565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89965" algn="l"/>
              </a:tabLst>
            </a:pPr>
            <a:r>
              <a:rPr dirty="0" sz="2400" spc="80">
                <a:latin typeface="Calibri"/>
                <a:cs typeface="Calibri"/>
              </a:rPr>
              <a:t>Senate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130">
                <a:latin typeface="Calibri"/>
                <a:cs typeface="Calibri"/>
              </a:rPr>
              <a:t>has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3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Committees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juggle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19887" y="362203"/>
            <a:ext cx="995299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10">
                <a:solidFill>
                  <a:srgbClr val="221F1F"/>
                </a:solidFill>
              </a:rPr>
              <a:t>Where</a:t>
            </a:r>
            <a:r>
              <a:rPr dirty="0" sz="3200" spc="-80">
                <a:solidFill>
                  <a:srgbClr val="221F1F"/>
                </a:solidFill>
              </a:rPr>
              <a:t> </a:t>
            </a:r>
            <a:r>
              <a:rPr dirty="0" sz="3200" spc="185">
                <a:solidFill>
                  <a:srgbClr val="221F1F"/>
                </a:solidFill>
              </a:rPr>
              <a:t>Surface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90">
                <a:solidFill>
                  <a:srgbClr val="221F1F"/>
                </a:solidFill>
              </a:rPr>
              <a:t>Transportation</a:t>
            </a:r>
            <a:r>
              <a:rPr dirty="0" sz="3200" spc="-60">
                <a:solidFill>
                  <a:srgbClr val="221F1F"/>
                </a:solidFill>
              </a:rPr>
              <a:t> </a:t>
            </a:r>
            <a:r>
              <a:rPr dirty="0" sz="3200" spc="114">
                <a:solidFill>
                  <a:srgbClr val="221F1F"/>
                </a:solidFill>
              </a:rPr>
              <a:t>Reauthorization</a:t>
            </a:r>
            <a:r>
              <a:rPr dirty="0" sz="3200" spc="-95">
                <a:solidFill>
                  <a:srgbClr val="221F1F"/>
                </a:solidFill>
              </a:rPr>
              <a:t> </a:t>
            </a:r>
            <a:r>
              <a:rPr dirty="0" sz="3200" spc="195">
                <a:solidFill>
                  <a:srgbClr val="221F1F"/>
                </a:solidFill>
              </a:rPr>
              <a:t>Stands</a:t>
            </a:r>
            <a:endParaRPr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28232"/>
            <a:ext cx="12192000" cy="429895"/>
          </a:xfrm>
          <a:custGeom>
            <a:avLst/>
            <a:gdLst/>
            <a:ahLst/>
            <a:cxnLst/>
            <a:rect l="l" t="t" r="r" b="b"/>
            <a:pathLst>
              <a:path w="12192000" h="429895">
                <a:moveTo>
                  <a:pt x="12192000" y="0"/>
                </a:moveTo>
                <a:lnTo>
                  <a:pt x="0" y="0"/>
                </a:lnTo>
                <a:lnTo>
                  <a:pt x="0" y="429768"/>
                </a:lnTo>
                <a:lnTo>
                  <a:pt x="12192000" y="429768"/>
                </a:lnTo>
                <a:lnTo>
                  <a:pt x="12192000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8711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105"/>
              </a:spcBef>
            </a:pPr>
            <a:r>
              <a:rPr dirty="0" sz="3200" spc="85">
                <a:solidFill>
                  <a:srgbClr val="221F1F"/>
                </a:solidFill>
              </a:rPr>
              <a:t>NAPA’s</a:t>
            </a:r>
            <a:r>
              <a:rPr dirty="0" sz="3200" spc="-110">
                <a:solidFill>
                  <a:srgbClr val="221F1F"/>
                </a:solidFill>
              </a:rPr>
              <a:t> </a:t>
            </a:r>
            <a:r>
              <a:rPr dirty="0" sz="3200" spc="114">
                <a:solidFill>
                  <a:srgbClr val="221F1F"/>
                </a:solidFill>
              </a:rPr>
              <a:t>Key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185">
                <a:solidFill>
                  <a:srgbClr val="221F1F"/>
                </a:solidFill>
              </a:rPr>
              <a:t>Surface</a:t>
            </a:r>
            <a:r>
              <a:rPr dirty="0" sz="3200" spc="-55">
                <a:solidFill>
                  <a:srgbClr val="221F1F"/>
                </a:solidFill>
              </a:rPr>
              <a:t> </a:t>
            </a:r>
            <a:r>
              <a:rPr dirty="0" sz="3200" spc="135">
                <a:solidFill>
                  <a:srgbClr val="221F1F"/>
                </a:solidFill>
              </a:rPr>
              <a:t>Reauth.</a:t>
            </a:r>
            <a:r>
              <a:rPr dirty="0" sz="3200" spc="-80">
                <a:solidFill>
                  <a:srgbClr val="221F1F"/>
                </a:solidFill>
              </a:rPr>
              <a:t> </a:t>
            </a:r>
            <a:r>
              <a:rPr dirty="0" sz="3200" spc="145">
                <a:solidFill>
                  <a:srgbClr val="221F1F"/>
                </a:solidFill>
              </a:rPr>
              <a:t>Legislative</a:t>
            </a:r>
            <a:r>
              <a:rPr dirty="0" sz="3200" spc="-90">
                <a:solidFill>
                  <a:srgbClr val="221F1F"/>
                </a:solidFill>
              </a:rPr>
              <a:t> </a:t>
            </a:r>
            <a:r>
              <a:rPr dirty="0" sz="3200" spc="105">
                <a:solidFill>
                  <a:srgbClr val="221F1F"/>
                </a:solidFill>
              </a:rPr>
              <a:t>Priorities</a:t>
            </a:r>
            <a:endParaRPr sz="3200"/>
          </a:p>
        </p:txBody>
      </p:sp>
      <p:pic>
        <p:nvPicPr>
          <p:cNvPr id="6" name="object 6" descr="A black background with white text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464" y="1565090"/>
            <a:ext cx="10306492" cy="451869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758940"/>
            <a:chOff x="0" y="0"/>
            <a:chExt cx="12192000" cy="6758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9381"/>
              <a:ext cx="12192000" cy="665924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1801" y="1095667"/>
              <a:ext cx="3282613" cy="9947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65550" y="2345499"/>
              <a:ext cx="2026793" cy="9050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9664" y="2444369"/>
              <a:ext cx="2200275" cy="8477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4435" y="4693411"/>
              <a:ext cx="2174494" cy="13995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6332" y="2229611"/>
              <a:ext cx="1790700" cy="1905000"/>
            </a:xfrm>
            <a:prstGeom prst="rect">
              <a:avLst/>
            </a:prstGeom>
          </p:spPr>
        </p:pic>
        <p:pic>
          <p:nvPicPr>
            <p:cNvPr id="8" name="object 8" descr="A green and black logo  Description automatically generated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4880" y="1099985"/>
              <a:ext cx="3558159" cy="9947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037" y="5054168"/>
              <a:ext cx="2079244" cy="11463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4145" y="2432228"/>
              <a:ext cx="2726871" cy="7511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8830" y="3668903"/>
              <a:ext cx="2857500" cy="10763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92165" y="5290780"/>
              <a:ext cx="4037457" cy="6849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68751" y="3617144"/>
              <a:ext cx="2611130" cy="12987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49846" y="3919854"/>
              <a:ext cx="2496057" cy="847725"/>
            </a:xfrm>
            <a:prstGeom prst="rect">
              <a:avLst/>
            </a:prstGeom>
          </p:spPr>
        </p:pic>
        <p:pic>
          <p:nvPicPr>
            <p:cNvPr id="15" name="object 15" descr="A blue and red logo  AI-generated content may be incorrect.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22422" y="5175706"/>
              <a:ext cx="2372648" cy="778516"/>
            </a:xfrm>
            <a:prstGeom prst="rect">
              <a:avLst/>
            </a:prstGeom>
          </p:spPr>
        </p:pic>
      </p:grp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3930141" y="188798"/>
            <a:ext cx="409194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60">
                <a:solidFill>
                  <a:srgbClr val="221F1F"/>
                </a:solidFill>
                <a:latin typeface="Tahoma"/>
                <a:cs typeface="Tahoma"/>
              </a:rPr>
              <a:t>Coalition</a:t>
            </a:r>
            <a:r>
              <a:rPr dirty="0" spc="-33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195">
                <a:solidFill>
                  <a:srgbClr val="221F1F"/>
                </a:solidFill>
                <a:latin typeface="Tahoma"/>
                <a:cs typeface="Tahoma"/>
              </a:rPr>
              <a:t>Partners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52580" y="6559973"/>
            <a:ext cx="147320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3260725"/>
            <a:chOff x="0" y="0"/>
            <a:chExt cx="12192000" cy="3260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5522" y="564146"/>
              <a:ext cx="1589277" cy="4381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6"/>
              <a:ext cx="12191998" cy="32602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3260344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44500" y="402412"/>
            <a:ext cx="6701790" cy="12433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6355"/>
              </a:lnSpc>
              <a:spcBef>
                <a:spcPts val="100"/>
              </a:spcBef>
            </a:pPr>
            <a:r>
              <a:rPr dirty="0" sz="5400" spc="310">
                <a:solidFill>
                  <a:srgbClr val="FFFFFF"/>
                </a:solidFill>
              </a:rPr>
              <a:t>HTF</a:t>
            </a:r>
            <a:r>
              <a:rPr dirty="0" sz="5400" spc="-110">
                <a:solidFill>
                  <a:srgbClr val="FFFFFF"/>
                </a:solidFill>
              </a:rPr>
              <a:t> </a:t>
            </a:r>
            <a:r>
              <a:rPr dirty="0" sz="5400" spc="225">
                <a:solidFill>
                  <a:srgbClr val="FFFFFF"/>
                </a:solidFill>
              </a:rPr>
              <a:t>Funding</a:t>
            </a:r>
            <a:r>
              <a:rPr dirty="0" sz="5400" spc="-100">
                <a:solidFill>
                  <a:srgbClr val="FFFFFF"/>
                </a:solidFill>
              </a:rPr>
              <a:t> </a:t>
            </a:r>
            <a:r>
              <a:rPr dirty="0" sz="5400" spc="200">
                <a:solidFill>
                  <a:srgbClr val="FFFFFF"/>
                </a:solidFill>
              </a:rPr>
              <a:t>Timeline</a:t>
            </a:r>
            <a:endParaRPr sz="5400"/>
          </a:p>
          <a:p>
            <a:pPr marL="12700">
              <a:lnSpc>
                <a:spcPts val="3235"/>
              </a:lnSpc>
            </a:pPr>
            <a:r>
              <a:rPr dirty="0" sz="2800" spc="60" b="0">
                <a:solidFill>
                  <a:srgbClr val="FFFFFF"/>
                </a:solidFill>
                <a:latin typeface="Calibri"/>
                <a:cs typeface="Calibri"/>
              </a:rPr>
              <a:t>Milestones</a:t>
            </a:r>
            <a:r>
              <a:rPr dirty="0" sz="2800" spc="-8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80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40" b="0">
                <a:solidFill>
                  <a:srgbClr val="FFFFFF"/>
                </a:solidFill>
                <a:latin typeface="Calibri"/>
                <a:cs typeface="Calibri"/>
              </a:rPr>
              <a:t>Reauthorization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2069845"/>
            <a:ext cx="11277600" cy="4064635"/>
            <a:chOff x="457200" y="2069845"/>
            <a:chExt cx="11277600" cy="4064635"/>
          </a:xfrm>
        </p:grpSpPr>
        <p:sp>
          <p:nvSpPr>
            <p:cNvPr id="8" name="object 8"/>
            <p:cNvSpPr/>
            <p:nvPr/>
          </p:nvSpPr>
          <p:spPr>
            <a:xfrm>
              <a:off x="457200" y="2069845"/>
              <a:ext cx="11277600" cy="4064635"/>
            </a:xfrm>
            <a:custGeom>
              <a:avLst/>
              <a:gdLst/>
              <a:ahLst/>
              <a:cxnLst/>
              <a:rect l="l" t="t" r="r" b="b"/>
              <a:pathLst>
                <a:path w="11277600" h="4064635">
                  <a:moveTo>
                    <a:pt x="10722864" y="0"/>
                  </a:moveTo>
                  <a:lnTo>
                    <a:pt x="0" y="0"/>
                  </a:lnTo>
                  <a:lnTo>
                    <a:pt x="0" y="4064254"/>
                  </a:lnTo>
                  <a:lnTo>
                    <a:pt x="11277600" y="4064254"/>
                  </a:lnTo>
                  <a:lnTo>
                    <a:pt x="11277600" y="554736"/>
                  </a:lnTo>
                  <a:lnTo>
                    <a:pt x="11275563" y="506878"/>
                  </a:lnTo>
                  <a:lnTo>
                    <a:pt x="11269564" y="460149"/>
                  </a:lnTo>
                  <a:lnTo>
                    <a:pt x="11259770" y="414716"/>
                  </a:lnTo>
                  <a:lnTo>
                    <a:pt x="11246347" y="370745"/>
                  </a:lnTo>
                  <a:lnTo>
                    <a:pt x="11229462" y="328404"/>
                  </a:lnTo>
                  <a:lnTo>
                    <a:pt x="11209281" y="287858"/>
                  </a:lnTo>
                  <a:lnTo>
                    <a:pt x="11185972" y="249275"/>
                  </a:lnTo>
                  <a:lnTo>
                    <a:pt x="11159700" y="212821"/>
                  </a:lnTo>
                  <a:lnTo>
                    <a:pt x="11130633" y="178662"/>
                  </a:lnTo>
                  <a:lnTo>
                    <a:pt x="11098937" y="146966"/>
                  </a:lnTo>
                  <a:lnTo>
                    <a:pt x="11064778" y="117899"/>
                  </a:lnTo>
                  <a:lnTo>
                    <a:pt x="11028324" y="91627"/>
                  </a:lnTo>
                  <a:lnTo>
                    <a:pt x="10989741" y="68318"/>
                  </a:lnTo>
                  <a:lnTo>
                    <a:pt x="10949195" y="48137"/>
                  </a:lnTo>
                  <a:lnTo>
                    <a:pt x="10906854" y="31252"/>
                  </a:lnTo>
                  <a:lnTo>
                    <a:pt x="10862883" y="17829"/>
                  </a:lnTo>
                  <a:lnTo>
                    <a:pt x="10817450" y="8035"/>
                  </a:lnTo>
                  <a:lnTo>
                    <a:pt x="10770721" y="2036"/>
                  </a:lnTo>
                  <a:lnTo>
                    <a:pt x="10722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678810" y="2402585"/>
              <a:ext cx="6859905" cy="3399154"/>
            </a:xfrm>
            <a:custGeom>
              <a:avLst/>
              <a:gdLst/>
              <a:ahLst/>
              <a:cxnLst/>
              <a:rect l="l" t="t" r="r" b="b"/>
              <a:pathLst>
                <a:path w="6859905" h="3399154">
                  <a:moveTo>
                    <a:pt x="2286508" y="0"/>
                  </a:moveTo>
                  <a:lnTo>
                    <a:pt x="2286508" y="3398812"/>
                  </a:lnTo>
                </a:path>
                <a:path w="6859905" h="3399154">
                  <a:moveTo>
                    <a:pt x="4573016" y="0"/>
                  </a:moveTo>
                  <a:lnTo>
                    <a:pt x="4573016" y="3398812"/>
                  </a:lnTo>
                </a:path>
                <a:path w="6859905" h="3399154">
                  <a:moveTo>
                    <a:pt x="6859523" y="0"/>
                  </a:moveTo>
                  <a:lnTo>
                    <a:pt x="6859523" y="3398812"/>
                  </a:lnTo>
                </a:path>
                <a:path w="6859905" h="3399154">
                  <a:moveTo>
                    <a:pt x="0" y="0"/>
                  </a:moveTo>
                  <a:lnTo>
                    <a:pt x="0" y="3398812"/>
                  </a:lnTo>
                </a:path>
              </a:pathLst>
            </a:custGeom>
            <a:ln w="63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064001" y="4173772"/>
            <a:ext cx="1522730" cy="147193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algn="ctr" marR="6985">
              <a:lnSpc>
                <a:spcPct val="100000"/>
              </a:lnSpc>
              <a:spcBef>
                <a:spcPts val="325"/>
              </a:spcBef>
            </a:pPr>
            <a:r>
              <a:rPr dirty="0" sz="1200" spc="120">
                <a:solidFill>
                  <a:srgbClr val="00AE66"/>
                </a:solidFill>
                <a:latin typeface="Calibri"/>
                <a:cs typeface="Calibri"/>
              </a:rPr>
              <a:t>SEPTEMBER</a:t>
            </a:r>
            <a:endParaRPr sz="12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  <a:spcBef>
                <a:spcPts val="500"/>
              </a:spcBef>
            </a:pPr>
            <a:r>
              <a:rPr dirty="0" sz="2600" spc="45" b="1">
                <a:solidFill>
                  <a:srgbClr val="221F1F"/>
                </a:solidFill>
                <a:latin typeface="Calibri"/>
                <a:cs typeface="Calibri"/>
              </a:rPr>
              <a:t>2026</a:t>
            </a:r>
            <a:endParaRPr sz="26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2265"/>
              </a:spcBef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IIJA</a:t>
            </a:r>
            <a:r>
              <a:rPr dirty="0" sz="16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Authorization Expires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2192000" cy="3999229"/>
            <a:chOff x="0" y="0"/>
            <a:chExt cx="12192000" cy="3999229"/>
          </a:xfrm>
        </p:grpSpPr>
        <p:sp>
          <p:nvSpPr>
            <p:cNvPr id="12" name="object 12"/>
            <p:cNvSpPr/>
            <p:nvPr/>
          </p:nvSpPr>
          <p:spPr>
            <a:xfrm>
              <a:off x="3063189" y="3860190"/>
              <a:ext cx="1516380" cy="138430"/>
            </a:xfrm>
            <a:custGeom>
              <a:avLst/>
              <a:gdLst/>
              <a:ahLst/>
              <a:cxnLst/>
              <a:rect l="l" t="t" r="r" b="b"/>
              <a:pathLst>
                <a:path w="1516379" h="138429">
                  <a:moveTo>
                    <a:pt x="138404" y="17005"/>
                  </a:moveTo>
                  <a:lnTo>
                    <a:pt x="121412" y="0"/>
                  </a:lnTo>
                  <a:lnTo>
                    <a:pt x="0" y="121424"/>
                  </a:lnTo>
                  <a:lnTo>
                    <a:pt x="16992" y="138417"/>
                  </a:lnTo>
                  <a:lnTo>
                    <a:pt x="138404" y="17005"/>
                  </a:lnTo>
                  <a:close/>
                </a:path>
                <a:path w="1516379" h="138429">
                  <a:moveTo>
                    <a:pt x="368033" y="17005"/>
                  </a:moveTo>
                  <a:lnTo>
                    <a:pt x="351040" y="0"/>
                  </a:lnTo>
                  <a:lnTo>
                    <a:pt x="229641" y="121424"/>
                  </a:lnTo>
                  <a:lnTo>
                    <a:pt x="246634" y="138417"/>
                  </a:lnTo>
                  <a:lnTo>
                    <a:pt x="368033" y="17005"/>
                  </a:lnTo>
                  <a:close/>
                </a:path>
                <a:path w="1516379" h="138429">
                  <a:moveTo>
                    <a:pt x="597674" y="17018"/>
                  </a:moveTo>
                  <a:lnTo>
                    <a:pt x="580682" y="12"/>
                  </a:lnTo>
                  <a:lnTo>
                    <a:pt x="459282" y="121424"/>
                  </a:lnTo>
                  <a:lnTo>
                    <a:pt x="476275" y="138430"/>
                  </a:lnTo>
                  <a:lnTo>
                    <a:pt x="597674" y="17018"/>
                  </a:lnTo>
                  <a:close/>
                </a:path>
                <a:path w="1516379" h="138429">
                  <a:moveTo>
                    <a:pt x="827328" y="17005"/>
                  </a:moveTo>
                  <a:lnTo>
                    <a:pt x="810336" y="0"/>
                  </a:lnTo>
                  <a:lnTo>
                    <a:pt x="688936" y="121424"/>
                  </a:lnTo>
                  <a:lnTo>
                    <a:pt x="705929" y="138417"/>
                  </a:lnTo>
                  <a:lnTo>
                    <a:pt x="827328" y="17005"/>
                  </a:lnTo>
                  <a:close/>
                </a:path>
                <a:path w="1516379" h="138429">
                  <a:moveTo>
                    <a:pt x="1056957" y="17018"/>
                  </a:moveTo>
                  <a:lnTo>
                    <a:pt x="1039964" y="12"/>
                  </a:lnTo>
                  <a:lnTo>
                    <a:pt x="918565" y="121437"/>
                  </a:lnTo>
                  <a:lnTo>
                    <a:pt x="935558" y="138430"/>
                  </a:lnTo>
                  <a:lnTo>
                    <a:pt x="1056957" y="17018"/>
                  </a:lnTo>
                  <a:close/>
                </a:path>
                <a:path w="1516379" h="138429">
                  <a:moveTo>
                    <a:pt x="1286624" y="16992"/>
                  </a:moveTo>
                  <a:lnTo>
                    <a:pt x="1269619" y="0"/>
                  </a:lnTo>
                  <a:lnTo>
                    <a:pt x="1148207" y="121412"/>
                  </a:lnTo>
                  <a:lnTo>
                    <a:pt x="1165225" y="138417"/>
                  </a:lnTo>
                  <a:lnTo>
                    <a:pt x="1286624" y="16992"/>
                  </a:lnTo>
                  <a:close/>
                </a:path>
                <a:path w="1516379" h="138429">
                  <a:moveTo>
                    <a:pt x="1516227" y="17005"/>
                  </a:moveTo>
                  <a:lnTo>
                    <a:pt x="1499260" y="12"/>
                  </a:lnTo>
                  <a:lnTo>
                    <a:pt x="1377861" y="121424"/>
                  </a:lnTo>
                  <a:lnTo>
                    <a:pt x="1394866" y="138430"/>
                  </a:lnTo>
                  <a:lnTo>
                    <a:pt x="1516227" y="17005"/>
                  </a:lnTo>
                  <a:close/>
                </a:path>
              </a:pathLst>
            </a:custGeom>
            <a:solidFill>
              <a:srgbClr val="FFB8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280790" y="2551302"/>
              <a:ext cx="1087755" cy="1087755"/>
            </a:xfrm>
            <a:custGeom>
              <a:avLst/>
              <a:gdLst/>
              <a:ahLst/>
              <a:cxnLst/>
              <a:rect l="l" t="t" r="r" b="b"/>
              <a:pathLst>
                <a:path w="1087754" h="1087754">
                  <a:moveTo>
                    <a:pt x="543941" y="0"/>
                  </a:moveTo>
                  <a:lnTo>
                    <a:pt x="496997" y="1997"/>
                  </a:lnTo>
                  <a:lnTo>
                    <a:pt x="451164" y="7879"/>
                  </a:lnTo>
                  <a:lnTo>
                    <a:pt x="406606" y="17482"/>
                  </a:lnTo>
                  <a:lnTo>
                    <a:pt x="363484" y="30645"/>
                  </a:lnTo>
                  <a:lnTo>
                    <a:pt x="321962" y="47201"/>
                  </a:lnTo>
                  <a:lnTo>
                    <a:pt x="282204" y="66990"/>
                  </a:lnTo>
                  <a:lnTo>
                    <a:pt x="244372" y="89846"/>
                  </a:lnTo>
                  <a:lnTo>
                    <a:pt x="208629" y="115607"/>
                  </a:lnTo>
                  <a:lnTo>
                    <a:pt x="175139" y="144109"/>
                  </a:lnTo>
                  <a:lnTo>
                    <a:pt x="144064" y="175189"/>
                  </a:lnTo>
                  <a:lnTo>
                    <a:pt x="115568" y="208683"/>
                  </a:lnTo>
                  <a:lnTo>
                    <a:pt x="89813" y="244428"/>
                  </a:lnTo>
                  <a:lnTo>
                    <a:pt x="66964" y="282260"/>
                  </a:lnTo>
                  <a:lnTo>
                    <a:pt x="47182" y="322017"/>
                  </a:lnTo>
                  <a:lnTo>
                    <a:pt x="30631" y="363534"/>
                  </a:lnTo>
                  <a:lnTo>
                    <a:pt x="17474" y="406648"/>
                  </a:lnTo>
                  <a:lnTo>
                    <a:pt x="7875" y="451197"/>
                  </a:lnTo>
                  <a:lnTo>
                    <a:pt x="1996" y="497015"/>
                  </a:lnTo>
                  <a:lnTo>
                    <a:pt x="0" y="543941"/>
                  </a:lnTo>
                  <a:lnTo>
                    <a:pt x="1996" y="590865"/>
                  </a:lnTo>
                  <a:lnTo>
                    <a:pt x="7875" y="636681"/>
                  </a:lnTo>
                  <a:lnTo>
                    <a:pt x="17474" y="681224"/>
                  </a:lnTo>
                  <a:lnTo>
                    <a:pt x="30631" y="724332"/>
                  </a:lnTo>
                  <a:lnTo>
                    <a:pt x="47182" y="765842"/>
                  </a:lnTo>
                  <a:lnTo>
                    <a:pt x="66964" y="805591"/>
                  </a:lnTo>
                  <a:lnTo>
                    <a:pt x="89813" y="843414"/>
                  </a:lnTo>
                  <a:lnTo>
                    <a:pt x="115568" y="879150"/>
                  </a:lnTo>
                  <a:lnTo>
                    <a:pt x="144064" y="912634"/>
                  </a:lnTo>
                  <a:lnTo>
                    <a:pt x="175139" y="943704"/>
                  </a:lnTo>
                  <a:lnTo>
                    <a:pt x="208629" y="972196"/>
                  </a:lnTo>
                  <a:lnTo>
                    <a:pt x="244372" y="997947"/>
                  </a:lnTo>
                  <a:lnTo>
                    <a:pt x="282204" y="1020794"/>
                  </a:lnTo>
                  <a:lnTo>
                    <a:pt x="321962" y="1040574"/>
                  </a:lnTo>
                  <a:lnTo>
                    <a:pt x="363484" y="1057124"/>
                  </a:lnTo>
                  <a:lnTo>
                    <a:pt x="406606" y="1070280"/>
                  </a:lnTo>
                  <a:lnTo>
                    <a:pt x="451164" y="1079879"/>
                  </a:lnTo>
                  <a:lnTo>
                    <a:pt x="496997" y="1085758"/>
                  </a:lnTo>
                  <a:lnTo>
                    <a:pt x="543941" y="1087755"/>
                  </a:lnTo>
                  <a:lnTo>
                    <a:pt x="590865" y="1085758"/>
                  </a:lnTo>
                  <a:lnTo>
                    <a:pt x="636681" y="1079879"/>
                  </a:lnTo>
                  <a:lnTo>
                    <a:pt x="681224" y="1070280"/>
                  </a:lnTo>
                  <a:lnTo>
                    <a:pt x="724332" y="1057124"/>
                  </a:lnTo>
                  <a:lnTo>
                    <a:pt x="765842" y="1040574"/>
                  </a:lnTo>
                  <a:lnTo>
                    <a:pt x="805591" y="1020794"/>
                  </a:lnTo>
                  <a:lnTo>
                    <a:pt x="843414" y="997947"/>
                  </a:lnTo>
                  <a:lnTo>
                    <a:pt x="879150" y="972196"/>
                  </a:lnTo>
                  <a:lnTo>
                    <a:pt x="912634" y="943704"/>
                  </a:lnTo>
                  <a:lnTo>
                    <a:pt x="943704" y="912634"/>
                  </a:lnTo>
                  <a:lnTo>
                    <a:pt x="972196" y="879150"/>
                  </a:lnTo>
                  <a:lnTo>
                    <a:pt x="997947" y="843414"/>
                  </a:lnTo>
                  <a:lnTo>
                    <a:pt x="1020794" y="805591"/>
                  </a:lnTo>
                  <a:lnTo>
                    <a:pt x="1040574" y="765842"/>
                  </a:lnTo>
                  <a:lnTo>
                    <a:pt x="1057124" y="724332"/>
                  </a:lnTo>
                  <a:lnTo>
                    <a:pt x="1070280" y="681224"/>
                  </a:lnTo>
                  <a:lnTo>
                    <a:pt x="1079879" y="636681"/>
                  </a:lnTo>
                  <a:lnTo>
                    <a:pt x="1085758" y="590865"/>
                  </a:lnTo>
                  <a:lnTo>
                    <a:pt x="1087755" y="543941"/>
                  </a:lnTo>
                  <a:lnTo>
                    <a:pt x="1085758" y="497015"/>
                  </a:lnTo>
                  <a:lnTo>
                    <a:pt x="1079879" y="451197"/>
                  </a:lnTo>
                  <a:lnTo>
                    <a:pt x="1070280" y="406648"/>
                  </a:lnTo>
                  <a:lnTo>
                    <a:pt x="1057124" y="363534"/>
                  </a:lnTo>
                  <a:lnTo>
                    <a:pt x="1040574" y="322017"/>
                  </a:lnTo>
                  <a:lnTo>
                    <a:pt x="1020794" y="282260"/>
                  </a:lnTo>
                  <a:lnTo>
                    <a:pt x="997947" y="244428"/>
                  </a:lnTo>
                  <a:lnTo>
                    <a:pt x="972196" y="208683"/>
                  </a:lnTo>
                  <a:lnTo>
                    <a:pt x="943704" y="175189"/>
                  </a:lnTo>
                  <a:lnTo>
                    <a:pt x="912634" y="144109"/>
                  </a:lnTo>
                  <a:lnTo>
                    <a:pt x="879150" y="115607"/>
                  </a:lnTo>
                  <a:lnTo>
                    <a:pt x="843414" y="89846"/>
                  </a:lnTo>
                  <a:lnTo>
                    <a:pt x="805591" y="66990"/>
                  </a:lnTo>
                  <a:lnTo>
                    <a:pt x="765842" y="47201"/>
                  </a:lnTo>
                  <a:lnTo>
                    <a:pt x="724332" y="30645"/>
                  </a:lnTo>
                  <a:lnTo>
                    <a:pt x="681224" y="17482"/>
                  </a:lnTo>
                  <a:lnTo>
                    <a:pt x="636681" y="7879"/>
                  </a:lnTo>
                  <a:lnTo>
                    <a:pt x="590865" y="1997"/>
                  </a:lnTo>
                  <a:lnTo>
                    <a:pt x="543941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612540" y="2889058"/>
              <a:ext cx="426084" cy="375920"/>
            </a:xfrm>
            <a:custGeom>
              <a:avLst/>
              <a:gdLst/>
              <a:ahLst/>
              <a:cxnLst/>
              <a:rect l="l" t="t" r="r" b="b"/>
              <a:pathLst>
                <a:path w="426085" h="375920">
                  <a:moveTo>
                    <a:pt x="213175" y="0"/>
                  </a:moveTo>
                  <a:lnTo>
                    <a:pt x="203546" y="2501"/>
                  </a:lnTo>
                  <a:lnTo>
                    <a:pt x="196139" y="10004"/>
                  </a:lnTo>
                  <a:lnTo>
                    <a:pt x="2576" y="345961"/>
                  </a:lnTo>
                  <a:lnTo>
                    <a:pt x="0" y="356221"/>
                  </a:lnTo>
                  <a:lnTo>
                    <a:pt x="2700" y="365785"/>
                  </a:lnTo>
                  <a:lnTo>
                    <a:pt x="9659" y="372849"/>
                  </a:lnTo>
                  <a:lnTo>
                    <a:pt x="19859" y="375604"/>
                  </a:lnTo>
                  <a:lnTo>
                    <a:pt x="405997" y="375604"/>
                  </a:lnTo>
                  <a:lnTo>
                    <a:pt x="416197" y="372849"/>
                  </a:lnTo>
                  <a:lnTo>
                    <a:pt x="423156" y="365785"/>
                  </a:lnTo>
                  <a:lnTo>
                    <a:pt x="425856" y="356221"/>
                  </a:lnTo>
                  <a:lnTo>
                    <a:pt x="423279" y="345961"/>
                  </a:lnTo>
                  <a:lnTo>
                    <a:pt x="414762" y="331140"/>
                  </a:lnTo>
                  <a:lnTo>
                    <a:pt x="212928" y="331140"/>
                  </a:lnTo>
                  <a:lnTo>
                    <a:pt x="203237" y="329225"/>
                  </a:lnTo>
                  <a:lnTo>
                    <a:pt x="195399" y="323976"/>
                  </a:lnTo>
                  <a:lnTo>
                    <a:pt x="190152" y="316133"/>
                  </a:lnTo>
                  <a:lnTo>
                    <a:pt x="188239" y="306437"/>
                  </a:lnTo>
                  <a:lnTo>
                    <a:pt x="190152" y="296741"/>
                  </a:lnTo>
                  <a:lnTo>
                    <a:pt x="195399" y="288898"/>
                  </a:lnTo>
                  <a:lnTo>
                    <a:pt x="203237" y="283649"/>
                  </a:lnTo>
                  <a:lnTo>
                    <a:pt x="212928" y="281734"/>
                  </a:lnTo>
                  <a:lnTo>
                    <a:pt x="386369" y="281734"/>
                  </a:lnTo>
                  <a:lnTo>
                    <a:pt x="375012" y="261972"/>
                  </a:lnTo>
                  <a:lnTo>
                    <a:pt x="198114" y="261972"/>
                  </a:lnTo>
                  <a:lnTo>
                    <a:pt x="198114" y="89053"/>
                  </a:lnTo>
                  <a:lnTo>
                    <a:pt x="275638" y="89053"/>
                  </a:lnTo>
                  <a:lnTo>
                    <a:pt x="230210" y="10004"/>
                  </a:lnTo>
                  <a:lnTo>
                    <a:pt x="222803" y="2501"/>
                  </a:lnTo>
                  <a:lnTo>
                    <a:pt x="213175" y="0"/>
                  </a:lnTo>
                  <a:close/>
                </a:path>
                <a:path w="426085" h="375920">
                  <a:moveTo>
                    <a:pt x="386369" y="281734"/>
                  </a:moveTo>
                  <a:lnTo>
                    <a:pt x="212928" y="281734"/>
                  </a:lnTo>
                  <a:lnTo>
                    <a:pt x="222618" y="283649"/>
                  </a:lnTo>
                  <a:lnTo>
                    <a:pt x="230457" y="288898"/>
                  </a:lnTo>
                  <a:lnTo>
                    <a:pt x="235704" y="296741"/>
                  </a:lnTo>
                  <a:lnTo>
                    <a:pt x="237617" y="306437"/>
                  </a:lnTo>
                  <a:lnTo>
                    <a:pt x="235704" y="316133"/>
                  </a:lnTo>
                  <a:lnTo>
                    <a:pt x="230457" y="323976"/>
                  </a:lnTo>
                  <a:lnTo>
                    <a:pt x="222618" y="329225"/>
                  </a:lnTo>
                  <a:lnTo>
                    <a:pt x="212928" y="331140"/>
                  </a:lnTo>
                  <a:lnTo>
                    <a:pt x="414762" y="331140"/>
                  </a:lnTo>
                  <a:lnTo>
                    <a:pt x="386369" y="281734"/>
                  </a:lnTo>
                  <a:close/>
                </a:path>
                <a:path w="426085" h="375920">
                  <a:moveTo>
                    <a:pt x="275638" y="89053"/>
                  </a:moveTo>
                  <a:lnTo>
                    <a:pt x="227741" y="89053"/>
                  </a:lnTo>
                  <a:lnTo>
                    <a:pt x="227741" y="261972"/>
                  </a:lnTo>
                  <a:lnTo>
                    <a:pt x="375012" y="261972"/>
                  </a:lnTo>
                  <a:lnTo>
                    <a:pt x="275638" y="890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362270" y="3858920"/>
              <a:ext cx="1516380" cy="138430"/>
            </a:xfrm>
            <a:custGeom>
              <a:avLst/>
              <a:gdLst/>
              <a:ahLst/>
              <a:cxnLst/>
              <a:rect l="l" t="t" r="r" b="b"/>
              <a:pathLst>
                <a:path w="1516379" h="138429">
                  <a:moveTo>
                    <a:pt x="138404" y="17005"/>
                  </a:moveTo>
                  <a:lnTo>
                    <a:pt x="121412" y="0"/>
                  </a:lnTo>
                  <a:lnTo>
                    <a:pt x="0" y="121424"/>
                  </a:lnTo>
                  <a:lnTo>
                    <a:pt x="16992" y="138417"/>
                  </a:lnTo>
                  <a:lnTo>
                    <a:pt x="138404" y="17005"/>
                  </a:lnTo>
                  <a:close/>
                </a:path>
                <a:path w="1516379" h="138429">
                  <a:moveTo>
                    <a:pt x="368033" y="17005"/>
                  </a:moveTo>
                  <a:lnTo>
                    <a:pt x="351040" y="0"/>
                  </a:lnTo>
                  <a:lnTo>
                    <a:pt x="229641" y="121424"/>
                  </a:lnTo>
                  <a:lnTo>
                    <a:pt x="246634" y="138417"/>
                  </a:lnTo>
                  <a:lnTo>
                    <a:pt x="368033" y="17005"/>
                  </a:lnTo>
                  <a:close/>
                </a:path>
                <a:path w="1516379" h="138429">
                  <a:moveTo>
                    <a:pt x="597674" y="17018"/>
                  </a:moveTo>
                  <a:lnTo>
                    <a:pt x="580682" y="12"/>
                  </a:lnTo>
                  <a:lnTo>
                    <a:pt x="459282" y="121424"/>
                  </a:lnTo>
                  <a:lnTo>
                    <a:pt x="476275" y="138430"/>
                  </a:lnTo>
                  <a:lnTo>
                    <a:pt x="597674" y="17018"/>
                  </a:lnTo>
                  <a:close/>
                </a:path>
                <a:path w="1516379" h="138429">
                  <a:moveTo>
                    <a:pt x="827328" y="17005"/>
                  </a:moveTo>
                  <a:lnTo>
                    <a:pt x="810336" y="0"/>
                  </a:lnTo>
                  <a:lnTo>
                    <a:pt x="688936" y="121424"/>
                  </a:lnTo>
                  <a:lnTo>
                    <a:pt x="705929" y="138417"/>
                  </a:lnTo>
                  <a:lnTo>
                    <a:pt x="827328" y="17005"/>
                  </a:lnTo>
                  <a:close/>
                </a:path>
                <a:path w="1516379" h="138429">
                  <a:moveTo>
                    <a:pt x="1056957" y="17018"/>
                  </a:moveTo>
                  <a:lnTo>
                    <a:pt x="1039964" y="12"/>
                  </a:lnTo>
                  <a:lnTo>
                    <a:pt x="918565" y="121437"/>
                  </a:lnTo>
                  <a:lnTo>
                    <a:pt x="935558" y="138430"/>
                  </a:lnTo>
                  <a:lnTo>
                    <a:pt x="1056957" y="17018"/>
                  </a:lnTo>
                  <a:close/>
                </a:path>
                <a:path w="1516379" h="138429">
                  <a:moveTo>
                    <a:pt x="1286624" y="16992"/>
                  </a:moveTo>
                  <a:lnTo>
                    <a:pt x="1269619" y="0"/>
                  </a:lnTo>
                  <a:lnTo>
                    <a:pt x="1148207" y="121412"/>
                  </a:lnTo>
                  <a:lnTo>
                    <a:pt x="1165225" y="138417"/>
                  </a:lnTo>
                  <a:lnTo>
                    <a:pt x="1286624" y="16992"/>
                  </a:lnTo>
                  <a:close/>
                </a:path>
                <a:path w="1516379" h="138429">
                  <a:moveTo>
                    <a:pt x="1516227" y="17005"/>
                  </a:moveTo>
                  <a:lnTo>
                    <a:pt x="1499260" y="12"/>
                  </a:lnTo>
                  <a:lnTo>
                    <a:pt x="1377861" y="121424"/>
                  </a:lnTo>
                  <a:lnTo>
                    <a:pt x="1394866" y="138430"/>
                  </a:lnTo>
                  <a:lnTo>
                    <a:pt x="1516227" y="17005"/>
                  </a:lnTo>
                  <a:close/>
                </a:path>
              </a:pathLst>
            </a:custGeom>
            <a:solidFill>
              <a:srgbClr val="FFB8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79871" y="2550160"/>
              <a:ext cx="1087755" cy="1087755"/>
            </a:xfrm>
            <a:custGeom>
              <a:avLst/>
              <a:gdLst/>
              <a:ahLst/>
              <a:cxnLst/>
              <a:rect l="l" t="t" r="r" b="b"/>
              <a:pathLst>
                <a:path w="1087754" h="1087754">
                  <a:moveTo>
                    <a:pt x="543940" y="0"/>
                  </a:moveTo>
                  <a:lnTo>
                    <a:pt x="496997" y="1996"/>
                  </a:lnTo>
                  <a:lnTo>
                    <a:pt x="451164" y="7875"/>
                  </a:lnTo>
                  <a:lnTo>
                    <a:pt x="406606" y="17474"/>
                  </a:lnTo>
                  <a:lnTo>
                    <a:pt x="363484" y="30630"/>
                  </a:lnTo>
                  <a:lnTo>
                    <a:pt x="321962" y="47180"/>
                  </a:lnTo>
                  <a:lnTo>
                    <a:pt x="282204" y="66960"/>
                  </a:lnTo>
                  <a:lnTo>
                    <a:pt x="244372" y="89807"/>
                  </a:lnTo>
                  <a:lnTo>
                    <a:pt x="208629" y="115558"/>
                  </a:lnTo>
                  <a:lnTo>
                    <a:pt x="175139" y="144050"/>
                  </a:lnTo>
                  <a:lnTo>
                    <a:pt x="144064" y="175120"/>
                  </a:lnTo>
                  <a:lnTo>
                    <a:pt x="115568" y="208604"/>
                  </a:lnTo>
                  <a:lnTo>
                    <a:pt x="89813" y="244340"/>
                  </a:lnTo>
                  <a:lnTo>
                    <a:pt x="66964" y="282163"/>
                  </a:lnTo>
                  <a:lnTo>
                    <a:pt x="47182" y="321912"/>
                  </a:lnTo>
                  <a:lnTo>
                    <a:pt x="30631" y="363422"/>
                  </a:lnTo>
                  <a:lnTo>
                    <a:pt x="17474" y="406530"/>
                  </a:lnTo>
                  <a:lnTo>
                    <a:pt x="7875" y="451073"/>
                  </a:lnTo>
                  <a:lnTo>
                    <a:pt x="1996" y="496889"/>
                  </a:lnTo>
                  <a:lnTo>
                    <a:pt x="0" y="543813"/>
                  </a:lnTo>
                  <a:lnTo>
                    <a:pt x="1996" y="590739"/>
                  </a:lnTo>
                  <a:lnTo>
                    <a:pt x="7875" y="636557"/>
                  </a:lnTo>
                  <a:lnTo>
                    <a:pt x="17474" y="681106"/>
                  </a:lnTo>
                  <a:lnTo>
                    <a:pt x="30631" y="724220"/>
                  </a:lnTo>
                  <a:lnTo>
                    <a:pt x="47182" y="765737"/>
                  </a:lnTo>
                  <a:lnTo>
                    <a:pt x="66964" y="805494"/>
                  </a:lnTo>
                  <a:lnTo>
                    <a:pt x="89813" y="843326"/>
                  </a:lnTo>
                  <a:lnTo>
                    <a:pt x="115568" y="879071"/>
                  </a:lnTo>
                  <a:lnTo>
                    <a:pt x="144064" y="912565"/>
                  </a:lnTo>
                  <a:lnTo>
                    <a:pt x="175139" y="943645"/>
                  </a:lnTo>
                  <a:lnTo>
                    <a:pt x="208629" y="972147"/>
                  </a:lnTo>
                  <a:lnTo>
                    <a:pt x="244372" y="997908"/>
                  </a:lnTo>
                  <a:lnTo>
                    <a:pt x="282204" y="1020764"/>
                  </a:lnTo>
                  <a:lnTo>
                    <a:pt x="321962" y="1040553"/>
                  </a:lnTo>
                  <a:lnTo>
                    <a:pt x="363484" y="1057109"/>
                  </a:lnTo>
                  <a:lnTo>
                    <a:pt x="406606" y="1070272"/>
                  </a:lnTo>
                  <a:lnTo>
                    <a:pt x="451164" y="1079875"/>
                  </a:lnTo>
                  <a:lnTo>
                    <a:pt x="496997" y="1085757"/>
                  </a:lnTo>
                  <a:lnTo>
                    <a:pt x="543940" y="1087754"/>
                  </a:lnTo>
                  <a:lnTo>
                    <a:pt x="590865" y="1085757"/>
                  </a:lnTo>
                  <a:lnTo>
                    <a:pt x="636681" y="1079875"/>
                  </a:lnTo>
                  <a:lnTo>
                    <a:pt x="681224" y="1070272"/>
                  </a:lnTo>
                  <a:lnTo>
                    <a:pt x="724332" y="1057109"/>
                  </a:lnTo>
                  <a:lnTo>
                    <a:pt x="765842" y="1040553"/>
                  </a:lnTo>
                  <a:lnTo>
                    <a:pt x="805591" y="1020764"/>
                  </a:lnTo>
                  <a:lnTo>
                    <a:pt x="843414" y="997908"/>
                  </a:lnTo>
                  <a:lnTo>
                    <a:pt x="879150" y="972147"/>
                  </a:lnTo>
                  <a:lnTo>
                    <a:pt x="912634" y="943645"/>
                  </a:lnTo>
                  <a:lnTo>
                    <a:pt x="943704" y="912565"/>
                  </a:lnTo>
                  <a:lnTo>
                    <a:pt x="972196" y="879071"/>
                  </a:lnTo>
                  <a:lnTo>
                    <a:pt x="997947" y="843326"/>
                  </a:lnTo>
                  <a:lnTo>
                    <a:pt x="1020794" y="805494"/>
                  </a:lnTo>
                  <a:lnTo>
                    <a:pt x="1040574" y="765737"/>
                  </a:lnTo>
                  <a:lnTo>
                    <a:pt x="1057124" y="724220"/>
                  </a:lnTo>
                  <a:lnTo>
                    <a:pt x="1070280" y="681106"/>
                  </a:lnTo>
                  <a:lnTo>
                    <a:pt x="1079879" y="636557"/>
                  </a:lnTo>
                  <a:lnTo>
                    <a:pt x="1085758" y="590739"/>
                  </a:lnTo>
                  <a:lnTo>
                    <a:pt x="1087754" y="543813"/>
                  </a:lnTo>
                  <a:lnTo>
                    <a:pt x="1085758" y="496889"/>
                  </a:lnTo>
                  <a:lnTo>
                    <a:pt x="1079879" y="451073"/>
                  </a:lnTo>
                  <a:lnTo>
                    <a:pt x="1070280" y="406530"/>
                  </a:lnTo>
                  <a:lnTo>
                    <a:pt x="1057124" y="363422"/>
                  </a:lnTo>
                  <a:lnTo>
                    <a:pt x="1040574" y="321912"/>
                  </a:lnTo>
                  <a:lnTo>
                    <a:pt x="1020794" y="282163"/>
                  </a:lnTo>
                  <a:lnTo>
                    <a:pt x="997947" y="244340"/>
                  </a:lnTo>
                  <a:lnTo>
                    <a:pt x="972196" y="208604"/>
                  </a:lnTo>
                  <a:lnTo>
                    <a:pt x="943704" y="175120"/>
                  </a:lnTo>
                  <a:lnTo>
                    <a:pt x="912634" y="144050"/>
                  </a:lnTo>
                  <a:lnTo>
                    <a:pt x="879150" y="115558"/>
                  </a:lnTo>
                  <a:lnTo>
                    <a:pt x="843414" y="89807"/>
                  </a:lnTo>
                  <a:lnTo>
                    <a:pt x="805591" y="66960"/>
                  </a:lnTo>
                  <a:lnTo>
                    <a:pt x="765842" y="47180"/>
                  </a:lnTo>
                  <a:lnTo>
                    <a:pt x="724332" y="30630"/>
                  </a:lnTo>
                  <a:lnTo>
                    <a:pt x="681224" y="17474"/>
                  </a:lnTo>
                  <a:lnTo>
                    <a:pt x="636681" y="7875"/>
                  </a:lnTo>
                  <a:lnTo>
                    <a:pt x="590865" y="1996"/>
                  </a:lnTo>
                  <a:lnTo>
                    <a:pt x="543940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936507" y="2805577"/>
              <a:ext cx="504190" cy="344170"/>
            </a:xfrm>
            <a:custGeom>
              <a:avLst/>
              <a:gdLst/>
              <a:ahLst/>
              <a:cxnLst/>
              <a:rect l="l" t="t" r="r" b="b"/>
              <a:pathLst>
                <a:path w="504189" h="344169">
                  <a:moveTo>
                    <a:pt x="188381" y="0"/>
                  </a:moveTo>
                  <a:lnTo>
                    <a:pt x="137896" y="4059"/>
                  </a:lnTo>
                  <a:lnTo>
                    <a:pt x="89042" y="16134"/>
                  </a:lnTo>
                  <a:lnTo>
                    <a:pt x="42762" y="35908"/>
                  </a:lnTo>
                  <a:lnTo>
                    <a:pt x="0" y="63067"/>
                  </a:lnTo>
                  <a:lnTo>
                    <a:pt x="30799" y="93884"/>
                  </a:lnTo>
                  <a:lnTo>
                    <a:pt x="39908" y="87532"/>
                  </a:lnTo>
                  <a:lnTo>
                    <a:pt x="68762" y="70950"/>
                  </a:lnTo>
                  <a:lnTo>
                    <a:pt x="79506" y="97467"/>
                  </a:lnTo>
                  <a:lnTo>
                    <a:pt x="106009" y="86000"/>
                  </a:lnTo>
                  <a:lnTo>
                    <a:pt x="95265" y="60200"/>
                  </a:lnTo>
                  <a:lnTo>
                    <a:pt x="114431" y="53762"/>
                  </a:lnTo>
                  <a:lnTo>
                    <a:pt x="134013" y="48856"/>
                  </a:lnTo>
                  <a:lnTo>
                    <a:pt x="153918" y="45502"/>
                  </a:lnTo>
                  <a:lnTo>
                    <a:pt x="174055" y="43717"/>
                  </a:lnTo>
                  <a:lnTo>
                    <a:pt x="174055" y="72383"/>
                  </a:lnTo>
                  <a:lnTo>
                    <a:pt x="178806" y="71786"/>
                  </a:lnTo>
                  <a:lnTo>
                    <a:pt x="202706" y="72383"/>
                  </a:lnTo>
                  <a:lnTo>
                    <a:pt x="202706" y="43717"/>
                  </a:lnTo>
                  <a:lnTo>
                    <a:pt x="222823" y="45323"/>
                  </a:lnTo>
                  <a:lnTo>
                    <a:pt x="242722" y="48498"/>
                  </a:lnTo>
                  <a:lnTo>
                    <a:pt x="262310" y="53225"/>
                  </a:lnTo>
                  <a:lnTo>
                    <a:pt x="281497" y="59483"/>
                  </a:lnTo>
                  <a:lnTo>
                    <a:pt x="270753" y="86000"/>
                  </a:lnTo>
                  <a:lnTo>
                    <a:pt x="297255" y="97467"/>
                  </a:lnTo>
                  <a:lnTo>
                    <a:pt x="307999" y="70950"/>
                  </a:lnTo>
                  <a:lnTo>
                    <a:pt x="325660" y="80647"/>
                  </a:lnTo>
                  <a:lnTo>
                    <a:pt x="342571" y="91552"/>
                  </a:lnTo>
                  <a:lnTo>
                    <a:pt x="358671" y="103623"/>
                  </a:lnTo>
                  <a:lnTo>
                    <a:pt x="373897" y="116817"/>
                  </a:lnTo>
                  <a:lnTo>
                    <a:pt x="353841" y="136884"/>
                  </a:lnTo>
                  <a:lnTo>
                    <a:pt x="373897" y="157668"/>
                  </a:lnTo>
                  <a:lnTo>
                    <a:pt x="393953" y="137601"/>
                  </a:lnTo>
                  <a:lnTo>
                    <a:pt x="406598" y="152987"/>
                  </a:lnTo>
                  <a:lnTo>
                    <a:pt x="418008" y="169273"/>
                  </a:lnTo>
                  <a:lnTo>
                    <a:pt x="428140" y="186386"/>
                  </a:lnTo>
                  <a:lnTo>
                    <a:pt x="436947" y="204251"/>
                  </a:lnTo>
                  <a:lnTo>
                    <a:pt x="410427" y="215001"/>
                  </a:lnTo>
                  <a:lnTo>
                    <a:pt x="420455" y="241518"/>
                  </a:lnTo>
                  <a:lnTo>
                    <a:pt x="457070" y="272519"/>
                  </a:lnTo>
                  <a:lnTo>
                    <a:pt x="460585" y="315336"/>
                  </a:lnTo>
                  <a:lnTo>
                    <a:pt x="460585" y="344002"/>
                  </a:lnTo>
                  <a:lnTo>
                    <a:pt x="503561" y="344002"/>
                  </a:lnTo>
                  <a:lnTo>
                    <a:pt x="500144" y="268737"/>
                  </a:lnTo>
                  <a:lnTo>
                    <a:pt x="490216" y="224262"/>
                  </a:lnTo>
                  <a:lnTo>
                    <a:pt x="474266" y="182397"/>
                  </a:lnTo>
                  <a:lnTo>
                    <a:pt x="452782" y="143631"/>
                  </a:lnTo>
                  <a:lnTo>
                    <a:pt x="426250" y="108451"/>
                  </a:lnTo>
                  <a:lnTo>
                    <a:pt x="395159" y="77345"/>
                  </a:lnTo>
                  <a:lnTo>
                    <a:pt x="359996" y="50802"/>
                  </a:lnTo>
                  <a:lnTo>
                    <a:pt x="321249" y="29307"/>
                  </a:lnTo>
                  <a:lnTo>
                    <a:pt x="279406" y="13350"/>
                  </a:lnTo>
                  <a:lnTo>
                    <a:pt x="234954" y="3419"/>
                  </a:lnTo>
                  <a:lnTo>
                    <a:pt x="1883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9727" y="2940312"/>
              <a:ext cx="93114" cy="2092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881354" y="2884411"/>
              <a:ext cx="274320" cy="274955"/>
            </a:xfrm>
            <a:custGeom>
              <a:avLst/>
              <a:gdLst/>
              <a:ahLst/>
              <a:cxnLst/>
              <a:rect l="l" t="t" r="r" b="b"/>
              <a:pathLst>
                <a:path w="274320" h="274955">
                  <a:moveTo>
                    <a:pt x="0" y="0"/>
                  </a:moveTo>
                  <a:lnTo>
                    <a:pt x="222762" y="264452"/>
                  </a:lnTo>
                  <a:lnTo>
                    <a:pt x="231875" y="271731"/>
                  </a:lnTo>
                  <a:lnTo>
                    <a:pt x="242560" y="274770"/>
                  </a:lnTo>
                  <a:lnTo>
                    <a:pt x="253605" y="273579"/>
                  </a:lnTo>
                  <a:lnTo>
                    <a:pt x="263698" y="268047"/>
                  </a:lnTo>
                  <a:lnTo>
                    <a:pt x="270854" y="259028"/>
                  </a:lnTo>
                  <a:lnTo>
                    <a:pt x="273893" y="248335"/>
                  </a:lnTo>
                  <a:lnTo>
                    <a:pt x="272703" y="237283"/>
                  </a:lnTo>
                  <a:lnTo>
                    <a:pt x="267171" y="227185"/>
                  </a:lnTo>
                  <a:lnTo>
                    <a:pt x="265739" y="225751"/>
                  </a:lnTo>
                  <a:lnTo>
                    <a:pt x="265023" y="224318"/>
                  </a:lnTo>
                  <a:lnTo>
                    <a:pt x="263590" y="223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627950" y="3860190"/>
              <a:ext cx="1516380" cy="138430"/>
            </a:xfrm>
            <a:custGeom>
              <a:avLst/>
              <a:gdLst/>
              <a:ahLst/>
              <a:cxnLst/>
              <a:rect l="l" t="t" r="r" b="b"/>
              <a:pathLst>
                <a:path w="1516379" h="138429">
                  <a:moveTo>
                    <a:pt x="138404" y="17005"/>
                  </a:moveTo>
                  <a:lnTo>
                    <a:pt x="121412" y="0"/>
                  </a:lnTo>
                  <a:lnTo>
                    <a:pt x="0" y="121424"/>
                  </a:lnTo>
                  <a:lnTo>
                    <a:pt x="16992" y="138417"/>
                  </a:lnTo>
                  <a:lnTo>
                    <a:pt x="138404" y="17005"/>
                  </a:lnTo>
                  <a:close/>
                </a:path>
                <a:path w="1516379" h="138429">
                  <a:moveTo>
                    <a:pt x="368033" y="17005"/>
                  </a:moveTo>
                  <a:lnTo>
                    <a:pt x="351040" y="0"/>
                  </a:lnTo>
                  <a:lnTo>
                    <a:pt x="229641" y="121424"/>
                  </a:lnTo>
                  <a:lnTo>
                    <a:pt x="246634" y="138417"/>
                  </a:lnTo>
                  <a:lnTo>
                    <a:pt x="368033" y="17005"/>
                  </a:lnTo>
                  <a:close/>
                </a:path>
                <a:path w="1516379" h="138429">
                  <a:moveTo>
                    <a:pt x="597674" y="17018"/>
                  </a:moveTo>
                  <a:lnTo>
                    <a:pt x="580682" y="12"/>
                  </a:lnTo>
                  <a:lnTo>
                    <a:pt x="459282" y="121424"/>
                  </a:lnTo>
                  <a:lnTo>
                    <a:pt x="476275" y="138430"/>
                  </a:lnTo>
                  <a:lnTo>
                    <a:pt x="597674" y="17018"/>
                  </a:lnTo>
                  <a:close/>
                </a:path>
                <a:path w="1516379" h="138429">
                  <a:moveTo>
                    <a:pt x="827328" y="17005"/>
                  </a:moveTo>
                  <a:lnTo>
                    <a:pt x="810336" y="0"/>
                  </a:lnTo>
                  <a:lnTo>
                    <a:pt x="688936" y="121424"/>
                  </a:lnTo>
                  <a:lnTo>
                    <a:pt x="705929" y="138417"/>
                  </a:lnTo>
                  <a:lnTo>
                    <a:pt x="827328" y="17005"/>
                  </a:lnTo>
                  <a:close/>
                </a:path>
                <a:path w="1516379" h="138429">
                  <a:moveTo>
                    <a:pt x="1056957" y="17018"/>
                  </a:moveTo>
                  <a:lnTo>
                    <a:pt x="1039964" y="12"/>
                  </a:lnTo>
                  <a:lnTo>
                    <a:pt x="918565" y="121437"/>
                  </a:lnTo>
                  <a:lnTo>
                    <a:pt x="935558" y="138430"/>
                  </a:lnTo>
                  <a:lnTo>
                    <a:pt x="1056957" y="17018"/>
                  </a:lnTo>
                  <a:close/>
                </a:path>
                <a:path w="1516379" h="138429">
                  <a:moveTo>
                    <a:pt x="1286624" y="16992"/>
                  </a:moveTo>
                  <a:lnTo>
                    <a:pt x="1269606" y="0"/>
                  </a:lnTo>
                  <a:lnTo>
                    <a:pt x="1148207" y="121412"/>
                  </a:lnTo>
                  <a:lnTo>
                    <a:pt x="1165225" y="138417"/>
                  </a:lnTo>
                  <a:lnTo>
                    <a:pt x="1286624" y="16992"/>
                  </a:lnTo>
                  <a:close/>
                </a:path>
                <a:path w="1516379" h="138429">
                  <a:moveTo>
                    <a:pt x="1516214" y="17005"/>
                  </a:moveTo>
                  <a:lnTo>
                    <a:pt x="1499260" y="12"/>
                  </a:lnTo>
                  <a:lnTo>
                    <a:pt x="1377861" y="121424"/>
                  </a:lnTo>
                  <a:lnTo>
                    <a:pt x="1394866" y="138430"/>
                  </a:lnTo>
                  <a:lnTo>
                    <a:pt x="1516214" y="17005"/>
                  </a:lnTo>
                  <a:close/>
                </a:path>
              </a:pathLst>
            </a:custGeom>
            <a:solidFill>
              <a:srgbClr val="FFB8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845552" y="2551302"/>
              <a:ext cx="1087755" cy="1087755"/>
            </a:xfrm>
            <a:custGeom>
              <a:avLst/>
              <a:gdLst/>
              <a:ahLst/>
              <a:cxnLst/>
              <a:rect l="l" t="t" r="r" b="b"/>
              <a:pathLst>
                <a:path w="1087754" h="1087754">
                  <a:moveTo>
                    <a:pt x="543941" y="0"/>
                  </a:moveTo>
                  <a:lnTo>
                    <a:pt x="497015" y="1997"/>
                  </a:lnTo>
                  <a:lnTo>
                    <a:pt x="451197" y="7879"/>
                  </a:lnTo>
                  <a:lnTo>
                    <a:pt x="406648" y="17482"/>
                  </a:lnTo>
                  <a:lnTo>
                    <a:pt x="363534" y="30645"/>
                  </a:lnTo>
                  <a:lnTo>
                    <a:pt x="322017" y="47201"/>
                  </a:lnTo>
                  <a:lnTo>
                    <a:pt x="282260" y="66990"/>
                  </a:lnTo>
                  <a:lnTo>
                    <a:pt x="244428" y="89846"/>
                  </a:lnTo>
                  <a:lnTo>
                    <a:pt x="208683" y="115607"/>
                  </a:lnTo>
                  <a:lnTo>
                    <a:pt x="175189" y="144109"/>
                  </a:lnTo>
                  <a:lnTo>
                    <a:pt x="144109" y="175189"/>
                  </a:lnTo>
                  <a:lnTo>
                    <a:pt x="115607" y="208683"/>
                  </a:lnTo>
                  <a:lnTo>
                    <a:pt x="89846" y="244428"/>
                  </a:lnTo>
                  <a:lnTo>
                    <a:pt x="66990" y="282260"/>
                  </a:lnTo>
                  <a:lnTo>
                    <a:pt x="47201" y="322017"/>
                  </a:lnTo>
                  <a:lnTo>
                    <a:pt x="30645" y="363534"/>
                  </a:lnTo>
                  <a:lnTo>
                    <a:pt x="17482" y="406648"/>
                  </a:lnTo>
                  <a:lnTo>
                    <a:pt x="7879" y="451197"/>
                  </a:lnTo>
                  <a:lnTo>
                    <a:pt x="1997" y="497015"/>
                  </a:lnTo>
                  <a:lnTo>
                    <a:pt x="0" y="543941"/>
                  </a:lnTo>
                  <a:lnTo>
                    <a:pt x="1997" y="590865"/>
                  </a:lnTo>
                  <a:lnTo>
                    <a:pt x="7879" y="636681"/>
                  </a:lnTo>
                  <a:lnTo>
                    <a:pt x="17482" y="681224"/>
                  </a:lnTo>
                  <a:lnTo>
                    <a:pt x="30645" y="724332"/>
                  </a:lnTo>
                  <a:lnTo>
                    <a:pt x="47201" y="765842"/>
                  </a:lnTo>
                  <a:lnTo>
                    <a:pt x="66990" y="805591"/>
                  </a:lnTo>
                  <a:lnTo>
                    <a:pt x="89846" y="843414"/>
                  </a:lnTo>
                  <a:lnTo>
                    <a:pt x="115607" y="879150"/>
                  </a:lnTo>
                  <a:lnTo>
                    <a:pt x="144109" y="912634"/>
                  </a:lnTo>
                  <a:lnTo>
                    <a:pt x="175189" y="943704"/>
                  </a:lnTo>
                  <a:lnTo>
                    <a:pt x="208683" y="972196"/>
                  </a:lnTo>
                  <a:lnTo>
                    <a:pt x="244428" y="997947"/>
                  </a:lnTo>
                  <a:lnTo>
                    <a:pt x="282260" y="1020794"/>
                  </a:lnTo>
                  <a:lnTo>
                    <a:pt x="322017" y="1040574"/>
                  </a:lnTo>
                  <a:lnTo>
                    <a:pt x="363534" y="1057124"/>
                  </a:lnTo>
                  <a:lnTo>
                    <a:pt x="406648" y="1070280"/>
                  </a:lnTo>
                  <a:lnTo>
                    <a:pt x="451197" y="1079879"/>
                  </a:lnTo>
                  <a:lnTo>
                    <a:pt x="497015" y="1085758"/>
                  </a:lnTo>
                  <a:lnTo>
                    <a:pt x="543941" y="1087755"/>
                  </a:lnTo>
                  <a:lnTo>
                    <a:pt x="590865" y="1085758"/>
                  </a:lnTo>
                  <a:lnTo>
                    <a:pt x="636681" y="1079879"/>
                  </a:lnTo>
                  <a:lnTo>
                    <a:pt x="681224" y="1070280"/>
                  </a:lnTo>
                  <a:lnTo>
                    <a:pt x="724332" y="1057124"/>
                  </a:lnTo>
                  <a:lnTo>
                    <a:pt x="765842" y="1040574"/>
                  </a:lnTo>
                  <a:lnTo>
                    <a:pt x="805591" y="1020794"/>
                  </a:lnTo>
                  <a:lnTo>
                    <a:pt x="843414" y="997947"/>
                  </a:lnTo>
                  <a:lnTo>
                    <a:pt x="879150" y="972196"/>
                  </a:lnTo>
                  <a:lnTo>
                    <a:pt x="912634" y="943704"/>
                  </a:lnTo>
                  <a:lnTo>
                    <a:pt x="943704" y="912634"/>
                  </a:lnTo>
                  <a:lnTo>
                    <a:pt x="972196" y="879150"/>
                  </a:lnTo>
                  <a:lnTo>
                    <a:pt x="997947" y="843414"/>
                  </a:lnTo>
                  <a:lnTo>
                    <a:pt x="1020794" y="805591"/>
                  </a:lnTo>
                  <a:lnTo>
                    <a:pt x="1040574" y="765842"/>
                  </a:lnTo>
                  <a:lnTo>
                    <a:pt x="1057124" y="724332"/>
                  </a:lnTo>
                  <a:lnTo>
                    <a:pt x="1070280" y="681224"/>
                  </a:lnTo>
                  <a:lnTo>
                    <a:pt x="1079879" y="636681"/>
                  </a:lnTo>
                  <a:lnTo>
                    <a:pt x="1085758" y="590865"/>
                  </a:lnTo>
                  <a:lnTo>
                    <a:pt x="1087754" y="543941"/>
                  </a:lnTo>
                  <a:lnTo>
                    <a:pt x="1085758" y="497015"/>
                  </a:lnTo>
                  <a:lnTo>
                    <a:pt x="1079879" y="451197"/>
                  </a:lnTo>
                  <a:lnTo>
                    <a:pt x="1070280" y="406648"/>
                  </a:lnTo>
                  <a:lnTo>
                    <a:pt x="1057124" y="363534"/>
                  </a:lnTo>
                  <a:lnTo>
                    <a:pt x="1040574" y="322017"/>
                  </a:lnTo>
                  <a:lnTo>
                    <a:pt x="1020794" y="282260"/>
                  </a:lnTo>
                  <a:lnTo>
                    <a:pt x="997947" y="244428"/>
                  </a:lnTo>
                  <a:lnTo>
                    <a:pt x="972196" y="208683"/>
                  </a:lnTo>
                  <a:lnTo>
                    <a:pt x="943704" y="175189"/>
                  </a:lnTo>
                  <a:lnTo>
                    <a:pt x="912634" y="144109"/>
                  </a:lnTo>
                  <a:lnTo>
                    <a:pt x="879150" y="115607"/>
                  </a:lnTo>
                  <a:lnTo>
                    <a:pt x="843414" y="89846"/>
                  </a:lnTo>
                  <a:lnTo>
                    <a:pt x="805591" y="66990"/>
                  </a:lnTo>
                  <a:lnTo>
                    <a:pt x="765842" y="47201"/>
                  </a:lnTo>
                  <a:lnTo>
                    <a:pt x="724332" y="30645"/>
                  </a:lnTo>
                  <a:lnTo>
                    <a:pt x="681224" y="17482"/>
                  </a:lnTo>
                  <a:lnTo>
                    <a:pt x="636681" y="7879"/>
                  </a:lnTo>
                  <a:lnTo>
                    <a:pt x="590865" y="1997"/>
                  </a:lnTo>
                  <a:lnTo>
                    <a:pt x="543941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2778" y="2938736"/>
              <a:ext cx="316322" cy="2672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119245" y="2805850"/>
              <a:ext cx="542925" cy="543560"/>
            </a:xfrm>
            <a:custGeom>
              <a:avLst/>
              <a:gdLst/>
              <a:ahLst/>
              <a:cxnLst/>
              <a:rect l="l" t="t" r="r" b="b"/>
              <a:pathLst>
                <a:path w="542925" h="543560">
                  <a:moveTo>
                    <a:pt x="271337" y="0"/>
                  </a:moveTo>
                  <a:lnTo>
                    <a:pt x="222539" y="4370"/>
                  </a:lnTo>
                  <a:lnTo>
                    <a:pt x="176621" y="16974"/>
                  </a:lnTo>
                  <a:lnTo>
                    <a:pt x="134346" y="37044"/>
                  </a:lnTo>
                  <a:lnTo>
                    <a:pt x="96479" y="63819"/>
                  </a:lnTo>
                  <a:lnTo>
                    <a:pt x="63784" y="96532"/>
                  </a:lnTo>
                  <a:lnTo>
                    <a:pt x="37024" y="134420"/>
                  </a:lnTo>
                  <a:lnTo>
                    <a:pt x="16964" y="176718"/>
                  </a:lnTo>
                  <a:lnTo>
                    <a:pt x="4368" y="222661"/>
                  </a:lnTo>
                  <a:lnTo>
                    <a:pt x="0" y="271486"/>
                  </a:lnTo>
                  <a:lnTo>
                    <a:pt x="4368" y="320311"/>
                  </a:lnTo>
                  <a:lnTo>
                    <a:pt x="16964" y="366255"/>
                  </a:lnTo>
                  <a:lnTo>
                    <a:pt x="37024" y="408553"/>
                  </a:lnTo>
                  <a:lnTo>
                    <a:pt x="63784" y="446441"/>
                  </a:lnTo>
                  <a:lnTo>
                    <a:pt x="96479" y="479154"/>
                  </a:lnTo>
                  <a:lnTo>
                    <a:pt x="134346" y="505928"/>
                  </a:lnTo>
                  <a:lnTo>
                    <a:pt x="176621" y="525999"/>
                  </a:lnTo>
                  <a:lnTo>
                    <a:pt x="222539" y="538602"/>
                  </a:lnTo>
                  <a:lnTo>
                    <a:pt x="271337" y="542973"/>
                  </a:lnTo>
                  <a:lnTo>
                    <a:pt x="320135" y="538603"/>
                  </a:lnTo>
                  <a:lnTo>
                    <a:pt x="366054" y="525999"/>
                  </a:lnTo>
                  <a:lnTo>
                    <a:pt x="408328" y="505928"/>
                  </a:lnTo>
                  <a:lnTo>
                    <a:pt x="436847" y="485764"/>
                  </a:lnTo>
                  <a:lnTo>
                    <a:pt x="266470" y="485764"/>
                  </a:lnTo>
                  <a:lnTo>
                    <a:pt x="219955" y="479574"/>
                  </a:lnTo>
                  <a:lnTo>
                    <a:pt x="175713" y="463310"/>
                  </a:lnTo>
                  <a:lnTo>
                    <a:pt x="135581" y="437211"/>
                  </a:lnTo>
                  <a:lnTo>
                    <a:pt x="101394" y="401514"/>
                  </a:lnTo>
                  <a:lnTo>
                    <a:pt x="68548" y="340251"/>
                  </a:lnTo>
                  <a:lnTo>
                    <a:pt x="57123" y="271486"/>
                  </a:lnTo>
                  <a:lnTo>
                    <a:pt x="60024" y="236501"/>
                  </a:lnTo>
                  <a:lnTo>
                    <a:pt x="68548" y="202722"/>
                  </a:lnTo>
                  <a:lnTo>
                    <a:pt x="82427" y="170817"/>
                  </a:lnTo>
                  <a:lnTo>
                    <a:pt x="101394" y="141458"/>
                  </a:lnTo>
                  <a:lnTo>
                    <a:pt x="181367" y="141458"/>
                  </a:lnTo>
                  <a:lnTo>
                    <a:pt x="141381" y="101450"/>
                  </a:lnTo>
                  <a:lnTo>
                    <a:pt x="183924" y="76034"/>
                  </a:lnTo>
                  <a:lnTo>
                    <a:pt x="229564" y="61454"/>
                  </a:lnTo>
                  <a:lnTo>
                    <a:pt x="276504" y="57434"/>
                  </a:lnTo>
                  <a:lnTo>
                    <a:pt x="437165" y="57434"/>
                  </a:lnTo>
                  <a:lnTo>
                    <a:pt x="408328" y="37045"/>
                  </a:lnTo>
                  <a:lnTo>
                    <a:pt x="366054" y="16974"/>
                  </a:lnTo>
                  <a:lnTo>
                    <a:pt x="320135" y="4370"/>
                  </a:lnTo>
                  <a:lnTo>
                    <a:pt x="271337" y="0"/>
                  </a:lnTo>
                  <a:close/>
                </a:path>
                <a:path w="542925" h="543560">
                  <a:moveTo>
                    <a:pt x="181367" y="141458"/>
                  </a:moveTo>
                  <a:lnTo>
                    <a:pt x="101394" y="141458"/>
                  </a:lnTo>
                  <a:lnTo>
                    <a:pt x="401294" y="441523"/>
                  </a:lnTo>
                  <a:lnTo>
                    <a:pt x="358975" y="466976"/>
                  </a:lnTo>
                  <a:lnTo>
                    <a:pt x="313422" y="481644"/>
                  </a:lnTo>
                  <a:lnTo>
                    <a:pt x="266470" y="485764"/>
                  </a:lnTo>
                  <a:lnTo>
                    <a:pt x="436847" y="485764"/>
                  </a:lnTo>
                  <a:lnTo>
                    <a:pt x="446195" y="479154"/>
                  </a:lnTo>
                  <a:lnTo>
                    <a:pt x="478891" y="446441"/>
                  </a:lnTo>
                  <a:lnTo>
                    <a:pt x="505650" y="408553"/>
                  </a:lnTo>
                  <a:lnTo>
                    <a:pt x="508988" y="401515"/>
                  </a:lnTo>
                  <a:lnTo>
                    <a:pt x="441280" y="401515"/>
                  </a:lnTo>
                  <a:lnTo>
                    <a:pt x="181367" y="141458"/>
                  </a:lnTo>
                  <a:close/>
                </a:path>
                <a:path w="542925" h="543560">
                  <a:moveTo>
                    <a:pt x="437165" y="57434"/>
                  </a:moveTo>
                  <a:lnTo>
                    <a:pt x="276504" y="57434"/>
                  </a:lnTo>
                  <a:lnTo>
                    <a:pt x="323831" y="63819"/>
                  </a:lnTo>
                  <a:lnTo>
                    <a:pt x="323269" y="63819"/>
                  </a:lnTo>
                  <a:lnTo>
                    <a:pt x="367086" y="79975"/>
                  </a:lnTo>
                  <a:lnTo>
                    <a:pt x="407131" y="105987"/>
                  </a:lnTo>
                  <a:lnTo>
                    <a:pt x="441280" y="141459"/>
                  </a:lnTo>
                  <a:lnTo>
                    <a:pt x="474126" y="202722"/>
                  </a:lnTo>
                  <a:lnTo>
                    <a:pt x="485551" y="271487"/>
                  </a:lnTo>
                  <a:lnTo>
                    <a:pt x="482650" y="306472"/>
                  </a:lnTo>
                  <a:lnTo>
                    <a:pt x="474126" y="340251"/>
                  </a:lnTo>
                  <a:lnTo>
                    <a:pt x="460247" y="372156"/>
                  </a:lnTo>
                  <a:lnTo>
                    <a:pt x="441280" y="401515"/>
                  </a:lnTo>
                  <a:lnTo>
                    <a:pt x="508988" y="401515"/>
                  </a:lnTo>
                  <a:lnTo>
                    <a:pt x="525710" y="366255"/>
                  </a:lnTo>
                  <a:lnTo>
                    <a:pt x="538306" y="320312"/>
                  </a:lnTo>
                  <a:lnTo>
                    <a:pt x="542675" y="271487"/>
                  </a:lnTo>
                  <a:lnTo>
                    <a:pt x="538306" y="222662"/>
                  </a:lnTo>
                  <a:lnTo>
                    <a:pt x="525710" y="176718"/>
                  </a:lnTo>
                  <a:lnTo>
                    <a:pt x="505650" y="134420"/>
                  </a:lnTo>
                  <a:lnTo>
                    <a:pt x="478891" y="96532"/>
                  </a:lnTo>
                  <a:lnTo>
                    <a:pt x="446195" y="63819"/>
                  </a:lnTo>
                  <a:lnTo>
                    <a:pt x="437165" y="574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931349" y="3860190"/>
              <a:ext cx="1516380" cy="138430"/>
            </a:xfrm>
            <a:custGeom>
              <a:avLst/>
              <a:gdLst/>
              <a:ahLst/>
              <a:cxnLst/>
              <a:rect l="l" t="t" r="r" b="b"/>
              <a:pathLst>
                <a:path w="1516379" h="138429">
                  <a:moveTo>
                    <a:pt x="138404" y="17005"/>
                  </a:moveTo>
                  <a:lnTo>
                    <a:pt x="121412" y="0"/>
                  </a:lnTo>
                  <a:lnTo>
                    <a:pt x="0" y="121424"/>
                  </a:lnTo>
                  <a:lnTo>
                    <a:pt x="16992" y="138417"/>
                  </a:lnTo>
                  <a:lnTo>
                    <a:pt x="138404" y="17005"/>
                  </a:lnTo>
                  <a:close/>
                </a:path>
                <a:path w="1516379" h="138429">
                  <a:moveTo>
                    <a:pt x="368033" y="17005"/>
                  </a:moveTo>
                  <a:lnTo>
                    <a:pt x="351040" y="0"/>
                  </a:lnTo>
                  <a:lnTo>
                    <a:pt x="229641" y="121424"/>
                  </a:lnTo>
                  <a:lnTo>
                    <a:pt x="246634" y="138417"/>
                  </a:lnTo>
                  <a:lnTo>
                    <a:pt x="368033" y="17005"/>
                  </a:lnTo>
                  <a:close/>
                </a:path>
                <a:path w="1516379" h="138429">
                  <a:moveTo>
                    <a:pt x="597674" y="17018"/>
                  </a:moveTo>
                  <a:lnTo>
                    <a:pt x="580682" y="12"/>
                  </a:lnTo>
                  <a:lnTo>
                    <a:pt x="459282" y="121424"/>
                  </a:lnTo>
                  <a:lnTo>
                    <a:pt x="476275" y="138430"/>
                  </a:lnTo>
                  <a:lnTo>
                    <a:pt x="597674" y="17018"/>
                  </a:lnTo>
                  <a:close/>
                </a:path>
                <a:path w="1516379" h="138429">
                  <a:moveTo>
                    <a:pt x="827328" y="17005"/>
                  </a:moveTo>
                  <a:lnTo>
                    <a:pt x="810336" y="0"/>
                  </a:lnTo>
                  <a:lnTo>
                    <a:pt x="688936" y="121424"/>
                  </a:lnTo>
                  <a:lnTo>
                    <a:pt x="705929" y="138417"/>
                  </a:lnTo>
                  <a:lnTo>
                    <a:pt x="827328" y="17005"/>
                  </a:lnTo>
                  <a:close/>
                </a:path>
                <a:path w="1516379" h="138429">
                  <a:moveTo>
                    <a:pt x="1056957" y="17018"/>
                  </a:moveTo>
                  <a:lnTo>
                    <a:pt x="1039964" y="12"/>
                  </a:lnTo>
                  <a:lnTo>
                    <a:pt x="918565" y="121437"/>
                  </a:lnTo>
                  <a:lnTo>
                    <a:pt x="935558" y="138430"/>
                  </a:lnTo>
                  <a:lnTo>
                    <a:pt x="1056957" y="17018"/>
                  </a:lnTo>
                  <a:close/>
                </a:path>
                <a:path w="1516379" h="138429">
                  <a:moveTo>
                    <a:pt x="1286624" y="16992"/>
                  </a:moveTo>
                  <a:lnTo>
                    <a:pt x="1269606" y="0"/>
                  </a:lnTo>
                  <a:lnTo>
                    <a:pt x="1148207" y="121412"/>
                  </a:lnTo>
                  <a:lnTo>
                    <a:pt x="1165225" y="138417"/>
                  </a:lnTo>
                  <a:lnTo>
                    <a:pt x="1286624" y="16992"/>
                  </a:lnTo>
                  <a:close/>
                </a:path>
                <a:path w="1516379" h="138429">
                  <a:moveTo>
                    <a:pt x="1516214" y="17005"/>
                  </a:moveTo>
                  <a:lnTo>
                    <a:pt x="1499260" y="12"/>
                  </a:lnTo>
                  <a:lnTo>
                    <a:pt x="1377861" y="121424"/>
                  </a:lnTo>
                  <a:lnTo>
                    <a:pt x="1394866" y="138430"/>
                  </a:lnTo>
                  <a:lnTo>
                    <a:pt x="1516214" y="17005"/>
                  </a:lnTo>
                  <a:close/>
                </a:path>
              </a:pathLst>
            </a:custGeom>
            <a:solidFill>
              <a:srgbClr val="FFB8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0149078" y="2551302"/>
              <a:ext cx="1087755" cy="1087755"/>
            </a:xfrm>
            <a:custGeom>
              <a:avLst/>
              <a:gdLst/>
              <a:ahLst/>
              <a:cxnLst/>
              <a:rect l="l" t="t" r="r" b="b"/>
              <a:pathLst>
                <a:path w="1087754" h="1087754">
                  <a:moveTo>
                    <a:pt x="543814" y="0"/>
                  </a:moveTo>
                  <a:lnTo>
                    <a:pt x="496889" y="1997"/>
                  </a:lnTo>
                  <a:lnTo>
                    <a:pt x="451073" y="7879"/>
                  </a:lnTo>
                  <a:lnTo>
                    <a:pt x="406530" y="17482"/>
                  </a:lnTo>
                  <a:lnTo>
                    <a:pt x="363422" y="30645"/>
                  </a:lnTo>
                  <a:lnTo>
                    <a:pt x="321912" y="47201"/>
                  </a:lnTo>
                  <a:lnTo>
                    <a:pt x="282163" y="66990"/>
                  </a:lnTo>
                  <a:lnTo>
                    <a:pt x="244340" y="89846"/>
                  </a:lnTo>
                  <a:lnTo>
                    <a:pt x="208604" y="115607"/>
                  </a:lnTo>
                  <a:lnTo>
                    <a:pt x="175120" y="144109"/>
                  </a:lnTo>
                  <a:lnTo>
                    <a:pt x="144050" y="175189"/>
                  </a:lnTo>
                  <a:lnTo>
                    <a:pt x="115558" y="208683"/>
                  </a:lnTo>
                  <a:lnTo>
                    <a:pt x="89807" y="244428"/>
                  </a:lnTo>
                  <a:lnTo>
                    <a:pt x="66960" y="282260"/>
                  </a:lnTo>
                  <a:lnTo>
                    <a:pt x="47180" y="322017"/>
                  </a:lnTo>
                  <a:lnTo>
                    <a:pt x="30630" y="363534"/>
                  </a:lnTo>
                  <a:lnTo>
                    <a:pt x="17474" y="406648"/>
                  </a:lnTo>
                  <a:lnTo>
                    <a:pt x="7875" y="451197"/>
                  </a:lnTo>
                  <a:lnTo>
                    <a:pt x="1996" y="497015"/>
                  </a:lnTo>
                  <a:lnTo>
                    <a:pt x="0" y="543941"/>
                  </a:lnTo>
                  <a:lnTo>
                    <a:pt x="1996" y="590865"/>
                  </a:lnTo>
                  <a:lnTo>
                    <a:pt x="7875" y="636681"/>
                  </a:lnTo>
                  <a:lnTo>
                    <a:pt x="17474" y="681224"/>
                  </a:lnTo>
                  <a:lnTo>
                    <a:pt x="30630" y="724332"/>
                  </a:lnTo>
                  <a:lnTo>
                    <a:pt x="47180" y="765842"/>
                  </a:lnTo>
                  <a:lnTo>
                    <a:pt x="66960" y="805591"/>
                  </a:lnTo>
                  <a:lnTo>
                    <a:pt x="89807" y="843414"/>
                  </a:lnTo>
                  <a:lnTo>
                    <a:pt x="115558" y="879150"/>
                  </a:lnTo>
                  <a:lnTo>
                    <a:pt x="144050" y="912634"/>
                  </a:lnTo>
                  <a:lnTo>
                    <a:pt x="175120" y="943704"/>
                  </a:lnTo>
                  <a:lnTo>
                    <a:pt x="208604" y="972196"/>
                  </a:lnTo>
                  <a:lnTo>
                    <a:pt x="244340" y="997947"/>
                  </a:lnTo>
                  <a:lnTo>
                    <a:pt x="282163" y="1020794"/>
                  </a:lnTo>
                  <a:lnTo>
                    <a:pt x="321912" y="1040574"/>
                  </a:lnTo>
                  <a:lnTo>
                    <a:pt x="363422" y="1057124"/>
                  </a:lnTo>
                  <a:lnTo>
                    <a:pt x="406530" y="1070280"/>
                  </a:lnTo>
                  <a:lnTo>
                    <a:pt x="451073" y="1079879"/>
                  </a:lnTo>
                  <a:lnTo>
                    <a:pt x="496889" y="1085758"/>
                  </a:lnTo>
                  <a:lnTo>
                    <a:pt x="543814" y="1087755"/>
                  </a:lnTo>
                  <a:lnTo>
                    <a:pt x="590738" y="1085758"/>
                  </a:lnTo>
                  <a:lnTo>
                    <a:pt x="636554" y="1079879"/>
                  </a:lnTo>
                  <a:lnTo>
                    <a:pt x="681097" y="1070280"/>
                  </a:lnTo>
                  <a:lnTo>
                    <a:pt x="724205" y="1057124"/>
                  </a:lnTo>
                  <a:lnTo>
                    <a:pt x="765715" y="1040574"/>
                  </a:lnTo>
                  <a:lnTo>
                    <a:pt x="805464" y="1020794"/>
                  </a:lnTo>
                  <a:lnTo>
                    <a:pt x="843287" y="997947"/>
                  </a:lnTo>
                  <a:lnTo>
                    <a:pt x="879023" y="972196"/>
                  </a:lnTo>
                  <a:lnTo>
                    <a:pt x="912507" y="943704"/>
                  </a:lnTo>
                  <a:lnTo>
                    <a:pt x="943577" y="912634"/>
                  </a:lnTo>
                  <a:lnTo>
                    <a:pt x="972069" y="879150"/>
                  </a:lnTo>
                  <a:lnTo>
                    <a:pt x="997820" y="843414"/>
                  </a:lnTo>
                  <a:lnTo>
                    <a:pt x="1020667" y="805591"/>
                  </a:lnTo>
                  <a:lnTo>
                    <a:pt x="1040447" y="765842"/>
                  </a:lnTo>
                  <a:lnTo>
                    <a:pt x="1056997" y="724332"/>
                  </a:lnTo>
                  <a:lnTo>
                    <a:pt x="1070153" y="681224"/>
                  </a:lnTo>
                  <a:lnTo>
                    <a:pt x="1079752" y="636681"/>
                  </a:lnTo>
                  <a:lnTo>
                    <a:pt x="1085631" y="590865"/>
                  </a:lnTo>
                  <a:lnTo>
                    <a:pt x="1087627" y="543941"/>
                  </a:lnTo>
                  <a:lnTo>
                    <a:pt x="1085631" y="497015"/>
                  </a:lnTo>
                  <a:lnTo>
                    <a:pt x="1079752" y="451197"/>
                  </a:lnTo>
                  <a:lnTo>
                    <a:pt x="1070153" y="406648"/>
                  </a:lnTo>
                  <a:lnTo>
                    <a:pt x="1056997" y="363534"/>
                  </a:lnTo>
                  <a:lnTo>
                    <a:pt x="1040447" y="322017"/>
                  </a:lnTo>
                  <a:lnTo>
                    <a:pt x="1020667" y="282260"/>
                  </a:lnTo>
                  <a:lnTo>
                    <a:pt x="997820" y="244428"/>
                  </a:lnTo>
                  <a:lnTo>
                    <a:pt x="972069" y="208683"/>
                  </a:lnTo>
                  <a:lnTo>
                    <a:pt x="943577" y="175189"/>
                  </a:lnTo>
                  <a:lnTo>
                    <a:pt x="912507" y="144109"/>
                  </a:lnTo>
                  <a:lnTo>
                    <a:pt x="879023" y="115607"/>
                  </a:lnTo>
                  <a:lnTo>
                    <a:pt x="843287" y="89846"/>
                  </a:lnTo>
                  <a:lnTo>
                    <a:pt x="805464" y="66990"/>
                  </a:lnTo>
                  <a:lnTo>
                    <a:pt x="765715" y="47201"/>
                  </a:lnTo>
                  <a:lnTo>
                    <a:pt x="724205" y="30645"/>
                  </a:lnTo>
                  <a:lnTo>
                    <a:pt x="681097" y="17482"/>
                  </a:lnTo>
                  <a:lnTo>
                    <a:pt x="636554" y="7879"/>
                  </a:lnTo>
                  <a:lnTo>
                    <a:pt x="590738" y="1997"/>
                  </a:lnTo>
                  <a:lnTo>
                    <a:pt x="543814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0419072" y="2866557"/>
              <a:ext cx="570865" cy="426720"/>
            </a:xfrm>
            <a:custGeom>
              <a:avLst/>
              <a:gdLst/>
              <a:ahLst/>
              <a:cxnLst/>
              <a:rect l="l" t="t" r="r" b="b"/>
              <a:pathLst>
                <a:path w="570865" h="426720">
                  <a:moveTo>
                    <a:pt x="69728" y="0"/>
                  </a:moveTo>
                  <a:lnTo>
                    <a:pt x="63694" y="5366"/>
                  </a:lnTo>
                  <a:lnTo>
                    <a:pt x="65706" y="10733"/>
                  </a:lnTo>
                  <a:lnTo>
                    <a:pt x="92525" y="86538"/>
                  </a:lnTo>
                  <a:lnTo>
                    <a:pt x="61411" y="128518"/>
                  </a:lnTo>
                  <a:lnTo>
                    <a:pt x="52296" y="148255"/>
                  </a:lnTo>
                  <a:lnTo>
                    <a:pt x="48944" y="150939"/>
                  </a:lnTo>
                  <a:lnTo>
                    <a:pt x="44251" y="152280"/>
                  </a:lnTo>
                  <a:lnTo>
                    <a:pt x="20114" y="158318"/>
                  </a:lnTo>
                  <a:lnTo>
                    <a:pt x="11879" y="161746"/>
                  </a:lnTo>
                  <a:lnTo>
                    <a:pt x="5531" y="167626"/>
                  </a:lnTo>
                  <a:lnTo>
                    <a:pt x="1445" y="175393"/>
                  </a:lnTo>
                  <a:lnTo>
                    <a:pt x="0" y="184481"/>
                  </a:lnTo>
                  <a:lnTo>
                    <a:pt x="0" y="236806"/>
                  </a:lnTo>
                  <a:lnTo>
                    <a:pt x="1336" y="244856"/>
                  </a:lnTo>
                  <a:lnTo>
                    <a:pt x="1445" y="245517"/>
                  </a:lnTo>
                  <a:lnTo>
                    <a:pt x="5531" y="253158"/>
                  </a:lnTo>
                  <a:lnTo>
                    <a:pt x="11880" y="259164"/>
                  </a:lnTo>
                  <a:lnTo>
                    <a:pt x="20114" y="262969"/>
                  </a:lnTo>
                  <a:lnTo>
                    <a:pt x="44921" y="269007"/>
                  </a:lnTo>
                  <a:lnTo>
                    <a:pt x="48944" y="270348"/>
                  </a:lnTo>
                  <a:lnTo>
                    <a:pt x="52296" y="273032"/>
                  </a:lnTo>
                  <a:lnTo>
                    <a:pt x="54308" y="277057"/>
                  </a:lnTo>
                  <a:lnTo>
                    <a:pt x="63956" y="296155"/>
                  </a:lnTo>
                  <a:lnTo>
                    <a:pt x="75679" y="314121"/>
                  </a:lnTo>
                  <a:lnTo>
                    <a:pt x="89288" y="330829"/>
                  </a:lnTo>
                  <a:lnTo>
                    <a:pt x="106605" y="348166"/>
                  </a:lnTo>
                  <a:lnTo>
                    <a:pt x="108616" y="350849"/>
                  </a:lnTo>
                  <a:lnTo>
                    <a:pt x="109287" y="354204"/>
                  </a:lnTo>
                  <a:lnTo>
                    <a:pt x="119344" y="415250"/>
                  </a:lnTo>
                  <a:lnTo>
                    <a:pt x="120685" y="421959"/>
                  </a:lnTo>
                  <a:lnTo>
                    <a:pt x="126049" y="426654"/>
                  </a:lnTo>
                  <a:lnTo>
                    <a:pt x="183709" y="426655"/>
                  </a:lnTo>
                  <a:lnTo>
                    <a:pt x="189073" y="421959"/>
                  </a:lnTo>
                  <a:lnTo>
                    <a:pt x="190414" y="415250"/>
                  </a:lnTo>
                  <a:lnTo>
                    <a:pt x="193766" y="393783"/>
                  </a:lnTo>
                  <a:lnTo>
                    <a:pt x="290657" y="393783"/>
                  </a:lnTo>
                  <a:lnTo>
                    <a:pt x="296348" y="392442"/>
                  </a:lnTo>
                  <a:lnTo>
                    <a:pt x="375199" y="392442"/>
                  </a:lnTo>
                  <a:lnTo>
                    <a:pt x="381498" y="354204"/>
                  </a:lnTo>
                  <a:lnTo>
                    <a:pt x="382169" y="350850"/>
                  </a:lnTo>
                  <a:lnTo>
                    <a:pt x="383510" y="348166"/>
                  </a:lnTo>
                  <a:lnTo>
                    <a:pt x="386192" y="346154"/>
                  </a:lnTo>
                  <a:lnTo>
                    <a:pt x="414341" y="317433"/>
                  </a:lnTo>
                  <a:lnTo>
                    <a:pt x="436393" y="284939"/>
                  </a:lnTo>
                  <a:lnTo>
                    <a:pt x="450777" y="249175"/>
                  </a:lnTo>
                  <a:lnTo>
                    <a:pt x="455921" y="210644"/>
                  </a:lnTo>
                  <a:lnTo>
                    <a:pt x="455816" y="207122"/>
                  </a:lnTo>
                  <a:lnTo>
                    <a:pt x="455721" y="203935"/>
                  </a:lnTo>
                  <a:lnTo>
                    <a:pt x="455669" y="202206"/>
                  </a:lnTo>
                  <a:lnTo>
                    <a:pt x="454915" y="193957"/>
                  </a:lnTo>
                  <a:lnTo>
                    <a:pt x="453658" y="185833"/>
                  </a:lnTo>
                  <a:lnTo>
                    <a:pt x="451898" y="177773"/>
                  </a:lnTo>
                  <a:lnTo>
                    <a:pt x="459943" y="175089"/>
                  </a:lnTo>
                  <a:lnTo>
                    <a:pt x="468660" y="173077"/>
                  </a:lnTo>
                  <a:lnTo>
                    <a:pt x="542439" y="173077"/>
                  </a:lnTo>
                  <a:lnTo>
                    <a:pt x="541867" y="172050"/>
                  </a:lnTo>
                  <a:lnTo>
                    <a:pt x="535707" y="165027"/>
                  </a:lnTo>
                  <a:lnTo>
                    <a:pt x="542411" y="163685"/>
                  </a:lnTo>
                  <a:lnTo>
                    <a:pt x="548446" y="163014"/>
                  </a:lnTo>
                  <a:lnTo>
                    <a:pt x="564369" y="163014"/>
                  </a:lnTo>
                  <a:lnTo>
                    <a:pt x="568560" y="159660"/>
                  </a:lnTo>
                  <a:lnTo>
                    <a:pt x="569901" y="152281"/>
                  </a:lnTo>
                  <a:lnTo>
                    <a:pt x="443852" y="152281"/>
                  </a:lnTo>
                  <a:lnTo>
                    <a:pt x="418674" y="109964"/>
                  </a:lnTo>
                  <a:lnTo>
                    <a:pt x="401934" y="93247"/>
                  </a:lnTo>
                  <a:lnTo>
                    <a:pt x="313110" y="93247"/>
                  </a:lnTo>
                  <a:lnTo>
                    <a:pt x="311098" y="92576"/>
                  </a:lnTo>
                  <a:lnTo>
                    <a:pt x="309758" y="91905"/>
                  </a:lnTo>
                  <a:lnTo>
                    <a:pt x="293341" y="85249"/>
                  </a:lnTo>
                  <a:lnTo>
                    <a:pt x="288478" y="83855"/>
                  </a:lnTo>
                  <a:lnTo>
                    <a:pt x="197118" y="83855"/>
                  </a:lnTo>
                  <a:lnTo>
                    <a:pt x="189743" y="79830"/>
                  </a:lnTo>
                  <a:lnTo>
                    <a:pt x="185720" y="65071"/>
                  </a:lnTo>
                  <a:lnTo>
                    <a:pt x="189743" y="57692"/>
                  </a:lnTo>
                  <a:lnTo>
                    <a:pt x="197118" y="55679"/>
                  </a:lnTo>
                  <a:lnTo>
                    <a:pt x="208286" y="53038"/>
                  </a:lnTo>
                  <a:lnTo>
                    <a:pt x="219579" y="51151"/>
                  </a:lnTo>
                  <a:lnTo>
                    <a:pt x="230872" y="50019"/>
                  </a:lnTo>
                  <a:lnTo>
                    <a:pt x="242040" y="49642"/>
                  </a:lnTo>
                  <a:lnTo>
                    <a:pt x="344059" y="49642"/>
                  </a:lnTo>
                  <a:lnTo>
                    <a:pt x="339484" y="46744"/>
                  </a:lnTo>
                  <a:lnTo>
                    <a:pt x="325453" y="41592"/>
                  </a:lnTo>
                  <a:lnTo>
                    <a:pt x="157560" y="41592"/>
                  </a:lnTo>
                  <a:lnTo>
                    <a:pt x="75092" y="2683"/>
                  </a:lnTo>
                  <a:lnTo>
                    <a:pt x="69728" y="0"/>
                  </a:lnTo>
                  <a:close/>
                </a:path>
                <a:path w="570865" h="426720">
                  <a:moveTo>
                    <a:pt x="375199" y="392442"/>
                  </a:moveTo>
                  <a:lnTo>
                    <a:pt x="296348" y="392442"/>
                  </a:lnTo>
                  <a:lnTo>
                    <a:pt x="300371" y="415250"/>
                  </a:lnTo>
                  <a:lnTo>
                    <a:pt x="301712" y="421959"/>
                  </a:lnTo>
                  <a:lnTo>
                    <a:pt x="307076" y="426655"/>
                  </a:lnTo>
                  <a:lnTo>
                    <a:pt x="364737" y="426655"/>
                  </a:lnTo>
                  <a:lnTo>
                    <a:pt x="370100" y="421959"/>
                  </a:lnTo>
                  <a:lnTo>
                    <a:pt x="371441" y="415250"/>
                  </a:lnTo>
                  <a:lnTo>
                    <a:pt x="375199" y="392442"/>
                  </a:lnTo>
                  <a:close/>
                </a:path>
                <a:path w="570865" h="426720">
                  <a:moveTo>
                    <a:pt x="290657" y="393783"/>
                  </a:moveTo>
                  <a:lnTo>
                    <a:pt x="193766" y="393783"/>
                  </a:lnTo>
                  <a:lnTo>
                    <a:pt x="205458" y="396425"/>
                  </a:lnTo>
                  <a:lnTo>
                    <a:pt x="217400" y="398311"/>
                  </a:lnTo>
                  <a:lnTo>
                    <a:pt x="229595" y="399444"/>
                  </a:lnTo>
                  <a:lnTo>
                    <a:pt x="242040" y="399821"/>
                  </a:lnTo>
                  <a:lnTo>
                    <a:pt x="252512" y="399444"/>
                  </a:lnTo>
                  <a:lnTo>
                    <a:pt x="254609" y="399444"/>
                  </a:lnTo>
                  <a:lnTo>
                    <a:pt x="269446" y="397892"/>
                  </a:lnTo>
                  <a:lnTo>
                    <a:pt x="283054" y="395576"/>
                  </a:lnTo>
                  <a:lnTo>
                    <a:pt x="290657" y="393783"/>
                  </a:lnTo>
                  <a:close/>
                </a:path>
                <a:path w="570865" h="426720">
                  <a:moveTo>
                    <a:pt x="542439" y="173077"/>
                  </a:moveTo>
                  <a:lnTo>
                    <a:pt x="476705" y="173077"/>
                  </a:lnTo>
                  <a:lnTo>
                    <a:pt x="472012" y="180456"/>
                  </a:lnTo>
                  <a:lnTo>
                    <a:pt x="470220" y="185833"/>
                  </a:lnTo>
                  <a:lnTo>
                    <a:pt x="469330" y="188611"/>
                  </a:lnTo>
                  <a:lnTo>
                    <a:pt x="469370" y="197898"/>
                  </a:lnTo>
                  <a:lnTo>
                    <a:pt x="469917" y="207122"/>
                  </a:lnTo>
                  <a:lnTo>
                    <a:pt x="472448" y="216273"/>
                  </a:lnTo>
                  <a:lnTo>
                    <a:pt x="472515" y="216514"/>
                  </a:lnTo>
                  <a:lnTo>
                    <a:pt x="502162" y="244008"/>
                  </a:lnTo>
                  <a:lnTo>
                    <a:pt x="509558" y="244857"/>
                  </a:lnTo>
                  <a:lnTo>
                    <a:pt x="525178" y="241199"/>
                  </a:lnTo>
                  <a:lnTo>
                    <a:pt x="537970" y="231188"/>
                  </a:lnTo>
                  <a:lnTo>
                    <a:pt x="545987" y="217352"/>
                  </a:lnTo>
                  <a:lnTo>
                    <a:pt x="506206" y="217352"/>
                  </a:lnTo>
                  <a:lnTo>
                    <a:pt x="503524" y="215340"/>
                  </a:lnTo>
                  <a:lnTo>
                    <a:pt x="498160" y="209973"/>
                  </a:lnTo>
                  <a:lnTo>
                    <a:pt x="496149" y="203935"/>
                  </a:lnTo>
                  <a:lnTo>
                    <a:pt x="496149" y="189177"/>
                  </a:lnTo>
                  <a:lnTo>
                    <a:pt x="502183" y="182469"/>
                  </a:lnTo>
                  <a:lnTo>
                    <a:pt x="507547" y="178443"/>
                  </a:lnTo>
                  <a:lnTo>
                    <a:pt x="508217" y="177773"/>
                  </a:lnTo>
                  <a:lnTo>
                    <a:pt x="545053" y="177773"/>
                  </a:lnTo>
                  <a:lnTo>
                    <a:pt x="542439" y="173077"/>
                  </a:lnTo>
                  <a:close/>
                </a:path>
                <a:path w="570865" h="426720">
                  <a:moveTo>
                    <a:pt x="545053" y="177773"/>
                  </a:moveTo>
                  <a:lnTo>
                    <a:pt x="508217" y="177773"/>
                  </a:lnTo>
                  <a:lnTo>
                    <a:pt x="520956" y="184481"/>
                  </a:lnTo>
                  <a:lnTo>
                    <a:pt x="522968" y="191189"/>
                  </a:lnTo>
                  <a:lnTo>
                    <a:pt x="522968" y="207960"/>
                  </a:lnTo>
                  <a:lnTo>
                    <a:pt x="516934" y="217352"/>
                  </a:lnTo>
                  <a:lnTo>
                    <a:pt x="545987" y="217352"/>
                  </a:lnTo>
                  <a:lnTo>
                    <a:pt x="546612" y="216273"/>
                  </a:lnTo>
                  <a:lnTo>
                    <a:pt x="549787" y="197898"/>
                  </a:lnTo>
                  <a:lnTo>
                    <a:pt x="548960" y="189177"/>
                  </a:lnTo>
                  <a:lnTo>
                    <a:pt x="548907" y="188611"/>
                  </a:lnTo>
                  <a:lnTo>
                    <a:pt x="546267" y="179953"/>
                  </a:lnTo>
                  <a:lnTo>
                    <a:pt x="545053" y="177773"/>
                  </a:lnTo>
                  <a:close/>
                </a:path>
                <a:path w="570865" h="426720">
                  <a:moveTo>
                    <a:pt x="564369" y="163014"/>
                  </a:moveTo>
                  <a:lnTo>
                    <a:pt x="548446" y="163014"/>
                  </a:lnTo>
                  <a:lnTo>
                    <a:pt x="554480" y="163685"/>
                  </a:lnTo>
                  <a:lnTo>
                    <a:pt x="561855" y="165027"/>
                  </a:lnTo>
                  <a:lnTo>
                    <a:pt x="564369" y="163014"/>
                  </a:lnTo>
                  <a:close/>
                </a:path>
                <a:path w="570865" h="426720">
                  <a:moveTo>
                    <a:pt x="476286" y="146243"/>
                  </a:moveTo>
                  <a:lnTo>
                    <a:pt x="460163" y="148067"/>
                  </a:lnTo>
                  <a:lnTo>
                    <a:pt x="443852" y="152281"/>
                  </a:lnTo>
                  <a:lnTo>
                    <a:pt x="569901" y="152281"/>
                  </a:lnTo>
                  <a:lnTo>
                    <a:pt x="570267" y="148256"/>
                  </a:lnTo>
                  <a:lnTo>
                    <a:pt x="504195" y="148256"/>
                  </a:lnTo>
                  <a:lnTo>
                    <a:pt x="491277" y="146432"/>
                  </a:lnTo>
                  <a:lnTo>
                    <a:pt x="476286" y="146243"/>
                  </a:lnTo>
                  <a:close/>
                </a:path>
                <a:path w="570865" h="426720">
                  <a:moveTo>
                    <a:pt x="545303" y="136180"/>
                  </a:moveTo>
                  <a:lnTo>
                    <a:pt x="531349" y="138025"/>
                  </a:lnTo>
                  <a:lnTo>
                    <a:pt x="517394" y="142134"/>
                  </a:lnTo>
                  <a:lnTo>
                    <a:pt x="504195" y="148256"/>
                  </a:lnTo>
                  <a:lnTo>
                    <a:pt x="570267" y="148256"/>
                  </a:lnTo>
                  <a:lnTo>
                    <a:pt x="570432" y="146432"/>
                  </a:lnTo>
                  <a:lnTo>
                    <a:pt x="570449" y="146243"/>
                  </a:lnTo>
                  <a:lnTo>
                    <a:pt x="570571" y="144901"/>
                  </a:lnTo>
                  <a:lnTo>
                    <a:pt x="565878" y="138193"/>
                  </a:lnTo>
                  <a:lnTo>
                    <a:pt x="558503" y="136851"/>
                  </a:lnTo>
                  <a:lnTo>
                    <a:pt x="545303" y="136180"/>
                  </a:lnTo>
                  <a:close/>
                </a:path>
                <a:path w="570865" h="426720">
                  <a:moveTo>
                    <a:pt x="344059" y="49642"/>
                  </a:moveTo>
                  <a:lnTo>
                    <a:pt x="242040" y="49642"/>
                  </a:lnTo>
                  <a:lnTo>
                    <a:pt x="261452" y="50763"/>
                  </a:lnTo>
                  <a:lnTo>
                    <a:pt x="281179" y="54086"/>
                  </a:lnTo>
                  <a:lnTo>
                    <a:pt x="300779" y="59547"/>
                  </a:lnTo>
                  <a:lnTo>
                    <a:pt x="319815" y="67084"/>
                  </a:lnTo>
                  <a:lnTo>
                    <a:pt x="327190" y="70438"/>
                  </a:lnTo>
                  <a:lnTo>
                    <a:pt x="330542" y="78488"/>
                  </a:lnTo>
                  <a:lnTo>
                    <a:pt x="327167" y="85249"/>
                  </a:lnTo>
                  <a:lnTo>
                    <a:pt x="325178" y="89892"/>
                  </a:lnTo>
                  <a:lnTo>
                    <a:pt x="319815" y="93247"/>
                  </a:lnTo>
                  <a:lnTo>
                    <a:pt x="401934" y="93247"/>
                  </a:lnTo>
                  <a:lnTo>
                    <a:pt x="382909" y="74248"/>
                  </a:lnTo>
                  <a:lnTo>
                    <a:pt x="344059" y="49642"/>
                  </a:lnTo>
                  <a:close/>
                </a:path>
                <a:path w="570865" h="426720">
                  <a:moveTo>
                    <a:pt x="242710" y="76475"/>
                  </a:moveTo>
                  <a:lnTo>
                    <a:pt x="204493" y="81842"/>
                  </a:lnTo>
                  <a:lnTo>
                    <a:pt x="197118" y="83855"/>
                  </a:lnTo>
                  <a:lnTo>
                    <a:pt x="288478" y="83855"/>
                  </a:lnTo>
                  <a:lnTo>
                    <a:pt x="276485" y="80417"/>
                  </a:lnTo>
                  <a:lnTo>
                    <a:pt x="259504" y="77471"/>
                  </a:lnTo>
                  <a:lnTo>
                    <a:pt x="242710" y="76475"/>
                  </a:lnTo>
                  <a:close/>
                </a:path>
                <a:path w="570865" h="426720">
                  <a:moveTo>
                    <a:pt x="241369" y="22808"/>
                  </a:moveTo>
                  <a:lnTo>
                    <a:pt x="219788" y="24045"/>
                  </a:lnTo>
                  <a:lnTo>
                    <a:pt x="198459" y="27672"/>
                  </a:lnTo>
                  <a:lnTo>
                    <a:pt x="177633" y="33563"/>
                  </a:lnTo>
                  <a:lnTo>
                    <a:pt x="157560" y="41592"/>
                  </a:lnTo>
                  <a:lnTo>
                    <a:pt x="325453" y="41592"/>
                  </a:lnTo>
                  <a:lnTo>
                    <a:pt x="291328" y="29060"/>
                  </a:lnTo>
                  <a:lnTo>
                    <a:pt x="241369" y="22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75367" y="564387"/>
              <a:ext cx="1559432" cy="4389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13346" y="3860190"/>
              <a:ext cx="1516380" cy="138430"/>
            </a:xfrm>
            <a:custGeom>
              <a:avLst/>
              <a:gdLst/>
              <a:ahLst/>
              <a:cxnLst/>
              <a:rect l="l" t="t" r="r" b="b"/>
              <a:pathLst>
                <a:path w="1516380" h="138429">
                  <a:moveTo>
                    <a:pt x="138404" y="17005"/>
                  </a:moveTo>
                  <a:lnTo>
                    <a:pt x="121412" y="0"/>
                  </a:lnTo>
                  <a:lnTo>
                    <a:pt x="0" y="121424"/>
                  </a:lnTo>
                  <a:lnTo>
                    <a:pt x="16992" y="138417"/>
                  </a:lnTo>
                  <a:lnTo>
                    <a:pt x="138404" y="17005"/>
                  </a:lnTo>
                  <a:close/>
                </a:path>
                <a:path w="1516380" h="138429">
                  <a:moveTo>
                    <a:pt x="368033" y="17005"/>
                  </a:moveTo>
                  <a:lnTo>
                    <a:pt x="351040" y="0"/>
                  </a:lnTo>
                  <a:lnTo>
                    <a:pt x="229641" y="121424"/>
                  </a:lnTo>
                  <a:lnTo>
                    <a:pt x="246634" y="138417"/>
                  </a:lnTo>
                  <a:lnTo>
                    <a:pt x="368033" y="17005"/>
                  </a:lnTo>
                  <a:close/>
                </a:path>
                <a:path w="1516380" h="138429">
                  <a:moveTo>
                    <a:pt x="597674" y="17018"/>
                  </a:moveTo>
                  <a:lnTo>
                    <a:pt x="580682" y="12"/>
                  </a:lnTo>
                  <a:lnTo>
                    <a:pt x="459282" y="121424"/>
                  </a:lnTo>
                  <a:lnTo>
                    <a:pt x="476275" y="138430"/>
                  </a:lnTo>
                  <a:lnTo>
                    <a:pt x="597674" y="17018"/>
                  </a:lnTo>
                  <a:close/>
                </a:path>
                <a:path w="1516380" h="138429">
                  <a:moveTo>
                    <a:pt x="827328" y="17005"/>
                  </a:moveTo>
                  <a:lnTo>
                    <a:pt x="810336" y="0"/>
                  </a:lnTo>
                  <a:lnTo>
                    <a:pt x="688936" y="121424"/>
                  </a:lnTo>
                  <a:lnTo>
                    <a:pt x="705929" y="138417"/>
                  </a:lnTo>
                  <a:lnTo>
                    <a:pt x="827328" y="17005"/>
                  </a:lnTo>
                  <a:close/>
                </a:path>
                <a:path w="1516380" h="138429">
                  <a:moveTo>
                    <a:pt x="1056957" y="17018"/>
                  </a:moveTo>
                  <a:lnTo>
                    <a:pt x="1039964" y="12"/>
                  </a:lnTo>
                  <a:lnTo>
                    <a:pt x="918565" y="121437"/>
                  </a:lnTo>
                  <a:lnTo>
                    <a:pt x="935558" y="138430"/>
                  </a:lnTo>
                  <a:lnTo>
                    <a:pt x="1056957" y="17018"/>
                  </a:lnTo>
                  <a:close/>
                </a:path>
                <a:path w="1516380" h="138429">
                  <a:moveTo>
                    <a:pt x="1286624" y="16992"/>
                  </a:moveTo>
                  <a:lnTo>
                    <a:pt x="1269619" y="0"/>
                  </a:lnTo>
                  <a:lnTo>
                    <a:pt x="1148207" y="121412"/>
                  </a:lnTo>
                  <a:lnTo>
                    <a:pt x="1165225" y="138417"/>
                  </a:lnTo>
                  <a:lnTo>
                    <a:pt x="1286624" y="16992"/>
                  </a:lnTo>
                  <a:close/>
                </a:path>
                <a:path w="1516380" h="138429">
                  <a:moveTo>
                    <a:pt x="1516227" y="17005"/>
                  </a:moveTo>
                  <a:lnTo>
                    <a:pt x="1499260" y="12"/>
                  </a:lnTo>
                  <a:lnTo>
                    <a:pt x="1377861" y="121424"/>
                  </a:lnTo>
                  <a:lnTo>
                    <a:pt x="1394866" y="138430"/>
                  </a:lnTo>
                  <a:lnTo>
                    <a:pt x="1516227" y="17005"/>
                  </a:lnTo>
                  <a:close/>
                </a:path>
              </a:pathLst>
            </a:custGeom>
            <a:solidFill>
              <a:srgbClr val="FFB82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9088" y="2217166"/>
              <a:ext cx="1371600" cy="137160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373115" y="4173772"/>
            <a:ext cx="1501140" cy="147193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algn="ctr" marR="5080">
              <a:lnSpc>
                <a:spcPct val="100000"/>
              </a:lnSpc>
              <a:spcBef>
                <a:spcPts val="325"/>
              </a:spcBef>
            </a:pPr>
            <a:r>
              <a:rPr dirty="0" sz="1200" spc="120">
                <a:solidFill>
                  <a:srgbClr val="00AE66"/>
                </a:solidFill>
                <a:latin typeface="Calibri"/>
                <a:cs typeface="Calibri"/>
              </a:rPr>
              <a:t>SEPTEMBER</a:t>
            </a:r>
            <a:endParaRPr sz="1200">
              <a:latin typeface="Calibri"/>
              <a:cs typeface="Calibri"/>
            </a:endParaRPr>
          </a:p>
          <a:p>
            <a:pPr algn="ctr" marL="2540">
              <a:lnSpc>
                <a:spcPct val="100000"/>
              </a:lnSpc>
              <a:spcBef>
                <a:spcPts val="500"/>
              </a:spcBef>
            </a:pPr>
            <a:r>
              <a:rPr dirty="0" sz="2600" spc="45" b="1">
                <a:solidFill>
                  <a:srgbClr val="221F1F"/>
                </a:solidFill>
                <a:latin typeface="Calibri"/>
                <a:cs typeface="Calibri"/>
              </a:rPr>
              <a:t>2027</a:t>
            </a:r>
            <a:endParaRPr sz="26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2265"/>
              </a:spcBef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Formula</a:t>
            </a:r>
            <a:r>
              <a:rPr dirty="0" sz="1600" spc="28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Funding </a:t>
            </a:r>
            <a:r>
              <a:rPr dirty="0" sz="1600" spc="75">
                <a:solidFill>
                  <a:srgbClr val="221F1F"/>
                </a:solidFill>
                <a:latin typeface="Calibri"/>
                <a:cs typeface="Calibri"/>
              </a:rPr>
              <a:t>Runs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221F1F"/>
                </a:solidFill>
                <a:latin typeface="Calibri"/>
                <a:cs typeface="Calibri"/>
              </a:rPr>
              <a:t>Dry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752580" y="6559973"/>
            <a:ext cx="147320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23480" y="4172109"/>
            <a:ext cx="1732280" cy="147510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ctr" marR="4445">
              <a:lnSpc>
                <a:spcPct val="100000"/>
              </a:lnSpc>
              <a:spcBef>
                <a:spcPts val="330"/>
              </a:spcBef>
            </a:pPr>
            <a:r>
              <a:rPr dirty="0" sz="1200" spc="155">
                <a:solidFill>
                  <a:srgbClr val="00AE66"/>
                </a:solidFill>
                <a:latin typeface="Calibri"/>
                <a:cs typeface="Calibri"/>
              </a:rPr>
              <a:t>FISCAL</a:t>
            </a:r>
            <a:r>
              <a:rPr dirty="0" sz="1200" spc="210">
                <a:solidFill>
                  <a:srgbClr val="00AE66"/>
                </a:solidFill>
                <a:latin typeface="Calibri"/>
                <a:cs typeface="Calibri"/>
              </a:rPr>
              <a:t> </a:t>
            </a:r>
            <a:r>
              <a:rPr dirty="0" sz="1200" spc="100">
                <a:solidFill>
                  <a:srgbClr val="00AE66"/>
                </a:solidFill>
                <a:latin typeface="Calibri"/>
                <a:cs typeface="Calibri"/>
              </a:rPr>
              <a:t>YEAR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dirty="0" sz="2600" spc="45" b="1">
                <a:solidFill>
                  <a:srgbClr val="221F1F"/>
                </a:solidFill>
                <a:latin typeface="Calibri"/>
                <a:cs typeface="Calibri"/>
              </a:rPr>
              <a:t>2028</a:t>
            </a:r>
            <a:endParaRPr sz="26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2280"/>
              </a:spcBef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Highway</a:t>
            </a:r>
            <a:r>
              <a:rPr dirty="0" sz="1600" spc="1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Trust</a:t>
            </a:r>
            <a:r>
              <a:rPr dirty="0" sz="16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30">
                <a:solidFill>
                  <a:srgbClr val="221F1F"/>
                </a:solidFill>
                <a:latin typeface="Calibri"/>
                <a:cs typeface="Calibri"/>
              </a:rPr>
              <a:t>Fund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Insolvent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76003" y="4173772"/>
            <a:ext cx="2036445" cy="170688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algn="ctr" marR="6985">
              <a:lnSpc>
                <a:spcPct val="100000"/>
              </a:lnSpc>
              <a:spcBef>
                <a:spcPts val="325"/>
              </a:spcBef>
            </a:pPr>
            <a:r>
              <a:rPr dirty="0" sz="1200" spc="85">
                <a:solidFill>
                  <a:srgbClr val="00AE66"/>
                </a:solidFill>
                <a:latin typeface="Calibri"/>
                <a:cs typeface="Calibri"/>
              </a:rPr>
              <a:t>$250</a:t>
            </a:r>
            <a:r>
              <a:rPr dirty="0" sz="1200" spc="200">
                <a:solidFill>
                  <a:srgbClr val="00AE66"/>
                </a:solidFill>
                <a:latin typeface="Calibri"/>
                <a:cs typeface="Calibri"/>
              </a:rPr>
              <a:t> </a:t>
            </a:r>
            <a:r>
              <a:rPr dirty="0" sz="1200" spc="125">
                <a:solidFill>
                  <a:srgbClr val="00AE66"/>
                </a:solidFill>
                <a:latin typeface="Calibri"/>
                <a:cs typeface="Calibri"/>
              </a:rPr>
              <a:t>BILLION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dirty="0" sz="2600" spc="90" b="1">
                <a:solidFill>
                  <a:srgbClr val="221F1F"/>
                </a:solidFill>
                <a:latin typeface="Calibri"/>
                <a:cs typeface="Calibri"/>
              </a:rPr>
              <a:t>Next</a:t>
            </a:r>
            <a:r>
              <a:rPr dirty="0" sz="2600" spc="-8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600" spc="60" b="1">
                <a:solidFill>
                  <a:srgbClr val="221F1F"/>
                </a:solidFill>
                <a:latin typeface="Calibri"/>
                <a:cs typeface="Calibri"/>
              </a:rPr>
              <a:t>10</a:t>
            </a:r>
            <a:r>
              <a:rPr dirty="0" sz="2600" spc="-7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600" spc="100" b="1">
                <a:solidFill>
                  <a:srgbClr val="221F1F"/>
                </a:solidFill>
                <a:latin typeface="Calibri"/>
                <a:cs typeface="Calibri"/>
              </a:rPr>
              <a:t>Years</a:t>
            </a:r>
            <a:endParaRPr sz="2600">
              <a:latin typeface="Calibri"/>
              <a:cs typeface="Calibri"/>
            </a:endParaRPr>
          </a:p>
          <a:p>
            <a:pPr algn="ctr" marL="276225" marR="271145" indent="3175">
              <a:lnSpc>
                <a:spcPct val="100000"/>
              </a:lnSpc>
              <a:spcBef>
                <a:spcPts val="2190"/>
              </a:spcBef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Required</a:t>
            </a:r>
            <a:r>
              <a:rPr dirty="0" sz="1600" spc="2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221F1F"/>
                </a:solidFill>
                <a:latin typeface="Calibri"/>
                <a:cs typeface="Calibri"/>
              </a:rPr>
              <a:t>to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maintain</a:t>
            </a:r>
            <a:r>
              <a:rPr dirty="0" sz="1600" spc="30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existing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funding</a:t>
            </a:r>
            <a:r>
              <a:rPr dirty="0" sz="1600" spc="2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levels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8728" y="4173772"/>
            <a:ext cx="1951989" cy="170688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algn="ctr" marR="2540">
              <a:lnSpc>
                <a:spcPct val="100000"/>
              </a:lnSpc>
              <a:spcBef>
                <a:spcPts val="325"/>
              </a:spcBef>
            </a:pPr>
            <a:r>
              <a:rPr dirty="0" sz="1200" spc="70">
                <a:solidFill>
                  <a:srgbClr val="00AE66"/>
                </a:solidFill>
                <a:latin typeface="Calibri"/>
                <a:cs typeface="Calibri"/>
              </a:rPr>
              <a:t>NOW!</a:t>
            </a:r>
            <a:endParaRPr sz="12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500"/>
              </a:spcBef>
            </a:pPr>
            <a:r>
              <a:rPr dirty="0" sz="2600" spc="45" b="1">
                <a:solidFill>
                  <a:srgbClr val="221F1F"/>
                </a:solidFill>
                <a:latin typeface="Calibri"/>
                <a:cs typeface="Calibri"/>
              </a:rPr>
              <a:t>2025</a:t>
            </a:r>
            <a:endParaRPr sz="2600">
              <a:latin typeface="Calibri"/>
              <a:cs typeface="Calibri"/>
            </a:endParaRPr>
          </a:p>
          <a:p>
            <a:pPr algn="ctr" marL="326390" marR="316865">
              <a:lnSpc>
                <a:spcPct val="100000"/>
              </a:lnSpc>
              <a:spcBef>
                <a:spcPts val="2190"/>
              </a:spcBef>
            </a:pPr>
            <a:r>
              <a:rPr dirty="0" sz="1600" spc="-50">
                <a:solidFill>
                  <a:srgbClr val="221F1F"/>
                </a:solidFill>
                <a:latin typeface="Calibri"/>
                <a:cs typeface="Calibri"/>
              </a:rPr>
              <a:t>T&amp;I</a:t>
            </a:r>
            <a:r>
              <a:rPr dirty="0" sz="16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221F1F"/>
                </a:solidFill>
                <a:latin typeface="Calibri"/>
                <a:cs typeface="Calibri"/>
              </a:rPr>
              <a:t>Committee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Engagement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Senate</a:t>
            </a:r>
            <a:r>
              <a:rPr dirty="0" sz="1600" spc="10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EPW</a:t>
            </a:r>
            <a:r>
              <a:rPr dirty="0" sz="1600" spc="114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35">
                <a:solidFill>
                  <a:srgbClr val="221F1F"/>
                </a:solidFill>
                <a:latin typeface="Calibri"/>
                <a:cs typeface="Calibri"/>
              </a:rPr>
              <a:t>Outreach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28159"/>
            <a:ext cx="12192000" cy="2529840"/>
            <a:chOff x="0" y="4328159"/>
            <a:chExt cx="12192000" cy="2529840"/>
          </a:xfrm>
        </p:grpSpPr>
        <p:sp>
          <p:nvSpPr>
            <p:cNvPr id="3" name="object 3"/>
            <p:cNvSpPr/>
            <p:nvPr/>
          </p:nvSpPr>
          <p:spPr>
            <a:xfrm>
              <a:off x="0" y="6428231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28159"/>
              <a:ext cx="12192000" cy="21038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819896" y="5534913"/>
              <a:ext cx="3372485" cy="897255"/>
            </a:xfrm>
            <a:custGeom>
              <a:avLst/>
              <a:gdLst/>
              <a:ahLst/>
              <a:cxnLst/>
              <a:rect l="l" t="t" r="r" b="b"/>
              <a:pathLst>
                <a:path w="3372484" h="897254">
                  <a:moveTo>
                    <a:pt x="596519" y="0"/>
                  </a:moveTo>
                  <a:lnTo>
                    <a:pt x="248285" y="0"/>
                  </a:lnTo>
                  <a:lnTo>
                    <a:pt x="0" y="448589"/>
                  </a:lnTo>
                  <a:lnTo>
                    <a:pt x="248285" y="897128"/>
                  </a:lnTo>
                  <a:lnTo>
                    <a:pt x="596519" y="897128"/>
                  </a:lnTo>
                  <a:lnTo>
                    <a:pt x="348107" y="455155"/>
                  </a:lnTo>
                  <a:lnTo>
                    <a:pt x="596519" y="0"/>
                  </a:lnTo>
                  <a:close/>
                </a:path>
                <a:path w="3372484" h="897254">
                  <a:moveTo>
                    <a:pt x="1280922" y="0"/>
                  </a:moveTo>
                  <a:lnTo>
                    <a:pt x="932815" y="0"/>
                  </a:lnTo>
                  <a:lnTo>
                    <a:pt x="684403" y="448589"/>
                  </a:lnTo>
                  <a:lnTo>
                    <a:pt x="932815" y="897128"/>
                  </a:lnTo>
                  <a:lnTo>
                    <a:pt x="1280922" y="897128"/>
                  </a:lnTo>
                  <a:lnTo>
                    <a:pt x="1032637" y="455155"/>
                  </a:lnTo>
                  <a:lnTo>
                    <a:pt x="1280922" y="0"/>
                  </a:lnTo>
                  <a:close/>
                </a:path>
                <a:path w="3372484" h="897254">
                  <a:moveTo>
                    <a:pt x="1980692" y="0"/>
                  </a:moveTo>
                  <a:lnTo>
                    <a:pt x="1632458" y="0"/>
                  </a:lnTo>
                  <a:lnTo>
                    <a:pt x="1384046" y="448589"/>
                  </a:lnTo>
                  <a:lnTo>
                    <a:pt x="1632458" y="897128"/>
                  </a:lnTo>
                  <a:lnTo>
                    <a:pt x="1980692" y="897128"/>
                  </a:lnTo>
                  <a:lnTo>
                    <a:pt x="1732280" y="455155"/>
                  </a:lnTo>
                  <a:lnTo>
                    <a:pt x="1980692" y="0"/>
                  </a:lnTo>
                  <a:close/>
                </a:path>
                <a:path w="3372484" h="897254">
                  <a:moveTo>
                    <a:pt x="2687574" y="0"/>
                  </a:moveTo>
                  <a:lnTo>
                    <a:pt x="2339467" y="0"/>
                  </a:lnTo>
                  <a:lnTo>
                    <a:pt x="2091055" y="448589"/>
                  </a:lnTo>
                  <a:lnTo>
                    <a:pt x="2339467" y="897128"/>
                  </a:lnTo>
                  <a:lnTo>
                    <a:pt x="2687574" y="897128"/>
                  </a:lnTo>
                  <a:lnTo>
                    <a:pt x="2439289" y="455155"/>
                  </a:lnTo>
                  <a:lnTo>
                    <a:pt x="2687574" y="0"/>
                  </a:lnTo>
                  <a:close/>
                </a:path>
                <a:path w="3372484" h="897254">
                  <a:moveTo>
                    <a:pt x="3372104" y="0"/>
                  </a:moveTo>
                  <a:lnTo>
                    <a:pt x="3023870" y="0"/>
                  </a:lnTo>
                  <a:lnTo>
                    <a:pt x="2775458" y="448589"/>
                  </a:lnTo>
                  <a:lnTo>
                    <a:pt x="3023870" y="897128"/>
                  </a:lnTo>
                  <a:lnTo>
                    <a:pt x="3372104" y="897128"/>
                  </a:lnTo>
                  <a:lnTo>
                    <a:pt x="3123692" y="455155"/>
                  </a:lnTo>
                  <a:lnTo>
                    <a:pt x="3372104" y="0"/>
                  </a:lnTo>
                  <a:close/>
                </a:path>
              </a:pathLst>
            </a:custGeom>
            <a:solidFill>
              <a:srgbClr val="FFFFFF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498213" y="6102095"/>
              <a:ext cx="344805" cy="3175"/>
            </a:xfrm>
            <a:custGeom>
              <a:avLst/>
              <a:gdLst/>
              <a:ahLst/>
              <a:cxnLst/>
              <a:rect l="l" t="t" r="r" b="b"/>
              <a:pathLst>
                <a:path w="344804" h="3175">
                  <a:moveTo>
                    <a:pt x="344424" y="0"/>
                  </a:moveTo>
                  <a:lnTo>
                    <a:pt x="0" y="0"/>
                  </a:lnTo>
                  <a:lnTo>
                    <a:pt x="0" y="3048"/>
                  </a:lnTo>
                  <a:lnTo>
                    <a:pt x="344424" y="3048"/>
                  </a:lnTo>
                  <a:lnTo>
                    <a:pt x="344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8711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105"/>
              </a:spcBef>
            </a:pPr>
            <a:r>
              <a:rPr dirty="0" sz="3200" spc="-25">
                <a:solidFill>
                  <a:srgbClr val="221F1F"/>
                </a:solidFill>
              </a:rPr>
              <a:t>HTF:</a:t>
            </a:r>
            <a:r>
              <a:rPr dirty="0" sz="3200" spc="-120">
                <a:solidFill>
                  <a:srgbClr val="221F1F"/>
                </a:solidFill>
              </a:rPr>
              <a:t> </a:t>
            </a:r>
            <a:r>
              <a:rPr dirty="0" sz="3200">
                <a:solidFill>
                  <a:srgbClr val="221F1F"/>
                </a:solidFill>
              </a:rPr>
              <a:t>FY</a:t>
            </a:r>
            <a:r>
              <a:rPr dirty="0" sz="3200" spc="-120">
                <a:solidFill>
                  <a:srgbClr val="221F1F"/>
                </a:solidFill>
              </a:rPr>
              <a:t> </a:t>
            </a:r>
            <a:r>
              <a:rPr dirty="0" sz="3200" spc="-25">
                <a:solidFill>
                  <a:srgbClr val="221F1F"/>
                </a:solidFill>
              </a:rPr>
              <a:t>2007-</a:t>
            </a:r>
            <a:r>
              <a:rPr dirty="0" sz="3200" spc="-10">
                <a:solidFill>
                  <a:srgbClr val="221F1F"/>
                </a:solidFill>
              </a:rPr>
              <a:t>2023</a:t>
            </a:r>
            <a:r>
              <a:rPr dirty="0" sz="3200" spc="-90">
                <a:solidFill>
                  <a:srgbClr val="221F1F"/>
                </a:solidFill>
              </a:rPr>
              <a:t> </a:t>
            </a:r>
            <a:r>
              <a:rPr dirty="0" sz="2400" spc="-10" b="0">
                <a:solidFill>
                  <a:srgbClr val="221F1F"/>
                </a:solidFill>
                <a:latin typeface="Calibri"/>
                <a:cs typeface="Calibri"/>
              </a:rPr>
              <a:t>Actual</a:t>
            </a:r>
            <a:r>
              <a:rPr dirty="0" sz="3200" spc="-10">
                <a:solidFill>
                  <a:srgbClr val="221F1F"/>
                </a:solidFill>
              </a:rPr>
              <a:t>,</a:t>
            </a:r>
            <a:r>
              <a:rPr dirty="0" sz="3200" spc="-120">
                <a:solidFill>
                  <a:srgbClr val="221F1F"/>
                </a:solidFill>
              </a:rPr>
              <a:t> </a:t>
            </a:r>
            <a:r>
              <a:rPr dirty="0" sz="3200">
                <a:solidFill>
                  <a:srgbClr val="221F1F"/>
                </a:solidFill>
              </a:rPr>
              <a:t>FY</a:t>
            </a:r>
            <a:r>
              <a:rPr dirty="0" sz="3200" spc="-130">
                <a:solidFill>
                  <a:srgbClr val="221F1F"/>
                </a:solidFill>
              </a:rPr>
              <a:t> </a:t>
            </a:r>
            <a:r>
              <a:rPr dirty="0" sz="3200" spc="-25">
                <a:solidFill>
                  <a:srgbClr val="221F1F"/>
                </a:solidFill>
              </a:rPr>
              <a:t>2024-</a:t>
            </a:r>
            <a:r>
              <a:rPr dirty="0" sz="3200" spc="-10">
                <a:solidFill>
                  <a:srgbClr val="221F1F"/>
                </a:solidFill>
              </a:rPr>
              <a:t>2034</a:t>
            </a:r>
            <a:r>
              <a:rPr dirty="0" sz="3200" spc="-90">
                <a:solidFill>
                  <a:srgbClr val="221F1F"/>
                </a:solidFill>
              </a:rPr>
              <a:t> </a:t>
            </a:r>
            <a:r>
              <a:rPr dirty="0" sz="2400" spc="85" b="0">
                <a:solidFill>
                  <a:srgbClr val="221F1F"/>
                </a:solidFill>
                <a:latin typeface="Calibri"/>
                <a:cs typeface="Calibri"/>
              </a:rPr>
              <a:t>CBO</a:t>
            </a:r>
            <a:r>
              <a:rPr dirty="0" sz="2400" spc="-90" b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55" b="0">
                <a:solidFill>
                  <a:srgbClr val="221F1F"/>
                </a:solidFill>
                <a:latin typeface="Calibri"/>
                <a:cs typeface="Calibri"/>
              </a:rPr>
              <a:t>6/24</a:t>
            </a:r>
            <a:r>
              <a:rPr dirty="0" sz="2400" spc="-85" b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10" b="0">
                <a:solidFill>
                  <a:srgbClr val="221F1F"/>
                </a:solidFill>
                <a:latin typeface="Calibri"/>
                <a:cs typeface="Calibri"/>
              </a:rPr>
              <a:t>Baseline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5894" y="5944311"/>
            <a:ext cx="67640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dirty="0" sz="11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Fund</a:t>
            </a:r>
            <a:r>
              <a:rPr dirty="0" sz="11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transfers</a:t>
            </a:r>
            <a:r>
              <a:rPr dirty="0" sz="11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shown</a:t>
            </a:r>
            <a:r>
              <a:rPr dirty="0" sz="11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1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1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dirty="0" sz="11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1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transferred</a:t>
            </a:r>
            <a:r>
              <a:rPr dirty="0" sz="11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funds</a:t>
            </a:r>
            <a:r>
              <a:rPr dirty="0" sz="11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100" spc="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spent</a:t>
            </a:r>
            <a:r>
              <a:rPr dirty="0" sz="11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6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1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dirty="0" sz="110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Eno</a:t>
            </a:r>
            <a:r>
              <a:rPr dirty="0" sz="110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dirty="0" sz="11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1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Transportation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00200" y="1111681"/>
            <a:ext cx="9012555" cy="4704080"/>
            <a:chOff x="1600200" y="1111681"/>
            <a:chExt cx="9012555" cy="4704080"/>
          </a:xfrm>
        </p:grpSpPr>
        <p:sp>
          <p:nvSpPr>
            <p:cNvPr id="12" name="object 12"/>
            <p:cNvSpPr/>
            <p:nvPr/>
          </p:nvSpPr>
          <p:spPr>
            <a:xfrm>
              <a:off x="1603375" y="1114856"/>
              <a:ext cx="9006205" cy="4697730"/>
            </a:xfrm>
            <a:custGeom>
              <a:avLst/>
              <a:gdLst/>
              <a:ahLst/>
              <a:cxnLst/>
              <a:rect l="l" t="t" r="r" b="b"/>
              <a:pathLst>
                <a:path w="9006205" h="4697730">
                  <a:moveTo>
                    <a:pt x="9006205" y="0"/>
                  </a:moveTo>
                  <a:lnTo>
                    <a:pt x="0" y="0"/>
                  </a:lnTo>
                  <a:lnTo>
                    <a:pt x="0" y="4697222"/>
                  </a:lnTo>
                  <a:lnTo>
                    <a:pt x="9006205" y="4697222"/>
                  </a:lnTo>
                  <a:lnTo>
                    <a:pt x="9006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603375" y="1114856"/>
              <a:ext cx="9006205" cy="4697730"/>
            </a:xfrm>
            <a:custGeom>
              <a:avLst/>
              <a:gdLst/>
              <a:ahLst/>
              <a:cxnLst/>
              <a:rect l="l" t="t" r="r" b="b"/>
              <a:pathLst>
                <a:path w="9006205" h="4697730">
                  <a:moveTo>
                    <a:pt x="0" y="4697222"/>
                  </a:moveTo>
                  <a:lnTo>
                    <a:pt x="9006205" y="4697222"/>
                  </a:lnTo>
                  <a:lnTo>
                    <a:pt x="9006205" y="0"/>
                  </a:lnTo>
                  <a:lnTo>
                    <a:pt x="0" y="0"/>
                  </a:lnTo>
                  <a:lnTo>
                    <a:pt x="0" y="4697222"/>
                  </a:lnTo>
                  <a:close/>
                </a:path>
              </a:pathLst>
            </a:custGeom>
            <a:ln w="634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5985" y="1164894"/>
              <a:ext cx="8868410" cy="462838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1824" y="75932"/>
              <a:ext cx="780415" cy="6349365"/>
            </a:xfrm>
            <a:custGeom>
              <a:avLst/>
              <a:gdLst/>
              <a:ahLst/>
              <a:cxnLst/>
              <a:rect l="l" t="t" r="r" b="b"/>
              <a:pathLst>
                <a:path w="780415" h="6349365">
                  <a:moveTo>
                    <a:pt x="780211" y="6184544"/>
                  </a:moveTo>
                  <a:lnTo>
                    <a:pt x="390105" y="5967971"/>
                  </a:lnTo>
                  <a:lnTo>
                    <a:pt x="317" y="6184366"/>
                  </a:lnTo>
                  <a:lnTo>
                    <a:pt x="317" y="6349263"/>
                  </a:lnTo>
                  <a:lnTo>
                    <a:pt x="246570" y="6349263"/>
                  </a:lnTo>
                  <a:lnTo>
                    <a:pt x="384429" y="6271590"/>
                  </a:lnTo>
                  <a:lnTo>
                    <a:pt x="526364" y="6349263"/>
                  </a:lnTo>
                  <a:lnTo>
                    <a:pt x="780211" y="6349263"/>
                  </a:lnTo>
                  <a:lnTo>
                    <a:pt x="780211" y="6271590"/>
                  </a:lnTo>
                  <a:lnTo>
                    <a:pt x="780211" y="6184544"/>
                  </a:lnTo>
                  <a:close/>
                </a:path>
                <a:path w="780415" h="6349365">
                  <a:moveTo>
                    <a:pt x="780211" y="5587695"/>
                  </a:moveTo>
                  <a:lnTo>
                    <a:pt x="390105" y="5371147"/>
                  </a:lnTo>
                  <a:lnTo>
                    <a:pt x="0" y="5587695"/>
                  </a:lnTo>
                  <a:lnTo>
                    <a:pt x="0" y="5891339"/>
                  </a:lnTo>
                  <a:lnTo>
                    <a:pt x="384429" y="5674753"/>
                  </a:lnTo>
                  <a:lnTo>
                    <a:pt x="780211" y="5891339"/>
                  </a:lnTo>
                  <a:lnTo>
                    <a:pt x="780211" y="5587695"/>
                  </a:lnTo>
                  <a:close/>
                </a:path>
                <a:path w="780415" h="6349365">
                  <a:moveTo>
                    <a:pt x="780211" y="4990947"/>
                  </a:moveTo>
                  <a:lnTo>
                    <a:pt x="390105" y="4774362"/>
                  </a:lnTo>
                  <a:lnTo>
                    <a:pt x="0" y="4990947"/>
                  </a:lnTo>
                  <a:lnTo>
                    <a:pt x="0" y="5294554"/>
                  </a:lnTo>
                  <a:lnTo>
                    <a:pt x="384429" y="5077968"/>
                  </a:lnTo>
                  <a:lnTo>
                    <a:pt x="780211" y="5294554"/>
                  </a:lnTo>
                  <a:lnTo>
                    <a:pt x="780211" y="4990947"/>
                  </a:lnTo>
                  <a:close/>
                </a:path>
                <a:path w="780415" h="6349365">
                  <a:moveTo>
                    <a:pt x="780211" y="4394098"/>
                  </a:moveTo>
                  <a:lnTo>
                    <a:pt x="390105" y="4177512"/>
                  </a:lnTo>
                  <a:lnTo>
                    <a:pt x="0" y="4394098"/>
                  </a:lnTo>
                  <a:lnTo>
                    <a:pt x="0" y="4697717"/>
                  </a:lnTo>
                  <a:lnTo>
                    <a:pt x="384429" y="4481169"/>
                  </a:lnTo>
                  <a:lnTo>
                    <a:pt x="780211" y="4697717"/>
                  </a:lnTo>
                  <a:lnTo>
                    <a:pt x="780211" y="4394098"/>
                  </a:lnTo>
                  <a:close/>
                </a:path>
                <a:path w="780415" h="6349365">
                  <a:moveTo>
                    <a:pt x="780211" y="3797262"/>
                  </a:moveTo>
                  <a:lnTo>
                    <a:pt x="390105" y="3580714"/>
                  </a:lnTo>
                  <a:lnTo>
                    <a:pt x="0" y="3797262"/>
                  </a:lnTo>
                  <a:lnTo>
                    <a:pt x="0" y="4100919"/>
                  </a:lnTo>
                  <a:lnTo>
                    <a:pt x="384429" y="3884333"/>
                  </a:lnTo>
                  <a:lnTo>
                    <a:pt x="780211" y="4100919"/>
                  </a:lnTo>
                  <a:lnTo>
                    <a:pt x="780211" y="3797262"/>
                  </a:lnTo>
                  <a:close/>
                </a:path>
                <a:path w="780415" h="6349365">
                  <a:moveTo>
                    <a:pt x="780211" y="3200514"/>
                  </a:moveTo>
                  <a:lnTo>
                    <a:pt x="390105" y="2983928"/>
                  </a:lnTo>
                  <a:lnTo>
                    <a:pt x="0" y="3200514"/>
                  </a:lnTo>
                  <a:lnTo>
                    <a:pt x="0" y="3504120"/>
                  </a:lnTo>
                  <a:lnTo>
                    <a:pt x="384429" y="3287534"/>
                  </a:lnTo>
                  <a:lnTo>
                    <a:pt x="780211" y="3504120"/>
                  </a:lnTo>
                  <a:lnTo>
                    <a:pt x="780211" y="3200514"/>
                  </a:lnTo>
                  <a:close/>
                </a:path>
                <a:path w="780415" h="6349365">
                  <a:moveTo>
                    <a:pt x="780211" y="2603677"/>
                  </a:moveTo>
                  <a:lnTo>
                    <a:pt x="390105" y="2387079"/>
                  </a:lnTo>
                  <a:lnTo>
                    <a:pt x="0" y="2603677"/>
                  </a:lnTo>
                  <a:lnTo>
                    <a:pt x="0" y="2907284"/>
                  </a:lnTo>
                  <a:lnTo>
                    <a:pt x="384429" y="2690736"/>
                  </a:lnTo>
                  <a:lnTo>
                    <a:pt x="780211" y="2907284"/>
                  </a:lnTo>
                  <a:lnTo>
                    <a:pt x="780211" y="2603677"/>
                  </a:lnTo>
                  <a:close/>
                </a:path>
                <a:path w="780415" h="6349365">
                  <a:moveTo>
                    <a:pt x="780211" y="2006828"/>
                  </a:moveTo>
                  <a:lnTo>
                    <a:pt x="390105" y="1790242"/>
                  </a:lnTo>
                  <a:lnTo>
                    <a:pt x="0" y="2006828"/>
                  </a:lnTo>
                  <a:lnTo>
                    <a:pt x="0" y="2310485"/>
                  </a:lnTo>
                  <a:lnTo>
                    <a:pt x="384429" y="2093899"/>
                  </a:lnTo>
                  <a:lnTo>
                    <a:pt x="780211" y="2310485"/>
                  </a:lnTo>
                  <a:lnTo>
                    <a:pt x="780211" y="2006828"/>
                  </a:lnTo>
                  <a:close/>
                </a:path>
                <a:path w="780415" h="6349365">
                  <a:moveTo>
                    <a:pt x="780211" y="1409992"/>
                  </a:moveTo>
                  <a:lnTo>
                    <a:pt x="390105" y="1193393"/>
                  </a:lnTo>
                  <a:lnTo>
                    <a:pt x="0" y="1409992"/>
                  </a:lnTo>
                  <a:lnTo>
                    <a:pt x="0" y="1713687"/>
                  </a:lnTo>
                  <a:lnTo>
                    <a:pt x="384429" y="1496910"/>
                  </a:lnTo>
                  <a:lnTo>
                    <a:pt x="780211" y="1713687"/>
                  </a:lnTo>
                  <a:lnTo>
                    <a:pt x="780211" y="1409992"/>
                  </a:lnTo>
                  <a:close/>
                </a:path>
                <a:path w="780415" h="6349365">
                  <a:moveTo>
                    <a:pt x="780211" y="813054"/>
                  </a:moveTo>
                  <a:lnTo>
                    <a:pt x="390105" y="596455"/>
                  </a:lnTo>
                  <a:lnTo>
                    <a:pt x="0" y="813054"/>
                  </a:lnTo>
                  <a:lnTo>
                    <a:pt x="0" y="1117041"/>
                  </a:lnTo>
                  <a:lnTo>
                    <a:pt x="384429" y="900455"/>
                  </a:lnTo>
                  <a:lnTo>
                    <a:pt x="780211" y="1117041"/>
                  </a:lnTo>
                  <a:lnTo>
                    <a:pt x="780211" y="813054"/>
                  </a:lnTo>
                  <a:close/>
                </a:path>
                <a:path w="780415" h="6349365">
                  <a:moveTo>
                    <a:pt x="780211" y="216585"/>
                  </a:moveTo>
                  <a:lnTo>
                    <a:pt x="390105" y="0"/>
                  </a:lnTo>
                  <a:lnTo>
                    <a:pt x="0" y="216585"/>
                  </a:lnTo>
                  <a:lnTo>
                    <a:pt x="0" y="520103"/>
                  </a:lnTo>
                  <a:lnTo>
                    <a:pt x="384429" y="303517"/>
                  </a:lnTo>
                  <a:lnTo>
                    <a:pt x="780211" y="520103"/>
                  </a:lnTo>
                  <a:lnTo>
                    <a:pt x="780211" y="216585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91718" y="448691"/>
              <a:ext cx="11277600" cy="5791200"/>
            </a:xfrm>
            <a:custGeom>
              <a:avLst/>
              <a:gdLst/>
              <a:ahLst/>
              <a:cxnLst/>
              <a:rect l="l" t="t" r="r" b="b"/>
              <a:pathLst>
                <a:path w="11277600" h="5791200">
                  <a:moveTo>
                    <a:pt x="11277549" y="0"/>
                  </a:moveTo>
                  <a:lnTo>
                    <a:pt x="341858" y="0"/>
                  </a:lnTo>
                  <a:lnTo>
                    <a:pt x="295471" y="3120"/>
                  </a:lnTo>
                  <a:lnTo>
                    <a:pt x="250980" y="12210"/>
                  </a:lnTo>
                  <a:lnTo>
                    <a:pt x="208793" y="26862"/>
                  </a:lnTo>
                  <a:lnTo>
                    <a:pt x="169318" y="46670"/>
                  </a:lnTo>
                  <a:lnTo>
                    <a:pt x="132961" y="71226"/>
                  </a:lnTo>
                  <a:lnTo>
                    <a:pt x="100129" y="100123"/>
                  </a:lnTo>
                  <a:lnTo>
                    <a:pt x="71232" y="132955"/>
                  </a:lnTo>
                  <a:lnTo>
                    <a:pt x="46674" y="169314"/>
                  </a:lnTo>
                  <a:lnTo>
                    <a:pt x="26865" y="208793"/>
                  </a:lnTo>
                  <a:lnTo>
                    <a:pt x="12211" y="250986"/>
                  </a:lnTo>
                  <a:lnTo>
                    <a:pt x="3120" y="295485"/>
                  </a:lnTo>
                  <a:lnTo>
                    <a:pt x="0" y="341884"/>
                  </a:lnTo>
                  <a:lnTo>
                    <a:pt x="0" y="5791187"/>
                  </a:lnTo>
                  <a:lnTo>
                    <a:pt x="11277549" y="5791187"/>
                  </a:lnTo>
                  <a:lnTo>
                    <a:pt x="112775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44500" y="472186"/>
            <a:ext cx="3270885" cy="343344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90">
                <a:solidFill>
                  <a:srgbClr val="221F1F"/>
                </a:solidFill>
              </a:rPr>
              <a:t>4-</a:t>
            </a:r>
            <a:r>
              <a:rPr dirty="0" sz="3200" spc="80">
                <a:solidFill>
                  <a:srgbClr val="221F1F"/>
                </a:solidFill>
              </a:rPr>
              <a:t>6</a:t>
            </a:r>
            <a:r>
              <a:rPr dirty="0" sz="3200" spc="-70">
                <a:solidFill>
                  <a:srgbClr val="221F1F"/>
                </a:solidFill>
              </a:rPr>
              <a:t> </a:t>
            </a:r>
            <a:r>
              <a:rPr dirty="0" sz="3200" spc="160">
                <a:solidFill>
                  <a:srgbClr val="221F1F"/>
                </a:solidFill>
              </a:rPr>
              <a:t>Images</a:t>
            </a:r>
            <a:endParaRPr sz="3200"/>
          </a:p>
          <a:p>
            <a:pPr marL="262890" marR="5080">
              <a:lnSpc>
                <a:spcPct val="90200"/>
              </a:lnSpc>
              <a:spcBef>
                <a:spcPts val="484"/>
              </a:spcBef>
            </a:pPr>
            <a:r>
              <a:rPr dirty="0" sz="2800">
                <a:solidFill>
                  <a:srgbClr val="221F1F"/>
                </a:solidFill>
              </a:rPr>
              <a:t>Ty</a:t>
            </a:r>
            <a:r>
              <a:rPr dirty="0" sz="2800" spc="-75">
                <a:solidFill>
                  <a:srgbClr val="221F1F"/>
                </a:solidFill>
              </a:rPr>
              <a:t> </a:t>
            </a:r>
            <a:r>
              <a:rPr dirty="0" sz="2800" spc="130">
                <a:solidFill>
                  <a:srgbClr val="221F1F"/>
                </a:solidFill>
              </a:rPr>
              <a:t>Johnson,</a:t>
            </a:r>
            <a:r>
              <a:rPr dirty="0" sz="2800" spc="-55">
                <a:solidFill>
                  <a:srgbClr val="221F1F"/>
                </a:solidFill>
              </a:rPr>
              <a:t> </a:t>
            </a:r>
            <a:r>
              <a:rPr dirty="0" sz="2800" spc="90">
                <a:solidFill>
                  <a:srgbClr val="221F1F"/>
                </a:solidFill>
              </a:rPr>
              <a:t>Fred </a:t>
            </a:r>
            <a:r>
              <a:rPr dirty="0" sz="2800" spc="135">
                <a:solidFill>
                  <a:srgbClr val="221F1F"/>
                </a:solidFill>
              </a:rPr>
              <a:t>Smith</a:t>
            </a:r>
            <a:r>
              <a:rPr dirty="0" sz="2800" spc="-20">
                <a:solidFill>
                  <a:srgbClr val="221F1F"/>
                </a:solidFill>
              </a:rPr>
              <a:t> </a:t>
            </a:r>
            <a:r>
              <a:rPr dirty="0" sz="2800" spc="125">
                <a:solidFill>
                  <a:srgbClr val="221F1F"/>
                </a:solidFill>
              </a:rPr>
              <a:t>Company, </a:t>
            </a:r>
            <a:r>
              <a:rPr dirty="0" sz="2800" spc="145">
                <a:solidFill>
                  <a:srgbClr val="221F1F"/>
                </a:solidFill>
              </a:rPr>
              <a:t>Congressional </a:t>
            </a:r>
            <a:r>
              <a:rPr dirty="0" sz="2800" spc="85">
                <a:solidFill>
                  <a:srgbClr val="221F1F"/>
                </a:solidFill>
              </a:rPr>
              <a:t>testimony,</a:t>
            </a:r>
            <a:r>
              <a:rPr dirty="0" sz="2800" spc="-20">
                <a:solidFill>
                  <a:srgbClr val="221F1F"/>
                </a:solidFill>
              </a:rPr>
              <a:t> </a:t>
            </a:r>
            <a:r>
              <a:rPr dirty="0" sz="2800" spc="70">
                <a:solidFill>
                  <a:srgbClr val="221F1F"/>
                </a:solidFill>
              </a:rPr>
              <a:t>April</a:t>
            </a:r>
            <a:r>
              <a:rPr dirty="0" sz="2800" spc="-60">
                <a:solidFill>
                  <a:srgbClr val="221F1F"/>
                </a:solidFill>
              </a:rPr>
              <a:t> </a:t>
            </a:r>
            <a:r>
              <a:rPr dirty="0" sz="2800" spc="25">
                <a:solidFill>
                  <a:srgbClr val="221F1F"/>
                </a:solidFill>
              </a:rPr>
              <a:t>29 </a:t>
            </a:r>
            <a:r>
              <a:rPr dirty="0" sz="2400" b="0">
                <a:solidFill>
                  <a:srgbClr val="221F1F"/>
                </a:solidFill>
                <a:latin typeface="Calibri"/>
                <a:cs typeface="Calibri"/>
              </a:rPr>
              <a:t>Transportation</a:t>
            </a:r>
            <a:r>
              <a:rPr dirty="0" sz="2400" spc="325" b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50" b="0">
                <a:solidFill>
                  <a:srgbClr val="221F1F"/>
                </a:solidFill>
                <a:latin typeface="Calibri"/>
                <a:cs typeface="Calibri"/>
              </a:rPr>
              <a:t>&amp; </a:t>
            </a:r>
            <a:r>
              <a:rPr dirty="0" sz="2400" spc="-10" b="0">
                <a:solidFill>
                  <a:srgbClr val="221F1F"/>
                </a:solidFill>
                <a:latin typeface="Calibri"/>
                <a:cs typeface="Calibri"/>
              </a:rPr>
              <a:t>Infrastructure </a:t>
            </a:r>
            <a:r>
              <a:rPr dirty="0" sz="2400" spc="85" b="0">
                <a:solidFill>
                  <a:srgbClr val="221F1F"/>
                </a:solidFill>
                <a:latin typeface="Calibri"/>
                <a:cs typeface="Calibri"/>
              </a:rPr>
              <a:t>Subcommittee</a:t>
            </a:r>
            <a:r>
              <a:rPr dirty="0" sz="2400" spc="-30" b="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25" b="0">
                <a:solidFill>
                  <a:srgbClr val="221F1F"/>
                </a:solidFill>
                <a:latin typeface="Calibri"/>
                <a:cs typeface="Calibri"/>
              </a:rPr>
              <a:t>on </a:t>
            </a:r>
            <a:r>
              <a:rPr dirty="0" sz="2400" spc="60" b="0">
                <a:solidFill>
                  <a:srgbClr val="221F1F"/>
                </a:solidFill>
                <a:latin typeface="Calibri"/>
                <a:cs typeface="Calibri"/>
              </a:rPr>
              <a:t>Highways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4154" y="618134"/>
            <a:ext cx="10847705" cy="5262245"/>
            <a:chOff x="574154" y="618134"/>
            <a:chExt cx="10847705" cy="5262245"/>
          </a:xfrm>
        </p:grpSpPr>
        <p:pic>
          <p:nvPicPr>
            <p:cNvPr id="11" name="object 11" descr="A group of people sitting at a table  AI-generated content may be incorrect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6320" y="618134"/>
              <a:ext cx="7074916" cy="52485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154" y="4508207"/>
              <a:ext cx="1371600" cy="13716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18461" y="5570016"/>
            <a:ext cx="224917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8BB8"/>
                </a:solidFill>
                <a:latin typeface="Calibri"/>
                <a:cs typeface="Calibri"/>
              </a:rPr>
              <a:t>Watch</a:t>
            </a:r>
            <a:r>
              <a:rPr dirty="0" sz="2000" spc="80">
                <a:solidFill>
                  <a:srgbClr val="008BB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8BB8"/>
                </a:solidFill>
                <a:latin typeface="Calibri"/>
                <a:cs typeface="Calibri"/>
              </a:rPr>
              <a:t>the</a:t>
            </a:r>
            <a:r>
              <a:rPr dirty="0" sz="2000" spc="95">
                <a:solidFill>
                  <a:srgbClr val="008BB8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8BB8"/>
                </a:solidFill>
                <a:latin typeface="Calibri"/>
                <a:cs typeface="Calibri"/>
              </a:rPr>
              <a:t>highlights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200" y="6572673"/>
            <a:ext cx="114300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25"/>
              </a:lnSpc>
            </a:pP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900" spc="-84945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1824" y="75932"/>
              <a:ext cx="780415" cy="6349365"/>
            </a:xfrm>
            <a:custGeom>
              <a:avLst/>
              <a:gdLst/>
              <a:ahLst/>
              <a:cxnLst/>
              <a:rect l="l" t="t" r="r" b="b"/>
              <a:pathLst>
                <a:path w="780415" h="6349365">
                  <a:moveTo>
                    <a:pt x="780211" y="6184544"/>
                  </a:moveTo>
                  <a:lnTo>
                    <a:pt x="390105" y="5967971"/>
                  </a:lnTo>
                  <a:lnTo>
                    <a:pt x="317" y="6184366"/>
                  </a:lnTo>
                  <a:lnTo>
                    <a:pt x="317" y="6349263"/>
                  </a:lnTo>
                  <a:lnTo>
                    <a:pt x="246570" y="6349263"/>
                  </a:lnTo>
                  <a:lnTo>
                    <a:pt x="384429" y="6271590"/>
                  </a:lnTo>
                  <a:lnTo>
                    <a:pt x="526364" y="6349263"/>
                  </a:lnTo>
                  <a:lnTo>
                    <a:pt x="780211" y="6349263"/>
                  </a:lnTo>
                  <a:lnTo>
                    <a:pt x="780211" y="6271590"/>
                  </a:lnTo>
                  <a:lnTo>
                    <a:pt x="780211" y="6184544"/>
                  </a:lnTo>
                  <a:close/>
                </a:path>
                <a:path w="780415" h="6349365">
                  <a:moveTo>
                    <a:pt x="780211" y="5587695"/>
                  </a:moveTo>
                  <a:lnTo>
                    <a:pt x="390105" y="5371147"/>
                  </a:lnTo>
                  <a:lnTo>
                    <a:pt x="0" y="5587695"/>
                  </a:lnTo>
                  <a:lnTo>
                    <a:pt x="0" y="5891339"/>
                  </a:lnTo>
                  <a:lnTo>
                    <a:pt x="384429" y="5674753"/>
                  </a:lnTo>
                  <a:lnTo>
                    <a:pt x="780211" y="5891339"/>
                  </a:lnTo>
                  <a:lnTo>
                    <a:pt x="780211" y="5587695"/>
                  </a:lnTo>
                  <a:close/>
                </a:path>
                <a:path w="780415" h="6349365">
                  <a:moveTo>
                    <a:pt x="780211" y="4990947"/>
                  </a:moveTo>
                  <a:lnTo>
                    <a:pt x="390105" y="4774362"/>
                  </a:lnTo>
                  <a:lnTo>
                    <a:pt x="0" y="4990947"/>
                  </a:lnTo>
                  <a:lnTo>
                    <a:pt x="0" y="5294554"/>
                  </a:lnTo>
                  <a:lnTo>
                    <a:pt x="384429" y="5077968"/>
                  </a:lnTo>
                  <a:lnTo>
                    <a:pt x="780211" y="5294554"/>
                  </a:lnTo>
                  <a:lnTo>
                    <a:pt x="780211" y="4990947"/>
                  </a:lnTo>
                  <a:close/>
                </a:path>
                <a:path w="780415" h="6349365">
                  <a:moveTo>
                    <a:pt x="780211" y="4394098"/>
                  </a:moveTo>
                  <a:lnTo>
                    <a:pt x="390105" y="4177512"/>
                  </a:lnTo>
                  <a:lnTo>
                    <a:pt x="0" y="4394098"/>
                  </a:lnTo>
                  <a:lnTo>
                    <a:pt x="0" y="4697717"/>
                  </a:lnTo>
                  <a:lnTo>
                    <a:pt x="384429" y="4481169"/>
                  </a:lnTo>
                  <a:lnTo>
                    <a:pt x="780211" y="4697717"/>
                  </a:lnTo>
                  <a:lnTo>
                    <a:pt x="780211" y="4394098"/>
                  </a:lnTo>
                  <a:close/>
                </a:path>
                <a:path w="780415" h="6349365">
                  <a:moveTo>
                    <a:pt x="780211" y="3797262"/>
                  </a:moveTo>
                  <a:lnTo>
                    <a:pt x="390105" y="3580714"/>
                  </a:lnTo>
                  <a:lnTo>
                    <a:pt x="0" y="3797262"/>
                  </a:lnTo>
                  <a:lnTo>
                    <a:pt x="0" y="4100919"/>
                  </a:lnTo>
                  <a:lnTo>
                    <a:pt x="384429" y="3884333"/>
                  </a:lnTo>
                  <a:lnTo>
                    <a:pt x="780211" y="4100919"/>
                  </a:lnTo>
                  <a:lnTo>
                    <a:pt x="780211" y="3797262"/>
                  </a:lnTo>
                  <a:close/>
                </a:path>
                <a:path w="780415" h="6349365">
                  <a:moveTo>
                    <a:pt x="780211" y="3200514"/>
                  </a:moveTo>
                  <a:lnTo>
                    <a:pt x="390105" y="2983928"/>
                  </a:lnTo>
                  <a:lnTo>
                    <a:pt x="0" y="3200514"/>
                  </a:lnTo>
                  <a:lnTo>
                    <a:pt x="0" y="3504120"/>
                  </a:lnTo>
                  <a:lnTo>
                    <a:pt x="384429" y="3287534"/>
                  </a:lnTo>
                  <a:lnTo>
                    <a:pt x="780211" y="3504120"/>
                  </a:lnTo>
                  <a:lnTo>
                    <a:pt x="780211" y="3200514"/>
                  </a:lnTo>
                  <a:close/>
                </a:path>
                <a:path w="780415" h="6349365">
                  <a:moveTo>
                    <a:pt x="780211" y="2603677"/>
                  </a:moveTo>
                  <a:lnTo>
                    <a:pt x="390105" y="2387079"/>
                  </a:lnTo>
                  <a:lnTo>
                    <a:pt x="0" y="2603677"/>
                  </a:lnTo>
                  <a:lnTo>
                    <a:pt x="0" y="2907284"/>
                  </a:lnTo>
                  <a:lnTo>
                    <a:pt x="384429" y="2690736"/>
                  </a:lnTo>
                  <a:lnTo>
                    <a:pt x="780211" y="2907284"/>
                  </a:lnTo>
                  <a:lnTo>
                    <a:pt x="780211" y="2603677"/>
                  </a:lnTo>
                  <a:close/>
                </a:path>
                <a:path w="780415" h="6349365">
                  <a:moveTo>
                    <a:pt x="780211" y="2006828"/>
                  </a:moveTo>
                  <a:lnTo>
                    <a:pt x="390105" y="1790242"/>
                  </a:lnTo>
                  <a:lnTo>
                    <a:pt x="0" y="2006828"/>
                  </a:lnTo>
                  <a:lnTo>
                    <a:pt x="0" y="2310485"/>
                  </a:lnTo>
                  <a:lnTo>
                    <a:pt x="384429" y="2093899"/>
                  </a:lnTo>
                  <a:lnTo>
                    <a:pt x="780211" y="2310485"/>
                  </a:lnTo>
                  <a:lnTo>
                    <a:pt x="780211" y="2006828"/>
                  </a:lnTo>
                  <a:close/>
                </a:path>
                <a:path w="780415" h="6349365">
                  <a:moveTo>
                    <a:pt x="780211" y="1409992"/>
                  </a:moveTo>
                  <a:lnTo>
                    <a:pt x="390105" y="1193393"/>
                  </a:lnTo>
                  <a:lnTo>
                    <a:pt x="0" y="1409992"/>
                  </a:lnTo>
                  <a:lnTo>
                    <a:pt x="0" y="1713687"/>
                  </a:lnTo>
                  <a:lnTo>
                    <a:pt x="384429" y="1496910"/>
                  </a:lnTo>
                  <a:lnTo>
                    <a:pt x="780211" y="1713687"/>
                  </a:lnTo>
                  <a:lnTo>
                    <a:pt x="780211" y="1409992"/>
                  </a:lnTo>
                  <a:close/>
                </a:path>
                <a:path w="780415" h="6349365">
                  <a:moveTo>
                    <a:pt x="780211" y="813054"/>
                  </a:moveTo>
                  <a:lnTo>
                    <a:pt x="390105" y="596455"/>
                  </a:lnTo>
                  <a:lnTo>
                    <a:pt x="0" y="813054"/>
                  </a:lnTo>
                  <a:lnTo>
                    <a:pt x="0" y="1117041"/>
                  </a:lnTo>
                  <a:lnTo>
                    <a:pt x="384429" y="900455"/>
                  </a:lnTo>
                  <a:lnTo>
                    <a:pt x="780211" y="1117041"/>
                  </a:lnTo>
                  <a:lnTo>
                    <a:pt x="780211" y="813054"/>
                  </a:lnTo>
                  <a:close/>
                </a:path>
                <a:path w="780415" h="6349365">
                  <a:moveTo>
                    <a:pt x="780211" y="216585"/>
                  </a:moveTo>
                  <a:lnTo>
                    <a:pt x="390105" y="0"/>
                  </a:lnTo>
                  <a:lnTo>
                    <a:pt x="0" y="216585"/>
                  </a:lnTo>
                  <a:lnTo>
                    <a:pt x="0" y="520103"/>
                  </a:lnTo>
                  <a:lnTo>
                    <a:pt x="384429" y="303517"/>
                  </a:lnTo>
                  <a:lnTo>
                    <a:pt x="780211" y="520103"/>
                  </a:lnTo>
                  <a:lnTo>
                    <a:pt x="780211" y="216585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91718" y="448691"/>
              <a:ext cx="11277600" cy="5791200"/>
            </a:xfrm>
            <a:custGeom>
              <a:avLst/>
              <a:gdLst/>
              <a:ahLst/>
              <a:cxnLst/>
              <a:rect l="l" t="t" r="r" b="b"/>
              <a:pathLst>
                <a:path w="11277600" h="5791200">
                  <a:moveTo>
                    <a:pt x="11277549" y="0"/>
                  </a:moveTo>
                  <a:lnTo>
                    <a:pt x="341858" y="0"/>
                  </a:lnTo>
                  <a:lnTo>
                    <a:pt x="295471" y="3120"/>
                  </a:lnTo>
                  <a:lnTo>
                    <a:pt x="250980" y="12210"/>
                  </a:lnTo>
                  <a:lnTo>
                    <a:pt x="208793" y="26862"/>
                  </a:lnTo>
                  <a:lnTo>
                    <a:pt x="169318" y="46670"/>
                  </a:lnTo>
                  <a:lnTo>
                    <a:pt x="132961" y="71226"/>
                  </a:lnTo>
                  <a:lnTo>
                    <a:pt x="100129" y="100123"/>
                  </a:lnTo>
                  <a:lnTo>
                    <a:pt x="71232" y="132955"/>
                  </a:lnTo>
                  <a:lnTo>
                    <a:pt x="46674" y="169314"/>
                  </a:lnTo>
                  <a:lnTo>
                    <a:pt x="26865" y="208793"/>
                  </a:lnTo>
                  <a:lnTo>
                    <a:pt x="12211" y="250986"/>
                  </a:lnTo>
                  <a:lnTo>
                    <a:pt x="3120" y="295485"/>
                  </a:lnTo>
                  <a:lnTo>
                    <a:pt x="0" y="341884"/>
                  </a:lnTo>
                  <a:lnTo>
                    <a:pt x="0" y="5791187"/>
                  </a:lnTo>
                  <a:lnTo>
                    <a:pt x="11277549" y="5791187"/>
                  </a:lnTo>
                  <a:lnTo>
                    <a:pt x="112775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100"/>
              </a:spcBef>
            </a:pPr>
            <a:r>
              <a:rPr dirty="0" baseline="-17361" sz="4800" spc="-1635">
                <a:solidFill>
                  <a:srgbClr val="221F1F"/>
                </a:solidFill>
              </a:rPr>
              <a:t>4</a:t>
            </a:r>
            <a:r>
              <a:rPr dirty="0" sz="2400" spc="-434" i="1">
                <a:solidFill>
                  <a:srgbClr val="221F1F"/>
                </a:solidFill>
                <a:latin typeface="Calibri"/>
                <a:cs typeface="Calibri"/>
              </a:rPr>
              <a:t>N</a:t>
            </a:r>
            <a:r>
              <a:rPr dirty="0" baseline="-17361" sz="4800" spc="-675">
                <a:solidFill>
                  <a:srgbClr val="221F1F"/>
                </a:solidFill>
              </a:rPr>
              <a:t>-</a:t>
            </a:r>
            <a:r>
              <a:rPr dirty="0" sz="2400" spc="-855" i="1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dirty="0" baseline="-17361" sz="4800" spc="-1019">
                <a:solidFill>
                  <a:srgbClr val="221F1F"/>
                </a:solidFill>
              </a:rPr>
              <a:t>6</a:t>
            </a:r>
            <a:r>
              <a:rPr dirty="0" sz="2400" i="1">
                <a:solidFill>
                  <a:srgbClr val="221F1F"/>
                </a:solidFill>
                <a:latin typeface="Calibri"/>
                <a:cs typeface="Calibri"/>
              </a:rPr>
              <a:t>P</a:t>
            </a:r>
            <a:r>
              <a:rPr dirty="0" baseline="-17361" sz="4800" spc="-1177">
                <a:solidFill>
                  <a:srgbClr val="221F1F"/>
                </a:solidFill>
              </a:rPr>
              <a:t>I</a:t>
            </a:r>
            <a:r>
              <a:rPr dirty="0" sz="2400" spc="-490" i="1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dirty="0" baseline="-17361" sz="4800" spc="-2407">
                <a:solidFill>
                  <a:srgbClr val="221F1F"/>
                </a:solidFill>
              </a:rPr>
              <a:t>m</a:t>
            </a:r>
            <a:r>
              <a:rPr dirty="0" sz="2400" spc="65" i="1">
                <a:solidFill>
                  <a:srgbClr val="221F1F"/>
                </a:solidFill>
                <a:latin typeface="Calibri"/>
                <a:cs typeface="Calibri"/>
              </a:rPr>
              <a:t>i</a:t>
            </a:r>
            <a:r>
              <a:rPr dirty="0" sz="2400" spc="15" i="1">
                <a:solidFill>
                  <a:srgbClr val="221F1F"/>
                </a:solidFill>
                <a:latin typeface="Calibri"/>
                <a:cs typeface="Calibri"/>
              </a:rPr>
              <a:t>s</a:t>
            </a:r>
            <a:r>
              <a:rPr dirty="0" baseline="-17361" sz="4800" spc="-1537">
                <a:solidFill>
                  <a:srgbClr val="221F1F"/>
                </a:solidFill>
              </a:rPr>
              <a:t>a</a:t>
            </a:r>
            <a:r>
              <a:rPr dirty="0" sz="2400" spc="60" i="1">
                <a:solidFill>
                  <a:srgbClr val="221F1F"/>
                </a:solidFill>
                <a:latin typeface="Calibri"/>
                <a:cs typeface="Calibri"/>
              </a:rPr>
              <a:t>l</a:t>
            </a:r>
            <a:r>
              <a:rPr dirty="0" sz="2400" spc="-680" i="1">
                <a:solidFill>
                  <a:srgbClr val="221F1F"/>
                </a:solidFill>
                <a:latin typeface="Calibri"/>
                <a:cs typeface="Calibri"/>
              </a:rPr>
              <a:t>e</a:t>
            </a:r>
            <a:r>
              <a:rPr dirty="0" baseline="-17361" sz="4800" spc="-1019">
                <a:solidFill>
                  <a:srgbClr val="221F1F"/>
                </a:solidFill>
              </a:rPr>
              <a:t>g</a:t>
            </a:r>
            <a:r>
              <a:rPr dirty="0" sz="2400" spc="-505" i="1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dirty="0" baseline="-17361" sz="4800" spc="-1552">
                <a:solidFill>
                  <a:srgbClr val="221F1F"/>
                </a:solidFill>
              </a:rPr>
              <a:t>e</a:t>
            </a:r>
            <a:r>
              <a:rPr dirty="0" sz="2400" spc="-125" i="1">
                <a:solidFill>
                  <a:srgbClr val="221F1F"/>
                </a:solidFill>
                <a:latin typeface="Calibri"/>
                <a:cs typeface="Calibri"/>
              </a:rPr>
              <a:t>d</a:t>
            </a:r>
            <a:r>
              <a:rPr dirty="0" baseline="-17361" sz="4800" spc="-1589">
                <a:solidFill>
                  <a:srgbClr val="221F1F"/>
                </a:solidFill>
              </a:rPr>
              <a:t>s</a:t>
            </a:r>
            <a:r>
              <a:rPr dirty="0" sz="2400" spc="55" i="1">
                <a:solidFill>
                  <a:srgbClr val="221F1F"/>
                </a:solidFill>
                <a:latin typeface="Calibri"/>
                <a:cs typeface="Calibri"/>
              </a:rPr>
              <a:t>i</a:t>
            </a:r>
            <a:r>
              <a:rPr dirty="0" sz="2400" spc="60" i="1">
                <a:solidFill>
                  <a:srgbClr val="221F1F"/>
                </a:solidFill>
                <a:latin typeface="Calibri"/>
                <a:cs typeface="Calibri"/>
              </a:rPr>
              <a:t>n</a:t>
            </a:r>
            <a:r>
              <a:rPr dirty="0" sz="2400" spc="65" i="1">
                <a:solidFill>
                  <a:srgbClr val="221F1F"/>
                </a:solidFill>
                <a:latin typeface="Calibri"/>
                <a:cs typeface="Calibri"/>
              </a:rPr>
              <a:t>g</a:t>
            </a:r>
            <a:r>
              <a:rPr dirty="0" sz="2400" spc="-5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80" i="1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dirty="0" sz="2400" spc="-20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65" i="1">
                <a:solidFill>
                  <a:srgbClr val="221F1F"/>
                </a:solidFill>
                <a:latin typeface="Calibri"/>
                <a:cs typeface="Calibri"/>
              </a:rPr>
              <a:t>push</a:t>
            </a:r>
            <a:r>
              <a:rPr dirty="0" sz="2400" spc="-15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14" i="1">
                <a:solidFill>
                  <a:srgbClr val="221F1F"/>
                </a:solidFill>
                <a:latin typeface="Calibri"/>
                <a:cs typeface="Calibri"/>
              </a:rPr>
              <a:t>on</a:t>
            </a:r>
            <a:r>
              <a:rPr dirty="0" sz="2400" spc="-40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60" i="1">
                <a:solidFill>
                  <a:srgbClr val="221F1F"/>
                </a:solidFill>
                <a:latin typeface="Calibri"/>
                <a:cs typeface="Calibri"/>
              </a:rPr>
              <a:t>HTF</a:t>
            </a:r>
            <a:r>
              <a:rPr dirty="0" sz="2400" spc="-15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55" i="1">
                <a:solidFill>
                  <a:srgbClr val="221F1F"/>
                </a:solidFill>
                <a:latin typeface="Calibri"/>
                <a:cs typeface="Calibri"/>
              </a:rPr>
              <a:t>solvency</a:t>
            </a:r>
            <a:r>
              <a:rPr dirty="0" sz="2400" spc="5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221F1F"/>
                </a:solidFill>
                <a:latin typeface="Calibri"/>
                <a:cs typeface="Calibri"/>
              </a:rPr>
              <a:t>with</a:t>
            </a:r>
            <a:r>
              <a:rPr dirty="0" sz="2400" spc="-30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80" i="1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dirty="0" sz="2400" spc="-25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75" i="1">
                <a:solidFill>
                  <a:srgbClr val="221F1F"/>
                </a:solidFill>
                <a:latin typeface="Calibri"/>
                <a:cs typeface="Calibri"/>
              </a:rPr>
              <a:t>White</a:t>
            </a:r>
            <a:r>
              <a:rPr dirty="0" sz="2400" spc="-20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75" i="1">
                <a:solidFill>
                  <a:srgbClr val="221F1F"/>
                </a:solidFill>
                <a:latin typeface="Calibri"/>
                <a:cs typeface="Calibri"/>
              </a:rPr>
              <a:t>House</a:t>
            </a:r>
            <a:r>
              <a:rPr dirty="0" sz="2400" spc="-20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10" i="1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400" spc="-20" i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75" i="1">
                <a:solidFill>
                  <a:srgbClr val="221F1F"/>
                </a:solidFill>
                <a:latin typeface="Calibri"/>
                <a:cs typeface="Calibri"/>
              </a:rPr>
              <a:t>Congress…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2668" y="944372"/>
            <a:ext cx="11023600" cy="5125720"/>
            <a:chOff x="522668" y="944372"/>
            <a:chExt cx="11023600" cy="512572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6112" y="1164463"/>
              <a:ext cx="3529711" cy="41789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668" y="944372"/>
              <a:ext cx="3376676" cy="30909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3119" y="2659875"/>
              <a:ext cx="5461381" cy="340995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457200" y="6572673"/>
            <a:ext cx="114300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25"/>
              </a:lnSpc>
            </a:pP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900" spc="-84945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16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28159"/>
            <a:ext cx="12192000" cy="2529840"/>
            <a:chOff x="0" y="4328159"/>
            <a:chExt cx="12192000" cy="2529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28159"/>
              <a:ext cx="12192000" cy="21038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19896" y="5534913"/>
              <a:ext cx="3372485" cy="897255"/>
            </a:xfrm>
            <a:custGeom>
              <a:avLst/>
              <a:gdLst/>
              <a:ahLst/>
              <a:cxnLst/>
              <a:rect l="l" t="t" r="r" b="b"/>
              <a:pathLst>
                <a:path w="3372484" h="897254">
                  <a:moveTo>
                    <a:pt x="596519" y="0"/>
                  </a:moveTo>
                  <a:lnTo>
                    <a:pt x="248285" y="0"/>
                  </a:lnTo>
                  <a:lnTo>
                    <a:pt x="0" y="448589"/>
                  </a:lnTo>
                  <a:lnTo>
                    <a:pt x="248285" y="897128"/>
                  </a:lnTo>
                  <a:lnTo>
                    <a:pt x="596519" y="897128"/>
                  </a:lnTo>
                  <a:lnTo>
                    <a:pt x="348107" y="455155"/>
                  </a:lnTo>
                  <a:lnTo>
                    <a:pt x="596519" y="0"/>
                  </a:lnTo>
                  <a:close/>
                </a:path>
                <a:path w="3372484" h="897254">
                  <a:moveTo>
                    <a:pt x="1280922" y="0"/>
                  </a:moveTo>
                  <a:lnTo>
                    <a:pt x="932815" y="0"/>
                  </a:lnTo>
                  <a:lnTo>
                    <a:pt x="684403" y="448589"/>
                  </a:lnTo>
                  <a:lnTo>
                    <a:pt x="932815" y="897128"/>
                  </a:lnTo>
                  <a:lnTo>
                    <a:pt x="1280922" y="897128"/>
                  </a:lnTo>
                  <a:lnTo>
                    <a:pt x="1032637" y="455155"/>
                  </a:lnTo>
                  <a:lnTo>
                    <a:pt x="1280922" y="0"/>
                  </a:lnTo>
                  <a:close/>
                </a:path>
                <a:path w="3372484" h="897254">
                  <a:moveTo>
                    <a:pt x="1980692" y="0"/>
                  </a:moveTo>
                  <a:lnTo>
                    <a:pt x="1632458" y="0"/>
                  </a:lnTo>
                  <a:lnTo>
                    <a:pt x="1384046" y="448589"/>
                  </a:lnTo>
                  <a:lnTo>
                    <a:pt x="1632458" y="897128"/>
                  </a:lnTo>
                  <a:lnTo>
                    <a:pt x="1980692" y="897128"/>
                  </a:lnTo>
                  <a:lnTo>
                    <a:pt x="1732280" y="455155"/>
                  </a:lnTo>
                  <a:lnTo>
                    <a:pt x="1980692" y="0"/>
                  </a:lnTo>
                  <a:close/>
                </a:path>
                <a:path w="3372484" h="897254">
                  <a:moveTo>
                    <a:pt x="2687574" y="0"/>
                  </a:moveTo>
                  <a:lnTo>
                    <a:pt x="2339467" y="0"/>
                  </a:lnTo>
                  <a:lnTo>
                    <a:pt x="2091055" y="448589"/>
                  </a:lnTo>
                  <a:lnTo>
                    <a:pt x="2339467" y="897128"/>
                  </a:lnTo>
                  <a:lnTo>
                    <a:pt x="2687574" y="897128"/>
                  </a:lnTo>
                  <a:lnTo>
                    <a:pt x="2439289" y="455155"/>
                  </a:lnTo>
                  <a:lnTo>
                    <a:pt x="2687574" y="0"/>
                  </a:lnTo>
                  <a:close/>
                </a:path>
                <a:path w="3372484" h="897254">
                  <a:moveTo>
                    <a:pt x="3372104" y="0"/>
                  </a:moveTo>
                  <a:lnTo>
                    <a:pt x="3023870" y="0"/>
                  </a:lnTo>
                  <a:lnTo>
                    <a:pt x="2775458" y="448589"/>
                  </a:lnTo>
                  <a:lnTo>
                    <a:pt x="3023870" y="897128"/>
                  </a:lnTo>
                  <a:lnTo>
                    <a:pt x="3372104" y="897128"/>
                  </a:lnTo>
                  <a:lnTo>
                    <a:pt x="3123692" y="455155"/>
                  </a:lnTo>
                  <a:lnTo>
                    <a:pt x="3372104" y="0"/>
                  </a:lnTo>
                  <a:close/>
                </a:path>
              </a:pathLst>
            </a:custGeom>
            <a:solidFill>
              <a:srgbClr val="FFFFFF">
                <a:alpha val="14117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444500" y="434162"/>
            <a:ext cx="8001000" cy="847725"/>
          </a:xfrm>
          <a:prstGeom prst="rect"/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3200" spc="150">
                <a:solidFill>
                  <a:srgbClr val="221F1F"/>
                </a:solidFill>
              </a:rPr>
              <a:t>Estimated</a:t>
            </a:r>
            <a:r>
              <a:rPr dirty="0" sz="3200" spc="60">
                <a:solidFill>
                  <a:srgbClr val="221F1F"/>
                </a:solidFill>
              </a:rPr>
              <a:t> </a:t>
            </a:r>
            <a:r>
              <a:rPr dirty="0" sz="3200">
                <a:solidFill>
                  <a:srgbClr val="221F1F"/>
                </a:solidFill>
              </a:rPr>
              <a:t>Total</a:t>
            </a:r>
            <a:r>
              <a:rPr dirty="0" sz="3200" spc="20">
                <a:solidFill>
                  <a:srgbClr val="221F1F"/>
                </a:solidFill>
              </a:rPr>
              <a:t> </a:t>
            </a:r>
            <a:r>
              <a:rPr dirty="0" sz="3200" spc="150">
                <a:solidFill>
                  <a:srgbClr val="221F1F"/>
                </a:solidFill>
              </a:rPr>
              <a:t>Asphalt</a:t>
            </a:r>
            <a:r>
              <a:rPr dirty="0" sz="3200" spc="25">
                <a:solidFill>
                  <a:srgbClr val="221F1F"/>
                </a:solidFill>
              </a:rPr>
              <a:t> </a:t>
            </a:r>
            <a:r>
              <a:rPr dirty="0" sz="3200">
                <a:solidFill>
                  <a:srgbClr val="221F1F"/>
                </a:solidFill>
              </a:rPr>
              <a:t>Mixture</a:t>
            </a:r>
            <a:r>
              <a:rPr dirty="0" sz="3200" spc="60">
                <a:solidFill>
                  <a:srgbClr val="221F1F"/>
                </a:solidFill>
              </a:rPr>
              <a:t> </a:t>
            </a:r>
            <a:r>
              <a:rPr dirty="0" sz="3200" spc="120">
                <a:solidFill>
                  <a:srgbClr val="221F1F"/>
                </a:solidFill>
              </a:rPr>
              <a:t>Production</a:t>
            </a:r>
            <a:endParaRPr sz="3200"/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800" b="0">
                <a:solidFill>
                  <a:srgbClr val="ACA0A2"/>
                </a:solidFill>
                <a:latin typeface="Calibri"/>
                <a:cs typeface="Calibri"/>
              </a:rPr>
              <a:t>Millions</a:t>
            </a:r>
            <a:r>
              <a:rPr dirty="0" sz="1800" spc="35" b="0">
                <a:solidFill>
                  <a:srgbClr val="ACA0A2"/>
                </a:solidFill>
                <a:latin typeface="Calibri"/>
                <a:cs typeface="Calibri"/>
              </a:rPr>
              <a:t> </a:t>
            </a:r>
            <a:r>
              <a:rPr dirty="0" sz="1800" b="0">
                <a:solidFill>
                  <a:srgbClr val="ACA0A2"/>
                </a:solidFill>
                <a:latin typeface="Calibri"/>
                <a:cs typeface="Calibri"/>
              </a:rPr>
              <a:t>of</a:t>
            </a:r>
            <a:r>
              <a:rPr dirty="0" sz="1800" spc="105" b="0">
                <a:solidFill>
                  <a:srgbClr val="ACA0A2"/>
                </a:solidFill>
                <a:latin typeface="Calibri"/>
                <a:cs typeface="Calibri"/>
              </a:rPr>
              <a:t> </a:t>
            </a:r>
            <a:r>
              <a:rPr dirty="0" sz="1800" spc="-20" b="0">
                <a:solidFill>
                  <a:srgbClr val="ACA0A2"/>
                </a:solidFill>
                <a:latin typeface="Calibri"/>
                <a:cs typeface="Calibri"/>
              </a:rPr>
              <a:t>tons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051" y="5944311"/>
            <a:ext cx="128143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45">
                <a:solidFill>
                  <a:srgbClr val="FFFFFF"/>
                </a:solidFill>
                <a:latin typeface="Calibri"/>
                <a:cs typeface="Calibri"/>
              </a:rPr>
              <a:t>Source:</a:t>
            </a:r>
            <a:r>
              <a:rPr dirty="0" sz="11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NAPA</a:t>
            </a:r>
            <a:r>
              <a:rPr dirty="0" sz="1100" spc="50">
                <a:solidFill>
                  <a:srgbClr val="FFFFFF"/>
                </a:solidFill>
                <a:latin typeface="Calibri"/>
                <a:cs typeface="Calibri"/>
              </a:rPr>
              <a:t> IS-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138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4025" y="1374394"/>
            <a:ext cx="11281410" cy="4305935"/>
            <a:chOff x="454025" y="1374394"/>
            <a:chExt cx="11281410" cy="4305935"/>
          </a:xfrm>
        </p:grpSpPr>
        <p:sp>
          <p:nvSpPr>
            <p:cNvPr id="10" name="object 10"/>
            <p:cNvSpPr/>
            <p:nvPr/>
          </p:nvSpPr>
          <p:spPr>
            <a:xfrm>
              <a:off x="457200" y="1377569"/>
              <a:ext cx="11275060" cy="4299585"/>
            </a:xfrm>
            <a:custGeom>
              <a:avLst/>
              <a:gdLst/>
              <a:ahLst/>
              <a:cxnLst/>
              <a:rect l="l" t="t" r="r" b="b"/>
              <a:pathLst>
                <a:path w="11275060" h="4299585">
                  <a:moveTo>
                    <a:pt x="11274552" y="0"/>
                  </a:moveTo>
                  <a:lnTo>
                    <a:pt x="0" y="0"/>
                  </a:lnTo>
                  <a:lnTo>
                    <a:pt x="0" y="4299331"/>
                  </a:lnTo>
                  <a:lnTo>
                    <a:pt x="11274552" y="4299331"/>
                  </a:lnTo>
                  <a:lnTo>
                    <a:pt x="112745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7200" y="1377569"/>
              <a:ext cx="11275060" cy="4299585"/>
            </a:xfrm>
            <a:custGeom>
              <a:avLst/>
              <a:gdLst/>
              <a:ahLst/>
              <a:cxnLst/>
              <a:rect l="l" t="t" r="r" b="b"/>
              <a:pathLst>
                <a:path w="11275060" h="4299585">
                  <a:moveTo>
                    <a:pt x="0" y="4299331"/>
                  </a:moveTo>
                  <a:lnTo>
                    <a:pt x="11274552" y="4299331"/>
                  </a:lnTo>
                  <a:lnTo>
                    <a:pt x="11274552" y="0"/>
                  </a:lnTo>
                  <a:lnTo>
                    <a:pt x="0" y="0"/>
                  </a:lnTo>
                  <a:lnTo>
                    <a:pt x="0" y="4299331"/>
                  </a:lnTo>
                  <a:close/>
                </a:path>
              </a:pathLst>
            </a:custGeom>
            <a:ln w="635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613661" y="1707896"/>
              <a:ext cx="9662160" cy="3182620"/>
            </a:xfrm>
            <a:custGeom>
              <a:avLst/>
              <a:gdLst/>
              <a:ahLst/>
              <a:cxnLst/>
              <a:rect l="l" t="t" r="r" b="b"/>
              <a:pathLst>
                <a:path w="9662160" h="3182620">
                  <a:moveTo>
                    <a:pt x="0" y="3182620"/>
                  </a:moveTo>
                  <a:lnTo>
                    <a:pt x="221233" y="3182620"/>
                  </a:lnTo>
                </a:path>
                <a:path w="9662160" h="3182620">
                  <a:moveTo>
                    <a:pt x="422401" y="3182620"/>
                  </a:moveTo>
                  <a:lnTo>
                    <a:pt x="865886" y="3182620"/>
                  </a:lnTo>
                </a:path>
                <a:path w="9662160" h="3182620">
                  <a:moveTo>
                    <a:pt x="1067054" y="3182620"/>
                  </a:moveTo>
                  <a:lnTo>
                    <a:pt x="1509014" y="3182620"/>
                  </a:lnTo>
                </a:path>
                <a:path w="9662160" h="3182620">
                  <a:moveTo>
                    <a:pt x="1711705" y="3182620"/>
                  </a:moveTo>
                  <a:lnTo>
                    <a:pt x="2153666" y="3182620"/>
                  </a:lnTo>
                </a:path>
                <a:path w="9662160" h="3182620">
                  <a:moveTo>
                    <a:pt x="2354834" y="3182620"/>
                  </a:moveTo>
                  <a:lnTo>
                    <a:pt x="2796793" y="3182620"/>
                  </a:lnTo>
                </a:path>
                <a:path w="9662160" h="3182620">
                  <a:moveTo>
                    <a:pt x="2999486" y="3182620"/>
                  </a:moveTo>
                  <a:lnTo>
                    <a:pt x="3441446" y="3182620"/>
                  </a:lnTo>
                </a:path>
                <a:path w="9662160" h="3182620">
                  <a:moveTo>
                    <a:pt x="3644138" y="3182620"/>
                  </a:moveTo>
                  <a:lnTo>
                    <a:pt x="4086098" y="3182620"/>
                  </a:lnTo>
                </a:path>
                <a:path w="9662160" h="3182620">
                  <a:moveTo>
                    <a:pt x="4287266" y="3182620"/>
                  </a:moveTo>
                  <a:lnTo>
                    <a:pt x="4729226" y="3182620"/>
                  </a:lnTo>
                </a:path>
                <a:path w="9662160" h="3182620">
                  <a:moveTo>
                    <a:pt x="4931918" y="3182620"/>
                  </a:moveTo>
                  <a:lnTo>
                    <a:pt x="5373878" y="3182620"/>
                  </a:lnTo>
                </a:path>
                <a:path w="9662160" h="3182620">
                  <a:moveTo>
                    <a:pt x="5576570" y="3182620"/>
                  </a:moveTo>
                  <a:lnTo>
                    <a:pt x="6018530" y="3182620"/>
                  </a:lnTo>
                </a:path>
                <a:path w="9662160" h="3182620">
                  <a:moveTo>
                    <a:pt x="6219697" y="3182620"/>
                  </a:moveTo>
                  <a:lnTo>
                    <a:pt x="6661658" y="3182620"/>
                  </a:lnTo>
                </a:path>
                <a:path w="9662160" h="3182620">
                  <a:moveTo>
                    <a:pt x="6864350" y="3182620"/>
                  </a:moveTo>
                  <a:lnTo>
                    <a:pt x="7306309" y="3182620"/>
                  </a:lnTo>
                </a:path>
                <a:path w="9662160" h="3182620">
                  <a:moveTo>
                    <a:pt x="7509002" y="3182620"/>
                  </a:moveTo>
                  <a:lnTo>
                    <a:pt x="7950961" y="3182620"/>
                  </a:lnTo>
                </a:path>
                <a:path w="9662160" h="3182620">
                  <a:moveTo>
                    <a:pt x="8152130" y="3182620"/>
                  </a:moveTo>
                  <a:lnTo>
                    <a:pt x="8594090" y="3182620"/>
                  </a:lnTo>
                </a:path>
                <a:path w="9662160" h="3182620">
                  <a:moveTo>
                    <a:pt x="8796782" y="3182620"/>
                  </a:moveTo>
                  <a:lnTo>
                    <a:pt x="9238742" y="3182620"/>
                  </a:lnTo>
                </a:path>
                <a:path w="9662160" h="3182620">
                  <a:moveTo>
                    <a:pt x="9439910" y="3182620"/>
                  </a:moveTo>
                  <a:lnTo>
                    <a:pt x="9661652" y="3182620"/>
                  </a:lnTo>
                </a:path>
                <a:path w="9662160" h="3182620">
                  <a:moveTo>
                    <a:pt x="0" y="2829052"/>
                  </a:moveTo>
                  <a:lnTo>
                    <a:pt x="221233" y="2829052"/>
                  </a:lnTo>
                </a:path>
                <a:path w="9662160" h="3182620">
                  <a:moveTo>
                    <a:pt x="422401" y="2829052"/>
                  </a:moveTo>
                  <a:lnTo>
                    <a:pt x="865886" y="2829052"/>
                  </a:lnTo>
                </a:path>
                <a:path w="9662160" h="3182620">
                  <a:moveTo>
                    <a:pt x="1067054" y="2829052"/>
                  </a:moveTo>
                  <a:lnTo>
                    <a:pt x="1509014" y="2829052"/>
                  </a:lnTo>
                </a:path>
                <a:path w="9662160" h="3182620">
                  <a:moveTo>
                    <a:pt x="1711705" y="2829052"/>
                  </a:moveTo>
                  <a:lnTo>
                    <a:pt x="2153666" y="2829052"/>
                  </a:lnTo>
                </a:path>
                <a:path w="9662160" h="3182620">
                  <a:moveTo>
                    <a:pt x="2354834" y="2829052"/>
                  </a:moveTo>
                  <a:lnTo>
                    <a:pt x="2796793" y="2829052"/>
                  </a:lnTo>
                </a:path>
                <a:path w="9662160" h="3182620">
                  <a:moveTo>
                    <a:pt x="2999486" y="2829052"/>
                  </a:moveTo>
                  <a:lnTo>
                    <a:pt x="3441446" y="2829052"/>
                  </a:lnTo>
                </a:path>
                <a:path w="9662160" h="3182620">
                  <a:moveTo>
                    <a:pt x="3644138" y="2829052"/>
                  </a:moveTo>
                  <a:lnTo>
                    <a:pt x="4086098" y="2829052"/>
                  </a:lnTo>
                </a:path>
                <a:path w="9662160" h="3182620">
                  <a:moveTo>
                    <a:pt x="4287266" y="2829052"/>
                  </a:moveTo>
                  <a:lnTo>
                    <a:pt x="4729226" y="2829052"/>
                  </a:lnTo>
                </a:path>
                <a:path w="9662160" h="3182620">
                  <a:moveTo>
                    <a:pt x="4931918" y="2829052"/>
                  </a:moveTo>
                  <a:lnTo>
                    <a:pt x="5373878" y="2829052"/>
                  </a:lnTo>
                </a:path>
                <a:path w="9662160" h="3182620">
                  <a:moveTo>
                    <a:pt x="5576570" y="2829052"/>
                  </a:moveTo>
                  <a:lnTo>
                    <a:pt x="6018530" y="2829052"/>
                  </a:lnTo>
                </a:path>
                <a:path w="9662160" h="3182620">
                  <a:moveTo>
                    <a:pt x="6219697" y="2829052"/>
                  </a:moveTo>
                  <a:lnTo>
                    <a:pt x="6661658" y="2829052"/>
                  </a:lnTo>
                </a:path>
                <a:path w="9662160" h="3182620">
                  <a:moveTo>
                    <a:pt x="6864350" y="2829052"/>
                  </a:moveTo>
                  <a:lnTo>
                    <a:pt x="7306309" y="2829052"/>
                  </a:lnTo>
                </a:path>
                <a:path w="9662160" h="3182620">
                  <a:moveTo>
                    <a:pt x="7509002" y="2829052"/>
                  </a:moveTo>
                  <a:lnTo>
                    <a:pt x="7950961" y="2829052"/>
                  </a:lnTo>
                </a:path>
                <a:path w="9662160" h="3182620">
                  <a:moveTo>
                    <a:pt x="8152130" y="2829052"/>
                  </a:moveTo>
                  <a:lnTo>
                    <a:pt x="8594090" y="2829052"/>
                  </a:lnTo>
                </a:path>
                <a:path w="9662160" h="3182620">
                  <a:moveTo>
                    <a:pt x="8796782" y="2829052"/>
                  </a:moveTo>
                  <a:lnTo>
                    <a:pt x="9238742" y="2829052"/>
                  </a:lnTo>
                </a:path>
                <a:path w="9662160" h="3182620">
                  <a:moveTo>
                    <a:pt x="9439910" y="2829052"/>
                  </a:moveTo>
                  <a:lnTo>
                    <a:pt x="9661652" y="2829052"/>
                  </a:lnTo>
                </a:path>
                <a:path w="9662160" h="3182620">
                  <a:moveTo>
                    <a:pt x="0" y="2475484"/>
                  </a:moveTo>
                  <a:lnTo>
                    <a:pt x="221233" y="2475484"/>
                  </a:lnTo>
                </a:path>
                <a:path w="9662160" h="3182620">
                  <a:moveTo>
                    <a:pt x="422401" y="2475484"/>
                  </a:moveTo>
                  <a:lnTo>
                    <a:pt x="865886" y="2475484"/>
                  </a:lnTo>
                </a:path>
                <a:path w="9662160" h="3182620">
                  <a:moveTo>
                    <a:pt x="1067054" y="2475484"/>
                  </a:moveTo>
                  <a:lnTo>
                    <a:pt x="1509014" y="2475484"/>
                  </a:lnTo>
                </a:path>
                <a:path w="9662160" h="3182620">
                  <a:moveTo>
                    <a:pt x="1711705" y="2475484"/>
                  </a:moveTo>
                  <a:lnTo>
                    <a:pt x="2153666" y="2475484"/>
                  </a:lnTo>
                </a:path>
                <a:path w="9662160" h="3182620">
                  <a:moveTo>
                    <a:pt x="2354834" y="2475484"/>
                  </a:moveTo>
                  <a:lnTo>
                    <a:pt x="2796793" y="2475484"/>
                  </a:lnTo>
                </a:path>
                <a:path w="9662160" h="3182620">
                  <a:moveTo>
                    <a:pt x="2999486" y="2475484"/>
                  </a:moveTo>
                  <a:lnTo>
                    <a:pt x="3441446" y="2475484"/>
                  </a:lnTo>
                </a:path>
                <a:path w="9662160" h="3182620">
                  <a:moveTo>
                    <a:pt x="3644138" y="2475484"/>
                  </a:moveTo>
                  <a:lnTo>
                    <a:pt x="4086098" y="2475484"/>
                  </a:lnTo>
                </a:path>
                <a:path w="9662160" h="3182620">
                  <a:moveTo>
                    <a:pt x="4287266" y="2475484"/>
                  </a:moveTo>
                  <a:lnTo>
                    <a:pt x="4729226" y="2475484"/>
                  </a:lnTo>
                </a:path>
                <a:path w="9662160" h="3182620">
                  <a:moveTo>
                    <a:pt x="4931918" y="2475484"/>
                  </a:moveTo>
                  <a:lnTo>
                    <a:pt x="5373878" y="2475484"/>
                  </a:lnTo>
                </a:path>
                <a:path w="9662160" h="3182620">
                  <a:moveTo>
                    <a:pt x="5576570" y="2475484"/>
                  </a:moveTo>
                  <a:lnTo>
                    <a:pt x="6018530" y="2475484"/>
                  </a:lnTo>
                </a:path>
                <a:path w="9662160" h="3182620">
                  <a:moveTo>
                    <a:pt x="6219697" y="2475484"/>
                  </a:moveTo>
                  <a:lnTo>
                    <a:pt x="6661658" y="2475484"/>
                  </a:lnTo>
                </a:path>
                <a:path w="9662160" h="3182620">
                  <a:moveTo>
                    <a:pt x="6864350" y="2475484"/>
                  </a:moveTo>
                  <a:lnTo>
                    <a:pt x="7306309" y="2475484"/>
                  </a:lnTo>
                </a:path>
                <a:path w="9662160" h="3182620">
                  <a:moveTo>
                    <a:pt x="7509002" y="2475484"/>
                  </a:moveTo>
                  <a:lnTo>
                    <a:pt x="7950961" y="2475484"/>
                  </a:lnTo>
                </a:path>
                <a:path w="9662160" h="3182620">
                  <a:moveTo>
                    <a:pt x="8152130" y="2475484"/>
                  </a:moveTo>
                  <a:lnTo>
                    <a:pt x="8594090" y="2475484"/>
                  </a:lnTo>
                </a:path>
                <a:path w="9662160" h="3182620">
                  <a:moveTo>
                    <a:pt x="8796782" y="2475484"/>
                  </a:moveTo>
                  <a:lnTo>
                    <a:pt x="9238742" y="2475484"/>
                  </a:lnTo>
                </a:path>
                <a:path w="9662160" h="3182620">
                  <a:moveTo>
                    <a:pt x="9439910" y="2475484"/>
                  </a:moveTo>
                  <a:lnTo>
                    <a:pt x="9661652" y="2475484"/>
                  </a:lnTo>
                </a:path>
                <a:path w="9662160" h="3182620">
                  <a:moveTo>
                    <a:pt x="0" y="2121916"/>
                  </a:moveTo>
                  <a:lnTo>
                    <a:pt x="221233" y="2121916"/>
                  </a:lnTo>
                </a:path>
                <a:path w="9662160" h="3182620">
                  <a:moveTo>
                    <a:pt x="422401" y="2121916"/>
                  </a:moveTo>
                  <a:lnTo>
                    <a:pt x="865886" y="2121916"/>
                  </a:lnTo>
                </a:path>
                <a:path w="9662160" h="3182620">
                  <a:moveTo>
                    <a:pt x="1067054" y="2121916"/>
                  </a:moveTo>
                  <a:lnTo>
                    <a:pt x="1509014" y="2121916"/>
                  </a:lnTo>
                </a:path>
                <a:path w="9662160" h="3182620">
                  <a:moveTo>
                    <a:pt x="1711705" y="2121916"/>
                  </a:moveTo>
                  <a:lnTo>
                    <a:pt x="2153666" y="2121916"/>
                  </a:lnTo>
                </a:path>
                <a:path w="9662160" h="3182620">
                  <a:moveTo>
                    <a:pt x="2354834" y="2121916"/>
                  </a:moveTo>
                  <a:lnTo>
                    <a:pt x="2796793" y="2121916"/>
                  </a:lnTo>
                </a:path>
                <a:path w="9662160" h="3182620">
                  <a:moveTo>
                    <a:pt x="2999486" y="2121916"/>
                  </a:moveTo>
                  <a:lnTo>
                    <a:pt x="3441446" y="2121916"/>
                  </a:lnTo>
                </a:path>
                <a:path w="9662160" h="3182620">
                  <a:moveTo>
                    <a:pt x="3644138" y="2121916"/>
                  </a:moveTo>
                  <a:lnTo>
                    <a:pt x="4086098" y="2121916"/>
                  </a:lnTo>
                </a:path>
                <a:path w="9662160" h="3182620">
                  <a:moveTo>
                    <a:pt x="4287266" y="2121916"/>
                  </a:moveTo>
                  <a:lnTo>
                    <a:pt x="4729226" y="2121916"/>
                  </a:lnTo>
                </a:path>
                <a:path w="9662160" h="3182620">
                  <a:moveTo>
                    <a:pt x="4931918" y="2121916"/>
                  </a:moveTo>
                  <a:lnTo>
                    <a:pt x="5373878" y="2121916"/>
                  </a:lnTo>
                </a:path>
                <a:path w="9662160" h="3182620">
                  <a:moveTo>
                    <a:pt x="5576570" y="2121916"/>
                  </a:moveTo>
                  <a:lnTo>
                    <a:pt x="6018530" y="2121916"/>
                  </a:lnTo>
                </a:path>
                <a:path w="9662160" h="3182620">
                  <a:moveTo>
                    <a:pt x="6219697" y="2121916"/>
                  </a:moveTo>
                  <a:lnTo>
                    <a:pt x="6661658" y="2121916"/>
                  </a:lnTo>
                </a:path>
                <a:path w="9662160" h="3182620">
                  <a:moveTo>
                    <a:pt x="6864350" y="2121916"/>
                  </a:moveTo>
                  <a:lnTo>
                    <a:pt x="7306309" y="2121916"/>
                  </a:lnTo>
                </a:path>
                <a:path w="9662160" h="3182620">
                  <a:moveTo>
                    <a:pt x="7509002" y="2121916"/>
                  </a:moveTo>
                  <a:lnTo>
                    <a:pt x="7950961" y="2121916"/>
                  </a:lnTo>
                </a:path>
                <a:path w="9662160" h="3182620">
                  <a:moveTo>
                    <a:pt x="8152130" y="2121916"/>
                  </a:moveTo>
                  <a:lnTo>
                    <a:pt x="8594090" y="2121916"/>
                  </a:lnTo>
                </a:path>
                <a:path w="9662160" h="3182620">
                  <a:moveTo>
                    <a:pt x="8796782" y="2121916"/>
                  </a:moveTo>
                  <a:lnTo>
                    <a:pt x="9238742" y="2121916"/>
                  </a:lnTo>
                </a:path>
                <a:path w="9662160" h="3182620">
                  <a:moveTo>
                    <a:pt x="9439910" y="2121916"/>
                  </a:moveTo>
                  <a:lnTo>
                    <a:pt x="9661652" y="2121916"/>
                  </a:lnTo>
                </a:path>
                <a:path w="9662160" h="3182620">
                  <a:moveTo>
                    <a:pt x="0" y="1768348"/>
                  </a:moveTo>
                  <a:lnTo>
                    <a:pt x="221233" y="1768348"/>
                  </a:lnTo>
                </a:path>
                <a:path w="9662160" h="3182620">
                  <a:moveTo>
                    <a:pt x="422401" y="1768348"/>
                  </a:moveTo>
                  <a:lnTo>
                    <a:pt x="865886" y="1768348"/>
                  </a:lnTo>
                </a:path>
                <a:path w="9662160" h="3182620">
                  <a:moveTo>
                    <a:pt x="1067054" y="1768348"/>
                  </a:moveTo>
                  <a:lnTo>
                    <a:pt x="1509014" y="1768348"/>
                  </a:lnTo>
                </a:path>
                <a:path w="9662160" h="3182620">
                  <a:moveTo>
                    <a:pt x="1711705" y="1768348"/>
                  </a:moveTo>
                  <a:lnTo>
                    <a:pt x="2153666" y="1768348"/>
                  </a:lnTo>
                </a:path>
                <a:path w="9662160" h="3182620">
                  <a:moveTo>
                    <a:pt x="2354834" y="1768348"/>
                  </a:moveTo>
                  <a:lnTo>
                    <a:pt x="2796793" y="1768348"/>
                  </a:lnTo>
                </a:path>
                <a:path w="9662160" h="3182620">
                  <a:moveTo>
                    <a:pt x="2999486" y="1768348"/>
                  </a:moveTo>
                  <a:lnTo>
                    <a:pt x="3441446" y="1768348"/>
                  </a:lnTo>
                </a:path>
                <a:path w="9662160" h="3182620">
                  <a:moveTo>
                    <a:pt x="3644138" y="1768348"/>
                  </a:moveTo>
                  <a:lnTo>
                    <a:pt x="4086098" y="1768348"/>
                  </a:lnTo>
                </a:path>
                <a:path w="9662160" h="3182620">
                  <a:moveTo>
                    <a:pt x="4287266" y="1768348"/>
                  </a:moveTo>
                  <a:lnTo>
                    <a:pt x="4729226" y="1768348"/>
                  </a:lnTo>
                </a:path>
                <a:path w="9662160" h="3182620">
                  <a:moveTo>
                    <a:pt x="4931918" y="1768348"/>
                  </a:moveTo>
                  <a:lnTo>
                    <a:pt x="5373878" y="1768348"/>
                  </a:lnTo>
                </a:path>
                <a:path w="9662160" h="3182620">
                  <a:moveTo>
                    <a:pt x="5576570" y="1768348"/>
                  </a:moveTo>
                  <a:lnTo>
                    <a:pt x="6018530" y="1768348"/>
                  </a:lnTo>
                </a:path>
                <a:path w="9662160" h="3182620">
                  <a:moveTo>
                    <a:pt x="6219697" y="1768348"/>
                  </a:moveTo>
                  <a:lnTo>
                    <a:pt x="6661658" y="1768348"/>
                  </a:lnTo>
                </a:path>
                <a:path w="9662160" h="3182620">
                  <a:moveTo>
                    <a:pt x="6864350" y="1768348"/>
                  </a:moveTo>
                  <a:lnTo>
                    <a:pt x="7306309" y="1768348"/>
                  </a:lnTo>
                </a:path>
                <a:path w="9662160" h="3182620">
                  <a:moveTo>
                    <a:pt x="7509002" y="1768348"/>
                  </a:moveTo>
                  <a:lnTo>
                    <a:pt x="7950961" y="1768348"/>
                  </a:lnTo>
                </a:path>
                <a:path w="9662160" h="3182620">
                  <a:moveTo>
                    <a:pt x="8152130" y="1768348"/>
                  </a:moveTo>
                  <a:lnTo>
                    <a:pt x="8594090" y="1768348"/>
                  </a:lnTo>
                </a:path>
                <a:path w="9662160" h="3182620">
                  <a:moveTo>
                    <a:pt x="8796782" y="1768348"/>
                  </a:moveTo>
                  <a:lnTo>
                    <a:pt x="9238742" y="1768348"/>
                  </a:lnTo>
                </a:path>
                <a:path w="9662160" h="3182620">
                  <a:moveTo>
                    <a:pt x="9439910" y="1768348"/>
                  </a:moveTo>
                  <a:lnTo>
                    <a:pt x="9661652" y="1768348"/>
                  </a:lnTo>
                </a:path>
                <a:path w="9662160" h="3182620">
                  <a:moveTo>
                    <a:pt x="0" y="1414779"/>
                  </a:moveTo>
                  <a:lnTo>
                    <a:pt x="221233" y="1414779"/>
                  </a:lnTo>
                </a:path>
                <a:path w="9662160" h="3182620">
                  <a:moveTo>
                    <a:pt x="422401" y="1414779"/>
                  </a:moveTo>
                  <a:lnTo>
                    <a:pt x="865886" y="1414779"/>
                  </a:lnTo>
                </a:path>
                <a:path w="9662160" h="3182620">
                  <a:moveTo>
                    <a:pt x="1067054" y="1414779"/>
                  </a:moveTo>
                  <a:lnTo>
                    <a:pt x="1509014" y="1414779"/>
                  </a:lnTo>
                </a:path>
                <a:path w="9662160" h="3182620">
                  <a:moveTo>
                    <a:pt x="1711705" y="1414779"/>
                  </a:moveTo>
                  <a:lnTo>
                    <a:pt x="2153666" y="1414779"/>
                  </a:lnTo>
                </a:path>
                <a:path w="9662160" h="3182620">
                  <a:moveTo>
                    <a:pt x="2354834" y="1414779"/>
                  </a:moveTo>
                  <a:lnTo>
                    <a:pt x="2796793" y="1414779"/>
                  </a:lnTo>
                </a:path>
                <a:path w="9662160" h="3182620">
                  <a:moveTo>
                    <a:pt x="2999486" y="1414779"/>
                  </a:moveTo>
                  <a:lnTo>
                    <a:pt x="3441446" y="1414779"/>
                  </a:lnTo>
                </a:path>
                <a:path w="9662160" h="3182620">
                  <a:moveTo>
                    <a:pt x="3644138" y="1414779"/>
                  </a:moveTo>
                  <a:lnTo>
                    <a:pt x="4086098" y="1414779"/>
                  </a:lnTo>
                </a:path>
                <a:path w="9662160" h="3182620">
                  <a:moveTo>
                    <a:pt x="4287266" y="1414779"/>
                  </a:moveTo>
                  <a:lnTo>
                    <a:pt x="4729226" y="1414779"/>
                  </a:lnTo>
                </a:path>
                <a:path w="9662160" h="3182620">
                  <a:moveTo>
                    <a:pt x="4931918" y="1414779"/>
                  </a:moveTo>
                  <a:lnTo>
                    <a:pt x="5373878" y="1414779"/>
                  </a:lnTo>
                </a:path>
                <a:path w="9662160" h="3182620">
                  <a:moveTo>
                    <a:pt x="5576570" y="1414779"/>
                  </a:moveTo>
                  <a:lnTo>
                    <a:pt x="6018530" y="1414779"/>
                  </a:lnTo>
                </a:path>
                <a:path w="9662160" h="3182620">
                  <a:moveTo>
                    <a:pt x="6219697" y="1414779"/>
                  </a:moveTo>
                  <a:lnTo>
                    <a:pt x="6661658" y="1414779"/>
                  </a:lnTo>
                </a:path>
                <a:path w="9662160" h="3182620">
                  <a:moveTo>
                    <a:pt x="6864350" y="1414779"/>
                  </a:moveTo>
                  <a:lnTo>
                    <a:pt x="7306309" y="1414779"/>
                  </a:lnTo>
                </a:path>
                <a:path w="9662160" h="3182620">
                  <a:moveTo>
                    <a:pt x="7509002" y="1414779"/>
                  </a:moveTo>
                  <a:lnTo>
                    <a:pt x="7950961" y="1414779"/>
                  </a:lnTo>
                </a:path>
                <a:path w="9662160" h="3182620">
                  <a:moveTo>
                    <a:pt x="8152130" y="1414779"/>
                  </a:moveTo>
                  <a:lnTo>
                    <a:pt x="8594090" y="1414779"/>
                  </a:lnTo>
                </a:path>
                <a:path w="9662160" h="3182620">
                  <a:moveTo>
                    <a:pt x="8796782" y="1414779"/>
                  </a:moveTo>
                  <a:lnTo>
                    <a:pt x="9238742" y="1414779"/>
                  </a:lnTo>
                </a:path>
                <a:path w="9662160" h="3182620">
                  <a:moveTo>
                    <a:pt x="9439910" y="1414779"/>
                  </a:moveTo>
                  <a:lnTo>
                    <a:pt x="9661652" y="1414779"/>
                  </a:lnTo>
                </a:path>
                <a:path w="9662160" h="3182620">
                  <a:moveTo>
                    <a:pt x="0" y="1061212"/>
                  </a:moveTo>
                  <a:lnTo>
                    <a:pt x="221233" y="1061212"/>
                  </a:lnTo>
                </a:path>
                <a:path w="9662160" h="3182620">
                  <a:moveTo>
                    <a:pt x="422401" y="1061212"/>
                  </a:moveTo>
                  <a:lnTo>
                    <a:pt x="865886" y="1061212"/>
                  </a:lnTo>
                </a:path>
                <a:path w="9662160" h="3182620">
                  <a:moveTo>
                    <a:pt x="1067054" y="1061212"/>
                  </a:moveTo>
                  <a:lnTo>
                    <a:pt x="1509014" y="1061212"/>
                  </a:lnTo>
                </a:path>
                <a:path w="9662160" h="3182620">
                  <a:moveTo>
                    <a:pt x="1711705" y="1061212"/>
                  </a:moveTo>
                  <a:lnTo>
                    <a:pt x="2153666" y="1061212"/>
                  </a:lnTo>
                </a:path>
                <a:path w="9662160" h="3182620">
                  <a:moveTo>
                    <a:pt x="2354834" y="1061212"/>
                  </a:moveTo>
                  <a:lnTo>
                    <a:pt x="3441446" y="1061212"/>
                  </a:lnTo>
                </a:path>
                <a:path w="9662160" h="3182620">
                  <a:moveTo>
                    <a:pt x="3644138" y="1061212"/>
                  </a:moveTo>
                  <a:lnTo>
                    <a:pt x="4086098" y="1061212"/>
                  </a:lnTo>
                </a:path>
                <a:path w="9662160" h="3182620">
                  <a:moveTo>
                    <a:pt x="4287266" y="1061212"/>
                  </a:moveTo>
                  <a:lnTo>
                    <a:pt x="4729226" y="1061212"/>
                  </a:lnTo>
                </a:path>
                <a:path w="9662160" h="3182620">
                  <a:moveTo>
                    <a:pt x="4931918" y="1061212"/>
                  </a:moveTo>
                  <a:lnTo>
                    <a:pt x="5373878" y="1061212"/>
                  </a:lnTo>
                </a:path>
                <a:path w="9662160" h="3182620">
                  <a:moveTo>
                    <a:pt x="5576570" y="1061212"/>
                  </a:moveTo>
                  <a:lnTo>
                    <a:pt x="6018530" y="1061212"/>
                  </a:lnTo>
                </a:path>
                <a:path w="9662160" h="3182620">
                  <a:moveTo>
                    <a:pt x="6219697" y="1061212"/>
                  </a:moveTo>
                  <a:lnTo>
                    <a:pt x="6661658" y="1061212"/>
                  </a:lnTo>
                </a:path>
                <a:path w="9662160" h="3182620">
                  <a:moveTo>
                    <a:pt x="6864350" y="1061212"/>
                  </a:moveTo>
                  <a:lnTo>
                    <a:pt x="7306309" y="1061212"/>
                  </a:lnTo>
                </a:path>
                <a:path w="9662160" h="3182620">
                  <a:moveTo>
                    <a:pt x="7509002" y="1061212"/>
                  </a:moveTo>
                  <a:lnTo>
                    <a:pt x="7950961" y="1061212"/>
                  </a:lnTo>
                </a:path>
                <a:path w="9662160" h="3182620">
                  <a:moveTo>
                    <a:pt x="8152130" y="1061212"/>
                  </a:moveTo>
                  <a:lnTo>
                    <a:pt x="8594090" y="1061212"/>
                  </a:lnTo>
                </a:path>
                <a:path w="9662160" h="3182620">
                  <a:moveTo>
                    <a:pt x="8796782" y="1061212"/>
                  </a:moveTo>
                  <a:lnTo>
                    <a:pt x="9238742" y="1061212"/>
                  </a:lnTo>
                </a:path>
                <a:path w="9662160" h="3182620">
                  <a:moveTo>
                    <a:pt x="9439910" y="1061212"/>
                  </a:moveTo>
                  <a:lnTo>
                    <a:pt x="9661652" y="1061212"/>
                  </a:lnTo>
                </a:path>
                <a:path w="9662160" h="3182620">
                  <a:moveTo>
                    <a:pt x="0" y="707643"/>
                  </a:moveTo>
                  <a:lnTo>
                    <a:pt x="6661658" y="707643"/>
                  </a:lnTo>
                </a:path>
                <a:path w="9662160" h="3182620">
                  <a:moveTo>
                    <a:pt x="6864350" y="707643"/>
                  </a:moveTo>
                  <a:lnTo>
                    <a:pt x="7306309" y="707643"/>
                  </a:lnTo>
                </a:path>
                <a:path w="9662160" h="3182620">
                  <a:moveTo>
                    <a:pt x="7509002" y="707643"/>
                  </a:moveTo>
                  <a:lnTo>
                    <a:pt x="7950961" y="707643"/>
                  </a:lnTo>
                </a:path>
                <a:path w="9662160" h="3182620">
                  <a:moveTo>
                    <a:pt x="8152130" y="707643"/>
                  </a:moveTo>
                  <a:lnTo>
                    <a:pt x="8594090" y="707643"/>
                  </a:lnTo>
                </a:path>
                <a:path w="9662160" h="3182620">
                  <a:moveTo>
                    <a:pt x="8796782" y="707643"/>
                  </a:moveTo>
                  <a:lnTo>
                    <a:pt x="9238742" y="707643"/>
                  </a:lnTo>
                </a:path>
                <a:path w="9662160" h="3182620">
                  <a:moveTo>
                    <a:pt x="9439910" y="707643"/>
                  </a:moveTo>
                  <a:lnTo>
                    <a:pt x="9661652" y="707643"/>
                  </a:lnTo>
                </a:path>
                <a:path w="9662160" h="3182620">
                  <a:moveTo>
                    <a:pt x="0" y="354075"/>
                  </a:moveTo>
                  <a:lnTo>
                    <a:pt x="9661652" y="354075"/>
                  </a:lnTo>
                </a:path>
                <a:path w="9662160" h="3182620">
                  <a:moveTo>
                    <a:pt x="0" y="0"/>
                  </a:moveTo>
                  <a:lnTo>
                    <a:pt x="966165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834896" y="2118359"/>
              <a:ext cx="9218930" cy="3126105"/>
            </a:xfrm>
            <a:custGeom>
              <a:avLst/>
              <a:gdLst/>
              <a:ahLst/>
              <a:cxnLst/>
              <a:rect l="l" t="t" r="r" b="b"/>
              <a:pathLst>
                <a:path w="9218930" h="3126104">
                  <a:moveTo>
                    <a:pt x="201168" y="589788"/>
                  </a:moveTo>
                  <a:lnTo>
                    <a:pt x="0" y="589788"/>
                  </a:lnTo>
                  <a:lnTo>
                    <a:pt x="0" y="3125597"/>
                  </a:lnTo>
                  <a:lnTo>
                    <a:pt x="201168" y="3125597"/>
                  </a:lnTo>
                  <a:lnTo>
                    <a:pt x="201168" y="589788"/>
                  </a:lnTo>
                  <a:close/>
                </a:path>
                <a:path w="9218930" h="3126104">
                  <a:moveTo>
                    <a:pt x="845820" y="580644"/>
                  </a:moveTo>
                  <a:lnTo>
                    <a:pt x="644652" y="580644"/>
                  </a:lnTo>
                  <a:lnTo>
                    <a:pt x="644652" y="3125597"/>
                  </a:lnTo>
                  <a:lnTo>
                    <a:pt x="845820" y="3125597"/>
                  </a:lnTo>
                  <a:lnTo>
                    <a:pt x="845820" y="580644"/>
                  </a:lnTo>
                  <a:close/>
                </a:path>
                <a:path w="9218930" h="3126104">
                  <a:moveTo>
                    <a:pt x="1490459" y="537972"/>
                  </a:moveTo>
                  <a:lnTo>
                    <a:pt x="1287780" y="537972"/>
                  </a:lnTo>
                  <a:lnTo>
                    <a:pt x="1287780" y="3125597"/>
                  </a:lnTo>
                  <a:lnTo>
                    <a:pt x="1490459" y="3125597"/>
                  </a:lnTo>
                  <a:lnTo>
                    <a:pt x="1490459" y="537972"/>
                  </a:lnTo>
                  <a:close/>
                </a:path>
                <a:path w="9218930" h="3126104">
                  <a:moveTo>
                    <a:pt x="2133600" y="577596"/>
                  </a:moveTo>
                  <a:lnTo>
                    <a:pt x="1932432" y="577596"/>
                  </a:lnTo>
                  <a:lnTo>
                    <a:pt x="1932432" y="3125597"/>
                  </a:lnTo>
                  <a:lnTo>
                    <a:pt x="2133600" y="3125597"/>
                  </a:lnTo>
                  <a:lnTo>
                    <a:pt x="2133600" y="577596"/>
                  </a:lnTo>
                  <a:close/>
                </a:path>
                <a:path w="9218930" h="3126104">
                  <a:moveTo>
                    <a:pt x="2778252" y="646176"/>
                  </a:moveTo>
                  <a:lnTo>
                    <a:pt x="2575560" y="646176"/>
                  </a:lnTo>
                  <a:lnTo>
                    <a:pt x="2575560" y="3125597"/>
                  </a:lnTo>
                  <a:lnTo>
                    <a:pt x="2778252" y="3125597"/>
                  </a:lnTo>
                  <a:lnTo>
                    <a:pt x="2778252" y="646176"/>
                  </a:lnTo>
                  <a:close/>
                </a:path>
                <a:path w="9218930" h="3126104">
                  <a:moveTo>
                    <a:pt x="3422904" y="635508"/>
                  </a:moveTo>
                  <a:lnTo>
                    <a:pt x="3220212" y="635508"/>
                  </a:lnTo>
                  <a:lnTo>
                    <a:pt x="3220212" y="3125597"/>
                  </a:lnTo>
                  <a:lnTo>
                    <a:pt x="3422904" y="3125597"/>
                  </a:lnTo>
                  <a:lnTo>
                    <a:pt x="3422904" y="635508"/>
                  </a:lnTo>
                  <a:close/>
                </a:path>
                <a:path w="9218930" h="3126104">
                  <a:moveTo>
                    <a:pt x="4066032" y="545592"/>
                  </a:moveTo>
                  <a:lnTo>
                    <a:pt x="3864864" y="545592"/>
                  </a:lnTo>
                  <a:lnTo>
                    <a:pt x="3864864" y="3125597"/>
                  </a:lnTo>
                  <a:lnTo>
                    <a:pt x="4066032" y="3125597"/>
                  </a:lnTo>
                  <a:lnTo>
                    <a:pt x="4066032" y="545592"/>
                  </a:lnTo>
                  <a:close/>
                </a:path>
                <a:path w="9218930" h="3126104">
                  <a:moveTo>
                    <a:pt x="4710684" y="473964"/>
                  </a:moveTo>
                  <a:lnTo>
                    <a:pt x="4507992" y="473964"/>
                  </a:lnTo>
                  <a:lnTo>
                    <a:pt x="4507992" y="3125597"/>
                  </a:lnTo>
                  <a:lnTo>
                    <a:pt x="4710684" y="3125597"/>
                  </a:lnTo>
                  <a:lnTo>
                    <a:pt x="4710684" y="473964"/>
                  </a:lnTo>
                  <a:close/>
                </a:path>
                <a:path w="9218930" h="3126104">
                  <a:moveTo>
                    <a:pt x="5355336" y="443484"/>
                  </a:moveTo>
                  <a:lnTo>
                    <a:pt x="5152644" y="443484"/>
                  </a:lnTo>
                  <a:lnTo>
                    <a:pt x="5152644" y="3125597"/>
                  </a:lnTo>
                  <a:lnTo>
                    <a:pt x="5355336" y="3125597"/>
                  </a:lnTo>
                  <a:lnTo>
                    <a:pt x="5355336" y="443484"/>
                  </a:lnTo>
                  <a:close/>
                </a:path>
                <a:path w="9218930" h="3126104">
                  <a:moveTo>
                    <a:pt x="5998464" y="371856"/>
                  </a:moveTo>
                  <a:lnTo>
                    <a:pt x="5797296" y="371856"/>
                  </a:lnTo>
                  <a:lnTo>
                    <a:pt x="5797296" y="3125597"/>
                  </a:lnTo>
                  <a:lnTo>
                    <a:pt x="5998464" y="3125597"/>
                  </a:lnTo>
                  <a:lnTo>
                    <a:pt x="5998464" y="371856"/>
                  </a:lnTo>
                  <a:close/>
                </a:path>
                <a:path w="9218930" h="3126104">
                  <a:moveTo>
                    <a:pt x="6643116" y="141732"/>
                  </a:moveTo>
                  <a:lnTo>
                    <a:pt x="6440424" y="141732"/>
                  </a:lnTo>
                  <a:lnTo>
                    <a:pt x="6440424" y="3125597"/>
                  </a:lnTo>
                  <a:lnTo>
                    <a:pt x="6643116" y="3125597"/>
                  </a:lnTo>
                  <a:lnTo>
                    <a:pt x="6643116" y="141732"/>
                  </a:lnTo>
                  <a:close/>
                </a:path>
                <a:path w="9218930" h="3126104">
                  <a:moveTo>
                    <a:pt x="7287768" y="242316"/>
                  </a:moveTo>
                  <a:lnTo>
                    <a:pt x="7085076" y="242316"/>
                  </a:lnTo>
                  <a:lnTo>
                    <a:pt x="7085076" y="3125597"/>
                  </a:lnTo>
                  <a:lnTo>
                    <a:pt x="7287768" y="3125597"/>
                  </a:lnTo>
                  <a:lnTo>
                    <a:pt x="7287768" y="242316"/>
                  </a:lnTo>
                  <a:close/>
                </a:path>
                <a:path w="9218930" h="3126104">
                  <a:moveTo>
                    <a:pt x="7930896" y="67056"/>
                  </a:moveTo>
                  <a:lnTo>
                    <a:pt x="7729728" y="67056"/>
                  </a:lnTo>
                  <a:lnTo>
                    <a:pt x="7729728" y="3125597"/>
                  </a:lnTo>
                  <a:lnTo>
                    <a:pt x="7930896" y="3125597"/>
                  </a:lnTo>
                  <a:lnTo>
                    <a:pt x="7930896" y="67056"/>
                  </a:lnTo>
                  <a:close/>
                </a:path>
                <a:path w="9218930" h="3126104">
                  <a:moveTo>
                    <a:pt x="8575548" y="0"/>
                  </a:moveTo>
                  <a:lnTo>
                    <a:pt x="8372856" y="0"/>
                  </a:lnTo>
                  <a:lnTo>
                    <a:pt x="8372856" y="3125597"/>
                  </a:lnTo>
                  <a:lnTo>
                    <a:pt x="8575548" y="3125597"/>
                  </a:lnTo>
                  <a:lnTo>
                    <a:pt x="8575548" y="0"/>
                  </a:lnTo>
                  <a:close/>
                </a:path>
                <a:path w="9218930" h="3126104">
                  <a:moveTo>
                    <a:pt x="9218676" y="16764"/>
                  </a:moveTo>
                  <a:lnTo>
                    <a:pt x="9017508" y="16764"/>
                  </a:lnTo>
                  <a:lnTo>
                    <a:pt x="9017508" y="3125597"/>
                  </a:lnTo>
                  <a:lnTo>
                    <a:pt x="9218676" y="3125597"/>
                  </a:lnTo>
                  <a:lnTo>
                    <a:pt x="9218676" y="16764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613661" y="5243957"/>
              <a:ext cx="9662160" cy="0"/>
            </a:xfrm>
            <a:custGeom>
              <a:avLst/>
              <a:gdLst/>
              <a:ahLst/>
              <a:cxnLst/>
              <a:rect l="l" t="t" r="r" b="b"/>
              <a:pathLst>
                <a:path w="9662160" h="0">
                  <a:moveTo>
                    <a:pt x="0" y="0"/>
                  </a:moveTo>
                  <a:lnTo>
                    <a:pt x="966165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500.0</a:t>
            </a: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pc="-10"/>
              <a:t>450.0</a:t>
            </a: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dirty="0" spc="-10"/>
              <a:t>400.0</a:t>
            </a: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dirty="0" spc="-10"/>
              <a:t>350.0</a:t>
            </a: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pc="-10"/>
              <a:t>300.0</a:t>
            </a: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dirty="0" spc="-10"/>
              <a:t>250.0</a:t>
            </a: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dirty="0" spc="-10"/>
              <a:t>200.0</a:t>
            </a: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dirty="0" spc="-10"/>
              <a:t>150.0</a:t>
            </a: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pc="-10"/>
              <a:t>100.0</a:t>
            </a:r>
          </a:p>
          <a:p>
            <a:pPr marL="93980">
              <a:lnSpc>
                <a:spcPct val="100000"/>
              </a:lnSpc>
              <a:spcBef>
                <a:spcPts val="1345"/>
              </a:spcBef>
            </a:pPr>
            <a:r>
              <a:rPr dirty="0" spc="-20"/>
              <a:t>50.0</a:t>
            </a:r>
          </a:p>
          <a:p>
            <a:pPr marL="174625">
              <a:lnSpc>
                <a:spcPct val="100000"/>
              </a:lnSpc>
              <a:spcBef>
                <a:spcPts val="1345"/>
              </a:spcBef>
            </a:pPr>
            <a:r>
              <a:rPr dirty="0" spc="-25"/>
              <a:t>0.0</a:t>
            </a:r>
          </a:p>
          <a:p>
            <a:pPr marL="711835">
              <a:lnSpc>
                <a:spcPct val="100000"/>
              </a:lnSpc>
              <a:spcBef>
                <a:spcPts val="105"/>
              </a:spcBef>
              <a:tabLst>
                <a:tab pos="1355725" algn="l"/>
                <a:tab pos="2000250" algn="l"/>
                <a:tab pos="2644140" algn="l"/>
                <a:tab pos="3288665" algn="l"/>
                <a:tab pos="3932554" algn="l"/>
                <a:tab pos="4577080" algn="l"/>
                <a:tab pos="5220970" algn="l"/>
                <a:tab pos="5865495" algn="l"/>
                <a:tab pos="6509384" algn="l"/>
                <a:tab pos="7153909" algn="l"/>
                <a:tab pos="7797800" algn="l"/>
                <a:tab pos="8442325" algn="l"/>
                <a:tab pos="9086215" algn="l"/>
                <a:tab pos="9730740" algn="l"/>
              </a:tabLst>
            </a:pPr>
            <a:r>
              <a:rPr dirty="0" spc="-20"/>
              <a:t>2009</a:t>
            </a:r>
            <a:r>
              <a:rPr dirty="0"/>
              <a:t>	</a:t>
            </a:r>
            <a:r>
              <a:rPr dirty="0" spc="-20"/>
              <a:t>2010</a:t>
            </a:r>
            <a:r>
              <a:rPr dirty="0"/>
              <a:t>	</a:t>
            </a:r>
            <a:r>
              <a:rPr dirty="0" spc="-20"/>
              <a:t>2011</a:t>
            </a:r>
            <a:r>
              <a:rPr dirty="0"/>
              <a:t>	</a:t>
            </a:r>
            <a:r>
              <a:rPr dirty="0" spc="-20"/>
              <a:t>2012</a:t>
            </a:r>
            <a:r>
              <a:rPr dirty="0"/>
              <a:t>	</a:t>
            </a:r>
            <a:r>
              <a:rPr dirty="0" spc="-20"/>
              <a:t>2013</a:t>
            </a:r>
            <a:r>
              <a:rPr dirty="0"/>
              <a:t>	</a:t>
            </a:r>
            <a:r>
              <a:rPr dirty="0" spc="-20"/>
              <a:t>2014</a:t>
            </a:r>
            <a:r>
              <a:rPr dirty="0"/>
              <a:t>	</a:t>
            </a:r>
            <a:r>
              <a:rPr dirty="0" spc="-20"/>
              <a:t>2015</a:t>
            </a:r>
            <a:r>
              <a:rPr dirty="0"/>
              <a:t>	</a:t>
            </a:r>
            <a:r>
              <a:rPr dirty="0" spc="-20"/>
              <a:t>2016</a:t>
            </a:r>
            <a:r>
              <a:rPr dirty="0"/>
              <a:t>	</a:t>
            </a:r>
            <a:r>
              <a:rPr dirty="0" spc="-20"/>
              <a:t>2017</a:t>
            </a:r>
            <a:r>
              <a:rPr dirty="0"/>
              <a:t>	</a:t>
            </a:r>
            <a:r>
              <a:rPr dirty="0" spc="-20"/>
              <a:t>2018</a:t>
            </a:r>
            <a:r>
              <a:rPr dirty="0"/>
              <a:t>	</a:t>
            </a:r>
            <a:r>
              <a:rPr dirty="0" spc="-20"/>
              <a:t>2019</a:t>
            </a:r>
            <a:r>
              <a:rPr dirty="0"/>
              <a:t>	</a:t>
            </a:r>
            <a:r>
              <a:rPr dirty="0" spc="-20"/>
              <a:t>2020</a:t>
            </a:r>
            <a:r>
              <a:rPr dirty="0"/>
              <a:t>	</a:t>
            </a:r>
            <a:r>
              <a:rPr dirty="0" spc="-20"/>
              <a:t>2021</a:t>
            </a:r>
            <a:r>
              <a:rPr dirty="0"/>
              <a:t>	</a:t>
            </a:r>
            <a:r>
              <a:rPr dirty="0" spc="-20"/>
              <a:t>2022</a:t>
            </a:r>
            <a:r>
              <a:rPr dirty="0"/>
              <a:t>	</a:t>
            </a:r>
            <a:r>
              <a:rPr dirty="0" spc="-20"/>
              <a:t>2023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52580" y="6559973"/>
            <a:ext cx="147320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53059" y="194894"/>
            <a:ext cx="87712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20">
                <a:solidFill>
                  <a:srgbClr val="221F1F"/>
                </a:solidFill>
                <a:latin typeface="Tahoma"/>
                <a:cs typeface="Tahoma"/>
              </a:rPr>
              <a:t>Asphalt</a:t>
            </a:r>
            <a:r>
              <a:rPr dirty="0" spc="-32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310">
                <a:solidFill>
                  <a:srgbClr val="221F1F"/>
                </a:solidFill>
                <a:latin typeface="Tahoma"/>
                <a:cs typeface="Tahoma"/>
              </a:rPr>
              <a:t>Market</a:t>
            </a:r>
            <a:r>
              <a:rPr dirty="0" spc="-34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655">
                <a:solidFill>
                  <a:srgbClr val="221F1F"/>
                </a:solidFill>
                <a:latin typeface="Tahoma"/>
                <a:cs typeface="Tahoma"/>
              </a:rPr>
              <a:t>In</a:t>
            </a:r>
            <a:r>
              <a:rPr dirty="0" spc="-33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280">
                <a:solidFill>
                  <a:srgbClr val="221F1F"/>
                </a:solidFill>
                <a:latin typeface="Tahoma"/>
                <a:cs typeface="Tahoma"/>
              </a:rPr>
              <a:t>Missouri</a:t>
            </a:r>
            <a:r>
              <a:rPr dirty="0" spc="-31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315">
                <a:solidFill>
                  <a:srgbClr val="221F1F"/>
                </a:solidFill>
                <a:latin typeface="Tahoma"/>
                <a:cs typeface="Tahoma"/>
              </a:rPr>
              <a:t>&amp;</a:t>
            </a:r>
            <a:r>
              <a:rPr dirty="0" spc="-35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300">
                <a:solidFill>
                  <a:srgbClr val="221F1F"/>
                </a:solidFill>
                <a:latin typeface="Tahoma"/>
                <a:cs typeface="Tahoma"/>
              </a:rPr>
              <a:t>Nationally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62536" y="829817"/>
            <a:ext cx="9511665" cy="5493385"/>
            <a:chOff x="662536" y="829817"/>
            <a:chExt cx="9511665" cy="5493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8650" y="829817"/>
              <a:ext cx="4465447" cy="54932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536" y="874141"/>
              <a:ext cx="4359536" cy="536780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19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70" y="0"/>
              <a:ext cx="295567" cy="6426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592" y="4744210"/>
              <a:ext cx="5133594" cy="21137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6451" y="1402714"/>
              <a:ext cx="5106034" cy="3351403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353059" y="273811"/>
            <a:ext cx="17570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80">
                <a:solidFill>
                  <a:srgbClr val="221F1F"/>
                </a:solidFill>
                <a:latin typeface="Tahoma"/>
                <a:cs typeface="Tahoma"/>
              </a:rPr>
              <a:t>Agenda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13540" y="6559973"/>
            <a:ext cx="86995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5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104" y="870584"/>
            <a:ext cx="6249670" cy="5513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265" algn="l"/>
              </a:tabLst>
            </a:pPr>
            <a:r>
              <a:rPr dirty="0" sz="2400" spc="-20">
                <a:latin typeface="Tahoma"/>
                <a:cs typeface="Tahoma"/>
              </a:rPr>
              <a:t>Introduction</a:t>
            </a:r>
            <a:r>
              <a:rPr dirty="0" sz="2400" spc="-20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and</a:t>
            </a:r>
            <a:r>
              <a:rPr dirty="0" sz="2400" spc="-21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NAPA</a:t>
            </a:r>
            <a:r>
              <a:rPr dirty="0" sz="2400" spc="-19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overview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 spc="-25">
                <a:latin typeface="Tahoma"/>
                <a:cs typeface="Tahoma"/>
              </a:rPr>
              <a:t>OBB</a:t>
            </a:r>
            <a:r>
              <a:rPr dirty="0" sz="2400" spc="-20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passage</a:t>
            </a:r>
            <a:r>
              <a:rPr dirty="0" sz="2400" spc="-204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&amp;</a:t>
            </a:r>
            <a:r>
              <a:rPr dirty="0" sz="2400" spc="-19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Permit</a:t>
            </a:r>
            <a:r>
              <a:rPr dirty="0" sz="2400" spc="-20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reform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 spc="-130">
                <a:latin typeface="Tahoma"/>
                <a:cs typeface="Tahoma"/>
              </a:rPr>
              <a:t>T&amp;I</a:t>
            </a:r>
            <a:r>
              <a:rPr dirty="0" sz="2400" spc="-22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Stakeholder</a:t>
            </a:r>
            <a:r>
              <a:rPr dirty="0" sz="2400" spc="-22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Portal</a:t>
            </a:r>
            <a:r>
              <a:rPr dirty="0" sz="2400" spc="-20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submission</a:t>
            </a:r>
            <a:endParaRPr sz="2400">
              <a:latin typeface="Tahoma"/>
              <a:cs typeface="Tahoma"/>
            </a:endParaRPr>
          </a:p>
          <a:p>
            <a:pPr lvl="1" marL="926465" indent="-456565">
              <a:lnSpc>
                <a:spcPct val="100000"/>
              </a:lnSpc>
              <a:buFont typeface="Arial"/>
              <a:buChar char="•"/>
              <a:tabLst>
                <a:tab pos="926465" algn="l"/>
              </a:tabLst>
            </a:pPr>
            <a:r>
              <a:rPr dirty="0" sz="2400">
                <a:latin typeface="Tahoma"/>
                <a:cs typeface="Tahoma"/>
              </a:rPr>
              <a:t>NAPA’s</a:t>
            </a:r>
            <a:r>
              <a:rPr dirty="0" sz="2400" spc="-12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legislative</a:t>
            </a:r>
            <a:r>
              <a:rPr dirty="0" sz="2400" spc="-18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priorities</a:t>
            </a:r>
            <a:r>
              <a:rPr dirty="0" sz="2400" spc="-145">
                <a:latin typeface="Tahoma"/>
                <a:cs typeface="Tahoma"/>
              </a:rPr>
              <a:t> </a:t>
            </a:r>
            <a:r>
              <a:rPr dirty="0" sz="2400" spc="-50">
                <a:latin typeface="Tahoma"/>
                <a:cs typeface="Tahoma"/>
              </a:rPr>
              <a:t>and</a:t>
            </a:r>
            <a:r>
              <a:rPr dirty="0" sz="2400" spc="-16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highway</a:t>
            </a:r>
            <a:endParaRPr sz="2400">
              <a:latin typeface="Tahoma"/>
              <a:cs typeface="Tahoma"/>
            </a:endParaRPr>
          </a:p>
          <a:p>
            <a:pPr marL="927100">
              <a:lnSpc>
                <a:spcPct val="100000"/>
              </a:lnSpc>
            </a:pPr>
            <a:r>
              <a:rPr dirty="0" sz="2400">
                <a:latin typeface="Tahoma"/>
                <a:cs typeface="Tahoma"/>
              </a:rPr>
              <a:t>bill</a:t>
            </a:r>
            <a:r>
              <a:rPr dirty="0" sz="2400" spc="-24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timing</a:t>
            </a:r>
            <a:endParaRPr sz="2400">
              <a:latin typeface="Tahoma"/>
              <a:cs typeface="Tahoma"/>
            </a:endParaRPr>
          </a:p>
          <a:p>
            <a:pPr lvl="1" marL="926465" indent="-456565">
              <a:lnSpc>
                <a:spcPct val="100000"/>
              </a:lnSpc>
              <a:buFont typeface="Arial"/>
              <a:buChar char="•"/>
              <a:tabLst>
                <a:tab pos="926465" algn="l"/>
              </a:tabLst>
            </a:pPr>
            <a:r>
              <a:rPr dirty="0" sz="2400" spc="-40">
                <a:latin typeface="Tahoma"/>
                <a:cs typeface="Tahoma"/>
              </a:rPr>
              <a:t>WZS,</a:t>
            </a:r>
            <a:r>
              <a:rPr dirty="0" sz="2400" spc="-25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BABA,</a:t>
            </a:r>
            <a:r>
              <a:rPr dirty="0" sz="2400" spc="-22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formula</a:t>
            </a:r>
            <a:r>
              <a:rPr dirty="0" sz="2400" spc="-229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funding</a:t>
            </a:r>
            <a:r>
              <a:rPr dirty="0" sz="2400" spc="-250">
                <a:latin typeface="Tahoma"/>
                <a:cs typeface="Tahoma"/>
              </a:rPr>
              <a:t> </a:t>
            </a:r>
            <a:r>
              <a:rPr dirty="0" sz="2400" spc="-55">
                <a:latin typeface="Tahoma"/>
                <a:cs typeface="Tahoma"/>
              </a:rPr>
              <a:t>&amp;</a:t>
            </a:r>
            <a:r>
              <a:rPr dirty="0" sz="2400" spc="-24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more…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 spc="-20">
                <a:latin typeface="Tahoma"/>
                <a:cs typeface="Tahoma"/>
              </a:rPr>
              <a:t>Work</a:t>
            </a:r>
            <a:r>
              <a:rPr dirty="0" sz="2400" spc="-235">
                <a:latin typeface="Tahoma"/>
                <a:cs typeface="Tahoma"/>
              </a:rPr>
              <a:t> </a:t>
            </a:r>
            <a:r>
              <a:rPr dirty="0" sz="2400" spc="-20">
                <a:latin typeface="Tahoma"/>
                <a:cs typeface="Tahoma"/>
              </a:rPr>
              <a:t>zone</a:t>
            </a:r>
            <a:r>
              <a:rPr dirty="0" sz="2400" spc="-254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safety</a:t>
            </a:r>
            <a:r>
              <a:rPr dirty="0" sz="2400" spc="-25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push</a:t>
            </a:r>
            <a:r>
              <a:rPr dirty="0" sz="2400" spc="-235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and</a:t>
            </a:r>
            <a:r>
              <a:rPr dirty="0" sz="2400" spc="-25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coalition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>
                <a:latin typeface="Tahoma"/>
                <a:cs typeface="Tahoma"/>
              </a:rPr>
              <a:t>NAPA’s</a:t>
            </a:r>
            <a:r>
              <a:rPr dirty="0" sz="2400" spc="-229">
                <a:latin typeface="Tahoma"/>
                <a:cs typeface="Tahoma"/>
              </a:rPr>
              <a:t> </a:t>
            </a:r>
            <a:r>
              <a:rPr dirty="0" sz="2400" spc="-125">
                <a:latin typeface="Tahoma"/>
                <a:cs typeface="Tahoma"/>
              </a:rPr>
              <a:t>T&amp;I</a:t>
            </a:r>
            <a:r>
              <a:rPr dirty="0" sz="2400" spc="-24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testimony</a:t>
            </a:r>
            <a:r>
              <a:rPr dirty="0" sz="2400" spc="-260">
                <a:latin typeface="Tahoma"/>
                <a:cs typeface="Tahoma"/>
              </a:rPr>
              <a:t> </a:t>
            </a:r>
            <a:r>
              <a:rPr dirty="0" sz="2400" spc="-35">
                <a:latin typeface="Tahoma"/>
                <a:cs typeface="Tahoma"/>
              </a:rPr>
              <a:t>on</a:t>
            </a:r>
            <a:r>
              <a:rPr dirty="0" sz="2400" spc="-24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the</a:t>
            </a:r>
            <a:r>
              <a:rPr dirty="0" sz="2400" spc="-26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HTF</a:t>
            </a:r>
            <a:r>
              <a:rPr dirty="0" sz="2400" spc="-240">
                <a:latin typeface="Tahoma"/>
                <a:cs typeface="Tahoma"/>
              </a:rPr>
              <a:t> </a:t>
            </a:r>
            <a:r>
              <a:rPr dirty="0" sz="2400" spc="-25">
                <a:latin typeface="Tahoma"/>
                <a:cs typeface="Tahoma"/>
              </a:rPr>
              <a:t>and</a:t>
            </a:r>
            <a:endParaRPr sz="2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dirty="0" sz="2400" spc="-45">
                <a:latin typeface="Tahoma"/>
                <a:cs typeface="Tahoma"/>
              </a:rPr>
              <a:t>highway</a:t>
            </a:r>
            <a:r>
              <a:rPr dirty="0" sz="2400" spc="-23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funding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>
                <a:latin typeface="Tahoma"/>
                <a:cs typeface="Tahoma"/>
              </a:rPr>
              <a:t>Asphalt</a:t>
            </a:r>
            <a:r>
              <a:rPr dirty="0" sz="2400" spc="-26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market</a:t>
            </a:r>
            <a:r>
              <a:rPr dirty="0" sz="2400" spc="-27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locally</a:t>
            </a:r>
            <a:r>
              <a:rPr dirty="0" sz="2400" spc="-260">
                <a:latin typeface="Tahoma"/>
                <a:cs typeface="Tahoma"/>
              </a:rPr>
              <a:t> </a:t>
            </a:r>
            <a:r>
              <a:rPr dirty="0" sz="2400" spc="-45">
                <a:latin typeface="Tahoma"/>
                <a:cs typeface="Tahoma"/>
              </a:rPr>
              <a:t>and</a:t>
            </a:r>
            <a:r>
              <a:rPr dirty="0" sz="2400" spc="-27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nationally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>
                <a:latin typeface="Tahoma"/>
                <a:cs typeface="Tahoma"/>
              </a:rPr>
              <a:t>Asphalt</a:t>
            </a:r>
            <a:r>
              <a:rPr dirty="0" sz="2400" spc="-20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production</a:t>
            </a:r>
            <a:r>
              <a:rPr dirty="0" sz="2400" spc="-19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impact</a:t>
            </a:r>
            <a:r>
              <a:rPr dirty="0" sz="2400" spc="-19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from</a:t>
            </a:r>
            <a:r>
              <a:rPr dirty="0" sz="2400" spc="-200">
                <a:latin typeface="Tahoma"/>
                <a:cs typeface="Tahoma"/>
              </a:rPr>
              <a:t> </a:t>
            </a:r>
            <a:r>
              <a:rPr dirty="0" sz="2400" spc="35">
                <a:latin typeface="Tahoma"/>
                <a:cs typeface="Tahoma"/>
              </a:rPr>
              <a:t>tariffs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>
                <a:latin typeface="Tahoma"/>
                <a:cs typeface="Tahoma"/>
              </a:rPr>
              <a:t>NAPA</a:t>
            </a:r>
            <a:r>
              <a:rPr dirty="0" sz="2400" spc="-190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meeting</a:t>
            </a:r>
            <a:r>
              <a:rPr dirty="0" sz="2400" spc="-21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with</a:t>
            </a:r>
            <a:r>
              <a:rPr dirty="0" sz="2400" spc="-235">
                <a:latin typeface="Tahoma"/>
                <a:cs typeface="Tahoma"/>
              </a:rPr>
              <a:t> </a:t>
            </a:r>
            <a:r>
              <a:rPr dirty="0" sz="2400" spc="-150">
                <a:latin typeface="Tahoma"/>
                <a:cs typeface="Tahoma"/>
              </a:rPr>
              <a:t>DOT</a:t>
            </a:r>
            <a:r>
              <a:rPr dirty="0" sz="2400" spc="-21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Secretary</a:t>
            </a:r>
            <a:r>
              <a:rPr dirty="0" sz="2400" spc="-22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Duffy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>
                <a:latin typeface="Tahoma"/>
                <a:cs typeface="Tahoma"/>
              </a:rPr>
              <a:t>EH&amp;S</a:t>
            </a:r>
            <a:r>
              <a:rPr dirty="0" sz="2400" spc="-225">
                <a:latin typeface="Tahoma"/>
                <a:cs typeface="Tahoma"/>
              </a:rPr>
              <a:t> </a:t>
            </a:r>
            <a:r>
              <a:rPr dirty="0" sz="2400">
                <a:latin typeface="Tahoma"/>
                <a:cs typeface="Tahoma"/>
              </a:rPr>
              <a:t>/</a:t>
            </a:r>
            <a:r>
              <a:rPr dirty="0" sz="2400" spc="-229">
                <a:latin typeface="Tahoma"/>
                <a:cs typeface="Tahoma"/>
              </a:rPr>
              <a:t> </a:t>
            </a:r>
            <a:r>
              <a:rPr dirty="0" sz="2400" spc="-30">
                <a:latin typeface="Tahoma"/>
                <a:cs typeface="Tahoma"/>
              </a:rPr>
              <a:t>Regulatory</a:t>
            </a:r>
            <a:r>
              <a:rPr dirty="0" sz="2400" spc="-195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Update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 spc="-20">
                <a:latin typeface="Tahoma"/>
                <a:cs typeface="Tahoma"/>
              </a:rPr>
              <a:t>Get</a:t>
            </a:r>
            <a:r>
              <a:rPr dirty="0" sz="2400" spc="-260">
                <a:latin typeface="Tahoma"/>
                <a:cs typeface="Tahoma"/>
              </a:rPr>
              <a:t> </a:t>
            </a:r>
            <a:r>
              <a:rPr dirty="0" sz="2400" spc="-10">
                <a:latin typeface="Tahoma"/>
                <a:cs typeface="Tahoma"/>
              </a:rPr>
              <a:t>involved!</a:t>
            </a:r>
            <a:endParaRPr sz="24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400" spc="-25">
                <a:latin typeface="Tahoma"/>
                <a:cs typeface="Tahoma"/>
              </a:rPr>
              <a:t>Q/A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20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70" y="0"/>
              <a:ext cx="295567" cy="6426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5940" y="1186941"/>
            <a:ext cx="8009255" cy="511683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3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400">
                <a:latin typeface="Calibri"/>
                <a:cs typeface="Calibri"/>
              </a:rPr>
              <a:t>Potentialy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raise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upwards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two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trillion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or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more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125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“backdoor”</a:t>
            </a:r>
            <a:r>
              <a:rPr dirty="0" sz="2400" spc="-75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approach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revenue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raisers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400">
                <a:latin typeface="Calibri"/>
                <a:cs typeface="Calibri"/>
              </a:rPr>
              <a:t>Trump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130">
                <a:latin typeface="Calibri"/>
                <a:cs typeface="Calibri"/>
              </a:rPr>
              <a:t>has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a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130">
                <a:latin typeface="Calibri"/>
                <a:cs typeface="Calibri"/>
              </a:rPr>
              <a:t>50%</a:t>
            </a:r>
            <a:r>
              <a:rPr dirty="0" sz="2400">
                <a:latin typeface="Calibri"/>
                <a:cs typeface="Calibri"/>
              </a:rPr>
              <a:t> tax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on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steel,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aluminum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copper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400" spc="165">
                <a:latin typeface="Calibri"/>
                <a:cs typeface="Calibri"/>
              </a:rPr>
              <a:t>SCOTUS</a:t>
            </a:r>
            <a:r>
              <a:rPr dirty="0" sz="2400" spc="114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currently</a:t>
            </a:r>
            <a:r>
              <a:rPr dirty="0" sz="2400" spc="8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reviewing</a:t>
            </a:r>
            <a:r>
              <a:rPr dirty="0" sz="2400" spc="85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Presidential</a:t>
            </a:r>
            <a:r>
              <a:rPr dirty="0" sz="2400" spc="10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powers</a:t>
            </a:r>
            <a:r>
              <a:rPr dirty="0" sz="2400" spc="9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on</a:t>
            </a:r>
            <a:r>
              <a:rPr dirty="0" sz="2400" spc="9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tariffs</a:t>
            </a:r>
            <a:endParaRPr sz="2400">
              <a:latin typeface="Calibri"/>
              <a:cs typeface="Calibri"/>
            </a:endParaRPr>
          </a:p>
          <a:p>
            <a:pPr lvl="1" marL="927100" marR="82550" indent="-457834">
              <a:lnSpc>
                <a:spcPct val="100000"/>
              </a:lnSpc>
              <a:spcBef>
                <a:spcPts val="1200"/>
              </a:spcBef>
              <a:buClr>
                <a:srgbClr val="00AF50"/>
              </a:buClr>
              <a:buFont typeface="Wingdings"/>
              <a:buChar char=""/>
              <a:tabLst>
                <a:tab pos="927100" algn="l"/>
              </a:tabLst>
            </a:pPr>
            <a:r>
              <a:rPr dirty="0" sz="2400" spc="65">
                <a:latin typeface="Calibri"/>
                <a:cs typeface="Calibri"/>
              </a:rPr>
              <a:t>Debate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between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110">
                <a:latin typeface="Calibri"/>
                <a:cs typeface="Calibri"/>
              </a:rPr>
              <a:t>Congress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White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House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50">
                <a:latin typeface="Calibri"/>
                <a:cs typeface="Calibri"/>
              </a:rPr>
              <a:t>– </a:t>
            </a:r>
            <a:r>
              <a:rPr dirty="0" sz="2400" spc="110">
                <a:latin typeface="Calibri"/>
                <a:cs typeface="Calibri"/>
              </a:rPr>
              <a:t>Congress</a:t>
            </a:r>
            <a:r>
              <a:rPr dirty="0" sz="2400" spc="5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usually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holds</a:t>
            </a:r>
            <a:r>
              <a:rPr dirty="0" sz="2400" spc="6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authorities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on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 spc="10">
                <a:latin typeface="Calibri"/>
                <a:cs typeface="Calibri"/>
              </a:rPr>
              <a:t>revenue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raisers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15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“purse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strings”</a:t>
            </a:r>
            <a:endParaRPr sz="2400">
              <a:latin typeface="Calibri"/>
              <a:cs typeface="Calibri"/>
            </a:endParaRPr>
          </a:p>
          <a:p>
            <a:pPr lvl="1" marL="927100" indent="-457200">
              <a:lnSpc>
                <a:spcPct val="100000"/>
              </a:lnSpc>
              <a:spcBef>
                <a:spcPts val="1205"/>
              </a:spcBef>
              <a:buClr>
                <a:srgbClr val="00AF50"/>
              </a:buClr>
              <a:buFont typeface="Wingdings"/>
              <a:buChar char=""/>
              <a:tabLst>
                <a:tab pos="927100" algn="l"/>
              </a:tabLst>
            </a:pPr>
            <a:r>
              <a:rPr dirty="0" sz="2400">
                <a:latin typeface="Calibri"/>
                <a:cs typeface="Calibri"/>
              </a:rPr>
              <a:t>Trump</a:t>
            </a:r>
            <a:r>
              <a:rPr dirty="0" sz="2400" spc="95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using</a:t>
            </a:r>
            <a:r>
              <a:rPr dirty="0" sz="2400" spc="10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tariffs</a:t>
            </a:r>
            <a:r>
              <a:rPr dirty="0" sz="2400" spc="1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under</a:t>
            </a:r>
            <a:r>
              <a:rPr dirty="0" sz="2400" spc="9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1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International</a:t>
            </a:r>
            <a:r>
              <a:rPr dirty="0" sz="2400" spc="12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Emergency</a:t>
            </a:r>
            <a:endParaRPr sz="2400">
              <a:latin typeface="Calibri"/>
              <a:cs typeface="Calibri"/>
            </a:endParaRPr>
          </a:p>
          <a:p>
            <a:pPr marL="927100" marR="1040130">
              <a:lnSpc>
                <a:spcPct val="100000"/>
              </a:lnSpc>
            </a:pPr>
            <a:r>
              <a:rPr dirty="0" sz="2400" spc="110">
                <a:latin typeface="Calibri"/>
                <a:cs typeface="Calibri"/>
              </a:rPr>
              <a:t>Economic</a:t>
            </a:r>
            <a:r>
              <a:rPr dirty="0" sz="2400" spc="7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Powers</a:t>
            </a:r>
            <a:r>
              <a:rPr dirty="0" sz="2400" spc="6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Act </a:t>
            </a:r>
            <a:r>
              <a:rPr dirty="0" sz="2400">
                <a:latin typeface="Calibri"/>
                <a:cs typeface="Calibri"/>
              </a:rPr>
              <a:t>(IEEPA)</a:t>
            </a:r>
            <a:r>
              <a:rPr dirty="0" sz="2400" spc="6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 spc="40">
                <a:latin typeface="Calibri"/>
                <a:cs typeface="Calibri"/>
              </a:rPr>
              <a:t>“emergency </a:t>
            </a:r>
            <a:r>
              <a:rPr dirty="0" sz="2400" spc="45">
                <a:latin typeface="Calibri"/>
                <a:cs typeface="Calibri"/>
              </a:rPr>
              <a:t>powers”</a:t>
            </a:r>
            <a:r>
              <a:rPr dirty="0" sz="2400" spc="-1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over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foreign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trade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deficits</a:t>
            </a:r>
            <a:endParaRPr sz="2400">
              <a:latin typeface="Calibri"/>
              <a:cs typeface="Calibri"/>
            </a:endParaRPr>
          </a:p>
          <a:p>
            <a:pPr lvl="1" marL="927100" indent="-457200">
              <a:lnSpc>
                <a:spcPct val="100000"/>
              </a:lnSpc>
              <a:spcBef>
                <a:spcPts val="1200"/>
              </a:spcBef>
              <a:buClr>
                <a:srgbClr val="00AF50"/>
              </a:buClr>
              <a:buFont typeface="Wingdings"/>
              <a:buChar char=""/>
              <a:tabLst>
                <a:tab pos="927100" algn="l"/>
              </a:tabLst>
            </a:pPr>
            <a:r>
              <a:rPr dirty="0" sz="2400">
                <a:latin typeface="Calibri"/>
                <a:cs typeface="Calibri"/>
              </a:rPr>
              <a:t>Many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think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165">
                <a:latin typeface="Calibri"/>
                <a:cs typeface="Calibri"/>
              </a:rPr>
              <a:t>SCOTUS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will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overrule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some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these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tariffs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8711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105"/>
              </a:spcBef>
            </a:pPr>
            <a:r>
              <a:rPr dirty="0" sz="3200" spc="110">
                <a:solidFill>
                  <a:srgbClr val="221F1F"/>
                </a:solidFill>
              </a:rPr>
              <a:t>Trump’s</a:t>
            </a:r>
            <a:r>
              <a:rPr dirty="0" sz="3200" spc="-90">
                <a:solidFill>
                  <a:srgbClr val="221F1F"/>
                </a:solidFill>
              </a:rPr>
              <a:t> </a:t>
            </a:r>
            <a:r>
              <a:rPr dirty="0" sz="3200" spc="165">
                <a:solidFill>
                  <a:srgbClr val="221F1F"/>
                </a:solidFill>
              </a:rPr>
              <a:t>Goal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114">
                <a:solidFill>
                  <a:srgbClr val="221F1F"/>
                </a:solidFill>
              </a:rPr>
              <a:t>Regarding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245">
                <a:solidFill>
                  <a:srgbClr val="221F1F"/>
                </a:solidFill>
              </a:rPr>
              <a:t>His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65">
                <a:solidFill>
                  <a:srgbClr val="221F1F"/>
                </a:solidFill>
              </a:rPr>
              <a:t>Tariffs</a:t>
            </a:r>
            <a:endParaRPr sz="32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67546" y="2269235"/>
            <a:ext cx="3316985" cy="22103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52580" y="6559973"/>
            <a:ext cx="147320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8711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105"/>
              </a:spcBef>
            </a:pPr>
            <a:r>
              <a:rPr dirty="0" sz="3200" spc="90">
                <a:solidFill>
                  <a:srgbClr val="221F1F"/>
                </a:solidFill>
              </a:rPr>
              <a:t>4-</a:t>
            </a:r>
            <a:r>
              <a:rPr dirty="0" sz="3200" spc="80">
                <a:solidFill>
                  <a:srgbClr val="221F1F"/>
                </a:solidFill>
              </a:rPr>
              <a:t>6</a:t>
            </a:r>
            <a:r>
              <a:rPr dirty="0" sz="3200" spc="-70">
                <a:solidFill>
                  <a:srgbClr val="221F1F"/>
                </a:solidFill>
              </a:rPr>
              <a:t> </a:t>
            </a:r>
            <a:r>
              <a:rPr dirty="0" sz="3200" spc="160">
                <a:solidFill>
                  <a:srgbClr val="221F1F"/>
                </a:solidFill>
              </a:rPr>
              <a:t>Images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91824" y="75932"/>
              <a:ext cx="780415" cy="6349365"/>
            </a:xfrm>
            <a:custGeom>
              <a:avLst/>
              <a:gdLst/>
              <a:ahLst/>
              <a:cxnLst/>
              <a:rect l="l" t="t" r="r" b="b"/>
              <a:pathLst>
                <a:path w="780415" h="6349365">
                  <a:moveTo>
                    <a:pt x="780211" y="6184544"/>
                  </a:moveTo>
                  <a:lnTo>
                    <a:pt x="390105" y="5967971"/>
                  </a:lnTo>
                  <a:lnTo>
                    <a:pt x="317" y="6184366"/>
                  </a:lnTo>
                  <a:lnTo>
                    <a:pt x="317" y="6349263"/>
                  </a:lnTo>
                  <a:lnTo>
                    <a:pt x="246570" y="6349263"/>
                  </a:lnTo>
                  <a:lnTo>
                    <a:pt x="384429" y="6271590"/>
                  </a:lnTo>
                  <a:lnTo>
                    <a:pt x="526364" y="6349263"/>
                  </a:lnTo>
                  <a:lnTo>
                    <a:pt x="780211" y="6349263"/>
                  </a:lnTo>
                  <a:lnTo>
                    <a:pt x="780211" y="6271590"/>
                  </a:lnTo>
                  <a:lnTo>
                    <a:pt x="780211" y="6184544"/>
                  </a:lnTo>
                  <a:close/>
                </a:path>
                <a:path w="780415" h="6349365">
                  <a:moveTo>
                    <a:pt x="780211" y="5587695"/>
                  </a:moveTo>
                  <a:lnTo>
                    <a:pt x="390105" y="5371147"/>
                  </a:lnTo>
                  <a:lnTo>
                    <a:pt x="0" y="5587695"/>
                  </a:lnTo>
                  <a:lnTo>
                    <a:pt x="0" y="5891339"/>
                  </a:lnTo>
                  <a:lnTo>
                    <a:pt x="384429" y="5674753"/>
                  </a:lnTo>
                  <a:lnTo>
                    <a:pt x="780211" y="5891339"/>
                  </a:lnTo>
                  <a:lnTo>
                    <a:pt x="780211" y="5587695"/>
                  </a:lnTo>
                  <a:close/>
                </a:path>
                <a:path w="780415" h="6349365">
                  <a:moveTo>
                    <a:pt x="780211" y="4990947"/>
                  </a:moveTo>
                  <a:lnTo>
                    <a:pt x="390105" y="4774362"/>
                  </a:lnTo>
                  <a:lnTo>
                    <a:pt x="0" y="4990947"/>
                  </a:lnTo>
                  <a:lnTo>
                    <a:pt x="0" y="5294554"/>
                  </a:lnTo>
                  <a:lnTo>
                    <a:pt x="384429" y="5077968"/>
                  </a:lnTo>
                  <a:lnTo>
                    <a:pt x="780211" y="5294554"/>
                  </a:lnTo>
                  <a:lnTo>
                    <a:pt x="780211" y="4990947"/>
                  </a:lnTo>
                  <a:close/>
                </a:path>
                <a:path w="780415" h="6349365">
                  <a:moveTo>
                    <a:pt x="780211" y="4394098"/>
                  </a:moveTo>
                  <a:lnTo>
                    <a:pt x="390105" y="4177512"/>
                  </a:lnTo>
                  <a:lnTo>
                    <a:pt x="0" y="4394098"/>
                  </a:lnTo>
                  <a:lnTo>
                    <a:pt x="0" y="4697717"/>
                  </a:lnTo>
                  <a:lnTo>
                    <a:pt x="384429" y="4481169"/>
                  </a:lnTo>
                  <a:lnTo>
                    <a:pt x="780211" y="4697717"/>
                  </a:lnTo>
                  <a:lnTo>
                    <a:pt x="780211" y="4394098"/>
                  </a:lnTo>
                  <a:close/>
                </a:path>
                <a:path w="780415" h="6349365">
                  <a:moveTo>
                    <a:pt x="780211" y="3797262"/>
                  </a:moveTo>
                  <a:lnTo>
                    <a:pt x="390105" y="3580714"/>
                  </a:lnTo>
                  <a:lnTo>
                    <a:pt x="0" y="3797262"/>
                  </a:lnTo>
                  <a:lnTo>
                    <a:pt x="0" y="4100919"/>
                  </a:lnTo>
                  <a:lnTo>
                    <a:pt x="384429" y="3884333"/>
                  </a:lnTo>
                  <a:lnTo>
                    <a:pt x="780211" y="4100919"/>
                  </a:lnTo>
                  <a:lnTo>
                    <a:pt x="780211" y="3797262"/>
                  </a:lnTo>
                  <a:close/>
                </a:path>
                <a:path w="780415" h="6349365">
                  <a:moveTo>
                    <a:pt x="780211" y="3200514"/>
                  </a:moveTo>
                  <a:lnTo>
                    <a:pt x="390105" y="2983928"/>
                  </a:lnTo>
                  <a:lnTo>
                    <a:pt x="0" y="3200514"/>
                  </a:lnTo>
                  <a:lnTo>
                    <a:pt x="0" y="3504120"/>
                  </a:lnTo>
                  <a:lnTo>
                    <a:pt x="384429" y="3287534"/>
                  </a:lnTo>
                  <a:lnTo>
                    <a:pt x="780211" y="3504120"/>
                  </a:lnTo>
                  <a:lnTo>
                    <a:pt x="780211" y="3200514"/>
                  </a:lnTo>
                  <a:close/>
                </a:path>
                <a:path w="780415" h="6349365">
                  <a:moveTo>
                    <a:pt x="780211" y="2603677"/>
                  </a:moveTo>
                  <a:lnTo>
                    <a:pt x="390105" y="2387079"/>
                  </a:lnTo>
                  <a:lnTo>
                    <a:pt x="0" y="2603677"/>
                  </a:lnTo>
                  <a:lnTo>
                    <a:pt x="0" y="2907284"/>
                  </a:lnTo>
                  <a:lnTo>
                    <a:pt x="384429" y="2690736"/>
                  </a:lnTo>
                  <a:lnTo>
                    <a:pt x="780211" y="2907284"/>
                  </a:lnTo>
                  <a:lnTo>
                    <a:pt x="780211" y="2603677"/>
                  </a:lnTo>
                  <a:close/>
                </a:path>
                <a:path w="780415" h="6349365">
                  <a:moveTo>
                    <a:pt x="780211" y="2006828"/>
                  </a:moveTo>
                  <a:lnTo>
                    <a:pt x="390105" y="1790242"/>
                  </a:lnTo>
                  <a:lnTo>
                    <a:pt x="0" y="2006828"/>
                  </a:lnTo>
                  <a:lnTo>
                    <a:pt x="0" y="2310485"/>
                  </a:lnTo>
                  <a:lnTo>
                    <a:pt x="384429" y="2093899"/>
                  </a:lnTo>
                  <a:lnTo>
                    <a:pt x="780211" y="2310485"/>
                  </a:lnTo>
                  <a:lnTo>
                    <a:pt x="780211" y="2006828"/>
                  </a:lnTo>
                  <a:close/>
                </a:path>
                <a:path w="780415" h="6349365">
                  <a:moveTo>
                    <a:pt x="780211" y="1409992"/>
                  </a:moveTo>
                  <a:lnTo>
                    <a:pt x="390105" y="1193393"/>
                  </a:lnTo>
                  <a:lnTo>
                    <a:pt x="0" y="1409992"/>
                  </a:lnTo>
                  <a:lnTo>
                    <a:pt x="0" y="1713687"/>
                  </a:lnTo>
                  <a:lnTo>
                    <a:pt x="384429" y="1496910"/>
                  </a:lnTo>
                  <a:lnTo>
                    <a:pt x="780211" y="1713687"/>
                  </a:lnTo>
                  <a:lnTo>
                    <a:pt x="780211" y="1409992"/>
                  </a:lnTo>
                  <a:close/>
                </a:path>
                <a:path w="780415" h="6349365">
                  <a:moveTo>
                    <a:pt x="780211" y="813054"/>
                  </a:moveTo>
                  <a:lnTo>
                    <a:pt x="390105" y="596455"/>
                  </a:lnTo>
                  <a:lnTo>
                    <a:pt x="0" y="813054"/>
                  </a:lnTo>
                  <a:lnTo>
                    <a:pt x="0" y="1117041"/>
                  </a:lnTo>
                  <a:lnTo>
                    <a:pt x="384429" y="900455"/>
                  </a:lnTo>
                  <a:lnTo>
                    <a:pt x="780211" y="1117041"/>
                  </a:lnTo>
                  <a:lnTo>
                    <a:pt x="780211" y="813054"/>
                  </a:lnTo>
                  <a:close/>
                </a:path>
                <a:path w="780415" h="6349365">
                  <a:moveTo>
                    <a:pt x="780211" y="216585"/>
                  </a:moveTo>
                  <a:lnTo>
                    <a:pt x="390105" y="0"/>
                  </a:lnTo>
                  <a:lnTo>
                    <a:pt x="0" y="216585"/>
                  </a:lnTo>
                  <a:lnTo>
                    <a:pt x="0" y="520103"/>
                  </a:lnTo>
                  <a:lnTo>
                    <a:pt x="384429" y="303517"/>
                  </a:lnTo>
                  <a:lnTo>
                    <a:pt x="780211" y="520103"/>
                  </a:lnTo>
                  <a:lnTo>
                    <a:pt x="780211" y="216585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7200" y="342900"/>
              <a:ext cx="11277600" cy="5791200"/>
            </a:xfrm>
            <a:custGeom>
              <a:avLst/>
              <a:gdLst/>
              <a:ahLst/>
              <a:cxnLst/>
              <a:rect l="l" t="t" r="r" b="b"/>
              <a:pathLst>
                <a:path w="11277600" h="5791200">
                  <a:moveTo>
                    <a:pt x="11277600" y="0"/>
                  </a:moveTo>
                  <a:lnTo>
                    <a:pt x="341845" y="0"/>
                  </a:lnTo>
                  <a:lnTo>
                    <a:pt x="295459" y="3120"/>
                  </a:lnTo>
                  <a:lnTo>
                    <a:pt x="250969" y="12210"/>
                  </a:lnTo>
                  <a:lnTo>
                    <a:pt x="208783" y="26862"/>
                  </a:lnTo>
                  <a:lnTo>
                    <a:pt x="169308" y="46670"/>
                  </a:lnTo>
                  <a:lnTo>
                    <a:pt x="132953" y="71226"/>
                  </a:lnTo>
                  <a:lnTo>
                    <a:pt x="100123" y="100123"/>
                  </a:lnTo>
                  <a:lnTo>
                    <a:pt x="71227" y="132955"/>
                  </a:lnTo>
                  <a:lnTo>
                    <a:pt x="46671" y="169314"/>
                  </a:lnTo>
                  <a:lnTo>
                    <a:pt x="26863" y="208793"/>
                  </a:lnTo>
                  <a:lnTo>
                    <a:pt x="12210" y="250986"/>
                  </a:lnTo>
                  <a:lnTo>
                    <a:pt x="3120" y="295485"/>
                  </a:lnTo>
                  <a:lnTo>
                    <a:pt x="0" y="341884"/>
                  </a:lnTo>
                  <a:lnTo>
                    <a:pt x="0" y="5791200"/>
                  </a:lnTo>
                  <a:lnTo>
                    <a:pt x="11277600" y="5791200"/>
                  </a:lnTo>
                  <a:lnTo>
                    <a:pt x="1127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35017" y="597827"/>
              <a:ext cx="7116445" cy="528045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26109" y="1819401"/>
            <a:ext cx="3087370" cy="2372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190"/>
              </a:lnSpc>
              <a:spcBef>
                <a:spcPts val="95"/>
              </a:spcBef>
            </a:pPr>
            <a:r>
              <a:rPr dirty="0" sz="2800" spc="55" b="1">
                <a:solidFill>
                  <a:srgbClr val="221F1F"/>
                </a:solidFill>
                <a:latin typeface="Calibri"/>
                <a:cs typeface="Calibri"/>
              </a:rPr>
              <a:t>NAPA</a:t>
            </a:r>
            <a:r>
              <a:rPr dirty="0" sz="28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100" b="1">
                <a:solidFill>
                  <a:srgbClr val="221F1F"/>
                </a:solidFill>
                <a:latin typeface="Calibri"/>
                <a:cs typeface="Calibri"/>
              </a:rPr>
              <a:t>meeting</a:t>
            </a:r>
            <a:r>
              <a:rPr dirty="0" sz="28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221F1F"/>
                </a:solidFill>
                <a:latin typeface="Calibri"/>
                <a:cs typeface="Calibri"/>
              </a:rPr>
              <a:t>with</a:t>
            </a:r>
            <a:endParaRPr sz="2800">
              <a:latin typeface="Calibri"/>
              <a:cs typeface="Calibri"/>
            </a:endParaRPr>
          </a:p>
          <a:p>
            <a:pPr marL="12700" marR="79375">
              <a:lnSpc>
                <a:spcPct val="90000"/>
              </a:lnSpc>
              <a:spcBef>
                <a:spcPts val="165"/>
              </a:spcBef>
            </a:pPr>
            <a:r>
              <a:rPr dirty="0" sz="2800" spc="155" b="1">
                <a:solidFill>
                  <a:srgbClr val="221F1F"/>
                </a:solidFill>
                <a:latin typeface="Calibri"/>
                <a:cs typeface="Calibri"/>
              </a:rPr>
              <a:t>U.S</a:t>
            </a:r>
            <a:r>
              <a:rPr dirty="0" sz="2800" spc="-3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110" b="1">
                <a:solidFill>
                  <a:srgbClr val="221F1F"/>
                </a:solidFill>
                <a:latin typeface="Calibri"/>
                <a:cs typeface="Calibri"/>
              </a:rPr>
              <a:t>Department</a:t>
            </a:r>
            <a:r>
              <a:rPr dirty="0" sz="28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45" b="1">
                <a:solidFill>
                  <a:srgbClr val="221F1F"/>
                </a:solidFill>
                <a:latin typeface="Calibri"/>
                <a:cs typeface="Calibri"/>
              </a:rPr>
              <a:t>of </a:t>
            </a:r>
            <a:r>
              <a:rPr dirty="0" sz="2800" spc="65" b="1">
                <a:solidFill>
                  <a:srgbClr val="221F1F"/>
                </a:solidFill>
                <a:latin typeface="Calibri"/>
                <a:cs typeface="Calibri"/>
              </a:rPr>
              <a:t>Transportation </a:t>
            </a:r>
            <a:r>
              <a:rPr dirty="0" sz="2800" spc="130" b="1">
                <a:solidFill>
                  <a:srgbClr val="221F1F"/>
                </a:solidFill>
                <a:latin typeface="Calibri"/>
                <a:cs typeface="Calibri"/>
              </a:rPr>
              <a:t>Secretary</a:t>
            </a:r>
            <a:r>
              <a:rPr dirty="0" sz="2800" spc="-2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155" b="1">
                <a:solidFill>
                  <a:srgbClr val="221F1F"/>
                </a:solidFill>
                <a:latin typeface="Calibri"/>
                <a:cs typeface="Calibri"/>
              </a:rPr>
              <a:t>Sean </a:t>
            </a:r>
            <a:r>
              <a:rPr dirty="0" sz="2800" spc="95" b="1">
                <a:solidFill>
                  <a:srgbClr val="221F1F"/>
                </a:solidFill>
                <a:latin typeface="Calibri"/>
                <a:cs typeface="Calibri"/>
              </a:rPr>
              <a:t>Duffy</a:t>
            </a:r>
            <a:r>
              <a:rPr dirty="0" sz="2800" spc="-6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85" b="1">
                <a:solidFill>
                  <a:srgbClr val="221F1F"/>
                </a:solidFill>
                <a:latin typeface="Calibri"/>
                <a:cs typeface="Calibri"/>
              </a:rPr>
              <a:t>in</a:t>
            </a:r>
            <a:r>
              <a:rPr dirty="0" sz="2800" spc="-4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105" b="1">
                <a:solidFill>
                  <a:srgbClr val="221F1F"/>
                </a:solidFill>
                <a:latin typeface="Calibri"/>
                <a:cs typeface="Calibri"/>
              </a:rPr>
              <a:t>June</a:t>
            </a:r>
            <a:r>
              <a:rPr dirty="0" sz="2800" spc="-2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800" spc="105" b="1">
                <a:solidFill>
                  <a:srgbClr val="221F1F"/>
                </a:solidFill>
                <a:latin typeface="Calibri"/>
                <a:cs typeface="Calibri"/>
              </a:rPr>
              <a:t>and </a:t>
            </a:r>
            <a:r>
              <a:rPr dirty="0" sz="2800" spc="75" b="1">
                <a:solidFill>
                  <a:srgbClr val="221F1F"/>
                </a:solidFill>
                <a:latin typeface="Calibri"/>
                <a:cs typeface="Calibri"/>
              </a:rPr>
              <a:t>July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200" y="6572673"/>
            <a:ext cx="1143000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25"/>
              </a:lnSpc>
            </a:pPr>
            <a:r>
              <a:rPr dirty="0" sz="900" spc="-3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900" spc="-8494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22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70" y="0"/>
              <a:ext cx="295567" cy="6426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343001" y="278129"/>
            <a:ext cx="94837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4">
                <a:solidFill>
                  <a:srgbClr val="221F1F"/>
                </a:solidFill>
                <a:latin typeface="Tahoma"/>
                <a:cs typeface="Tahoma"/>
              </a:rPr>
              <a:t>NAPA</a:t>
            </a:r>
            <a:r>
              <a:rPr dirty="0" spc="-34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315">
                <a:solidFill>
                  <a:srgbClr val="221F1F"/>
                </a:solidFill>
                <a:latin typeface="Tahoma"/>
                <a:cs typeface="Tahoma"/>
              </a:rPr>
              <a:t>&amp;</a:t>
            </a:r>
            <a:r>
              <a:rPr dirty="0" spc="-34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130">
                <a:solidFill>
                  <a:srgbClr val="221F1F"/>
                </a:solidFill>
                <a:latin typeface="Tahoma"/>
                <a:cs typeface="Tahoma"/>
              </a:rPr>
              <a:t>Sec.</a:t>
            </a:r>
            <a:r>
              <a:rPr dirty="0" spc="-35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229">
                <a:solidFill>
                  <a:srgbClr val="221F1F"/>
                </a:solidFill>
                <a:latin typeface="Tahoma"/>
                <a:cs typeface="Tahoma"/>
              </a:rPr>
              <a:t>Duffy’s</a:t>
            </a:r>
            <a:r>
              <a:rPr dirty="0" spc="-33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430">
                <a:solidFill>
                  <a:srgbClr val="221F1F"/>
                </a:solidFill>
                <a:latin typeface="Tahoma"/>
                <a:cs typeface="Tahoma"/>
              </a:rPr>
              <a:t>DOT</a:t>
            </a:r>
            <a:r>
              <a:rPr dirty="0" spc="-34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310">
                <a:solidFill>
                  <a:srgbClr val="221F1F"/>
                </a:solidFill>
                <a:latin typeface="Tahoma"/>
                <a:cs typeface="Tahoma"/>
              </a:rPr>
              <a:t>Under</a:t>
            </a:r>
            <a:r>
              <a:rPr dirty="0" spc="-33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290">
                <a:solidFill>
                  <a:srgbClr val="221F1F"/>
                </a:solidFill>
                <a:latin typeface="Tahoma"/>
                <a:cs typeface="Tahoma"/>
              </a:rPr>
              <a:t>Trump</a:t>
            </a:r>
            <a:r>
              <a:rPr dirty="0" spc="-34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pc="-280">
                <a:solidFill>
                  <a:srgbClr val="221F1F"/>
                </a:solidFill>
                <a:latin typeface="Tahoma"/>
                <a:cs typeface="Tahoma"/>
              </a:rPr>
              <a:t>2.0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6781" y="987044"/>
            <a:ext cx="5765800" cy="5452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39624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400">
                <a:latin typeface="Calibri"/>
                <a:cs typeface="Calibri"/>
              </a:rPr>
              <a:t>NAPA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130">
                <a:latin typeface="Calibri"/>
                <a:cs typeface="Calibri"/>
              </a:rPr>
              <a:t>has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had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multiple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meetings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with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Secretary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100">
                <a:latin typeface="Calibri"/>
                <a:cs typeface="Calibri"/>
              </a:rPr>
              <a:t>his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team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105">
                <a:latin typeface="Calibri"/>
                <a:cs typeface="Calibri"/>
              </a:rPr>
              <a:t>since </a:t>
            </a:r>
            <a:r>
              <a:rPr dirty="0" sz="2400" spc="40">
                <a:latin typeface="Calibri"/>
                <a:cs typeface="Calibri"/>
              </a:rPr>
              <a:t>January</a:t>
            </a:r>
            <a:endParaRPr sz="2400">
              <a:latin typeface="Calibri"/>
              <a:cs typeface="Calibri"/>
            </a:endParaRPr>
          </a:p>
          <a:p>
            <a:pPr lvl="1" marL="927100" marR="329565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2400">
                <a:latin typeface="Calibri"/>
                <a:cs typeface="Calibri"/>
              </a:rPr>
              <a:t>Beginning</a:t>
            </a:r>
            <a:r>
              <a:rPr dirty="0" sz="2400" spc="1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with</a:t>
            </a:r>
            <a:r>
              <a:rPr dirty="0" sz="2400" spc="155">
                <a:latin typeface="Calibri"/>
                <a:cs typeface="Calibri"/>
              </a:rPr>
              <a:t> </a:t>
            </a:r>
            <a:r>
              <a:rPr dirty="0" sz="2400" spc="100">
                <a:latin typeface="Calibri"/>
                <a:cs typeface="Calibri"/>
              </a:rPr>
              <a:t>his</a:t>
            </a:r>
            <a:r>
              <a:rPr dirty="0" sz="2400" spc="1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transition</a:t>
            </a:r>
            <a:r>
              <a:rPr dirty="0" sz="2400" spc="135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team, </a:t>
            </a:r>
            <a:r>
              <a:rPr dirty="0" sz="2400" spc="70">
                <a:latin typeface="Calibri"/>
                <a:cs typeface="Calibri"/>
              </a:rPr>
              <a:t>policy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team,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career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staff,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etc.</a:t>
            </a:r>
            <a:endParaRPr sz="2400">
              <a:latin typeface="Calibri"/>
              <a:cs typeface="Calibri"/>
            </a:endParaRPr>
          </a:p>
          <a:p>
            <a:pPr marL="469900" marR="124460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400" spc="140">
                <a:latin typeface="Calibri"/>
                <a:cs typeface="Calibri"/>
              </a:rPr>
              <a:t>Sec.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Duffy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wants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 </a:t>
            </a:r>
            <a:r>
              <a:rPr dirty="0" sz="2400" spc="110">
                <a:latin typeface="Calibri"/>
                <a:cs typeface="Calibri"/>
              </a:rPr>
              <a:t>see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funds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going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to </a:t>
            </a:r>
            <a:r>
              <a:rPr dirty="0" sz="2400">
                <a:latin typeface="Calibri"/>
                <a:cs typeface="Calibri"/>
              </a:rPr>
              <a:t>“turning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dirt”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and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175">
                <a:latin typeface="Calibri"/>
                <a:cs typeface="Calibri"/>
              </a:rPr>
              <a:t>as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little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175">
                <a:latin typeface="Calibri"/>
                <a:cs typeface="Calibri"/>
              </a:rPr>
              <a:t>as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possible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to </a:t>
            </a:r>
            <a:r>
              <a:rPr dirty="0" sz="2400" spc="45">
                <a:latin typeface="Calibri"/>
                <a:cs typeface="Calibri"/>
              </a:rPr>
              <a:t>lawyers,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consultants,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40">
                <a:latin typeface="Calibri"/>
                <a:cs typeface="Calibri"/>
              </a:rPr>
              <a:t>duplicative </a:t>
            </a:r>
            <a:r>
              <a:rPr dirty="0" sz="2400">
                <a:latin typeface="Calibri"/>
                <a:cs typeface="Calibri"/>
              </a:rPr>
              <a:t>reports,</a:t>
            </a:r>
            <a:r>
              <a:rPr dirty="0" sz="2400" spc="25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etc.</a:t>
            </a:r>
            <a:endParaRPr sz="2400">
              <a:latin typeface="Calibri"/>
              <a:cs typeface="Calibri"/>
            </a:endParaRPr>
          </a:p>
          <a:p>
            <a:pPr marL="469900" marR="170815" indent="-4572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400" spc="75">
                <a:latin typeface="Calibri"/>
                <a:cs typeface="Calibri"/>
              </a:rPr>
              <a:t>DOT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solicited</a:t>
            </a:r>
            <a:r>
              <a:rPr dirty="0" sz="2400">
                <a:latin typeface="Calibri"/>
                <a:cs typeface="Calibri"/>
              </a:rPr>
              <a:t> their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95">
                <a:latin typeface="Calibri"/>
                <a:cs typeface="Calibri"/>
              </a:rPr>
              <a:t>RFI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early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fall,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plan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release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formal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policy </a:t>
            </a:r>
            <a:r>
              <a:rPr dirty="0" sz="2400" spc="75">
                <a:latin typeface="Calibri"/>
                <a:cs typeface="Calibri"/>
              </a:rPr>
              <a:t>recommendations</a:t>
            </a:r>
            <a:r>
              <a:rPr dirty="0" sz="2400" spc="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near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future</a:t>
            </a:r>
            <a:endParaRPr sz="2400">
              <a:latin typeface="Calibri"/>
              <a:cs typeface="Calibri"/>
            </a:endParaRPr>
          </a:p>
          <a:p>
            <a:pPr marL="469900" marR="5080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400" spc="70">
                <a:latin typeface="Calibri"/>
                <a:cs typeface="Calibri"/>
              </a:rPr>
              <a:t>FHWA</a:t>
            </a:r>
            <a:r>
              <a:rPr dirty="0" sz="2400" spc="1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Administrator</a:t>
            </a:r>
            <a:r>
              <a:rPr dirty="0" sz="2400" spc="13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Sean</a:t>
            </a:r>
            <a:r>
              <a:rPr dirty="0" sz="2400" spc="1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McMaster</a:t>
            </a:r>
            <a:r>
              <a:rPr dirty="0" sz="2400" spc="12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will </a:t>
            </a:r>
            <a:r>
              <a:rPr dirty="0" sz="2400">
                <a:latin typeface="Calibri"/>
                <a:cs typeface="Calibri"/>
              </a:rPr>
              <a:t>join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NAPA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100">
                <a:latin typeface="Calibri"/>
                <a:cs typeface="Calibri"/>
              </a:rPr>
              <a:t>Scottsdale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later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this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40">
                <a:latin typeface="Calibri"/>
                <a:cs typeface="Calibri"/>
              </a:rPr>
              <a:t>month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6246" y="1943354"/>
            <a:ext cx="6053074" cy="35370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23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5280" y="6572673"/>
            <a:ext cx="121920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25"/>
              </a:lnSpc>
            </a:pP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6552996"/>
            <a:ext cx="334517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145521" y="223393"/>
            <a:ext cx="1865630" cy="779145"/>
            <a:chOff x="10145521" y="223393"/>
            <a:chExt cx="1865630" cy="7791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7" name="object 7" descr="A green and black logo  Description automatically generated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76763" y="223393"/>
              <a:ext cx="1833879" cy="511809"/>
            </a:xfrm>
            <a:prstGeom prst="rect">
              <a:avLst/>
            </a:prstGeom>
          </p:spPr>
        </p:pic>
      </p:grpSp>
      <p:pic>
        <p:nvPicPr>
          <p:cNvPr id="8" name="object 8" descr="A gavel on a paper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3261" y="5122543"/>
            <a:ext cx="3618738" cy="17354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871" y="266700"/>
            <a:ext cx="6587490" cy="1116329"/>
          </a:xfrm>
          <a:prstGeom prst="rect">
            <a:avLst/>
          </a:prstGeom>
        </p:spPr>
      </p:pic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270"/>
              <a:t>EH&amp;S</a:t>
            </a:r>
            <a:r>
              <a:rPr dirty="0" spc="-85"/>
              <a:t> </a:t>
            </a:r>
            <a:r>
              <a:rPr dirty="0" spc="-195"/>
              <a:t>/</a:t>
            </a:r>
            <a:r>
              <a:rPr dirty="0" spc="-80"/>
              <a:t> </a:t>
            </a:r>
            <a:r>
              <a:rPr dirty="0" spc="145"/>
              <a:t>Regulatory</a:t>
            </a:r>
            <a:r>
              <a:rPr dirty="0" spc="-45"/>
              <a:t> </a:t>
            </a:r>
            <a:r>
              <a:rPr dirty="0" spc="114"/>
              <a:t>Affairs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70128" y="1103122"/>
            <a:ext cx="10945495" cy="525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527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00AF50"/>
                </a:solidFill>
                <a:latin typeface="Courier New"/>
                <a:cs typeface="Courier New"/>
              </a:rPr>
              <a:t>o</a:t>
            </a:r>
            <a:r>
              <a:rPr dirty="0" sz="2800" spc="270">
                <a:solidFill>
                  <a:srgbClr val="00AF50"/>
                </a:solidFill>
                <a:latin typeface="Courier New"/>
                <a:cs typeface="Courier New"/>
              </a:rPr>
              <a:t> </a:t>
            </a:r>
            <a:r>
              <a:rPr dirty="0" sz="2800" spc="114" b="1" i="1">
                <a:solidFill>
                  <a:srgbClr val="00AF50"/>
                </a:solidFill>
                <a:latin typeface="Calibri"/>
                <a:cs typeface="Calibri"/>
              </a:rPr>
              <a:t>Protect</a:t>
            </a:r>
            <a:r>
              <a:rPr dirty="0" sz="2800" spc="-45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90" b="1" i="1">
                <a:solidFill>
                  <a:srgbClr val="00AF50"/>
                </a:solidFill>
                <a:latin typeface="Calibri"/>
                <a:cs typeface="Calibri"/>
              </a:rPr>
              <a:t>our</a:t>
            </a:r>
            <a:r>
              <a:rPr dirty="0" sz="2800" spc="-50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155" b="1" i="1">
                <a:solidFill>
                  <a:srgbClr val="00AF50"/>
                </a:solidFill>
                <a:latin typeface="Calibri"/>
                <a:cs typeface="Calibri"/>
              </a:rPr>
              <a:t>people</a:t>
            </a:r>
            <a:r>
              <a:rPr dirty="0" sz="2800" spc="-60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114" b="1" i="1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dirty="0" sz="2800" spc="-45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95" b="1" i="1">
                <a:solidFill>
                  <a:srgbClr val="00AF50"/>
                </a:solidFill>
                <a:latin typeface="Calibri"/>
                <a:cs typeface="Calibri"/>
              </a:rPr>
              <a:t>the</a:t>
            </a:r>
            <a:r>
              <a:rPr dirty="0" sz="2800" spc="-60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95" b="1" i="1">
                <a:solidFill>
                  <a:srgbClr val="00AF50"/>
                </a:solidFill>
                <a:latin typeface="Calibri"/>
                <a:cs typeface="Calibri"/>
              </a:rPr>
              <a:t>environment</a:t>
            </a:r>
            <a:endParaRPr sz="2800">
              <a:latin typeface="Calibri"/>
              <a:cs typeface="Calibri"/>
            </a:endParaRPr>
          </a:p>
          <a:p>
            <a:pPr marL="1108710" indent="-455930">
              <a:lnSpc>
                <a:spcPct val="100000"/>
              </a:lnSpc>
              <a:buFont typeface="Courier New"/>
              <a:buChar char="o"/>
              <a:tabLst>
                <a:tab pos="1108710" algn="l"/>
              </a:tabLst>
            </a:pPr>
            <a:r>
              <a:rPr dirty="0" sz="2800" spc="114" b="1" i="1">
                <a:solidFill>
                  <a:srgbClr val="00AF50"/>
                </a:solidFill>
                <a:latin typeface="Calibri"/>
                <a:cs typeface="Calibri"/>
              </a:rPr>
              <a:t>Advocate</a:t>
            </a:r>
            <a:r>
              <a:rPr dirty="0" sz="2800" b="1" i="1">
                <a:solidFill>
                  <a:srgbClr val="00AF50"/>
                </a:solidFill>
                <a:latin typeface="Calibri"/>
                <a:cs typeface="Calibri"/>
              </a:rPr>
              <a:t> for</a:t>
            </a:r>
            <a:r>
              <a:rPr dirty="0" sz="2800" spc="5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130" b="1" i="1">
                <a:solidFill>
                  <a:srgbClr val="00AF50"/>
                </a:solidFill>
                <a:latin typeface="Calibri"/>
                <a:cs typeface="Calibri"/>
              </a:rPr>
              <a:t>realistic</a:t>
            </a:r>
            <a:r>
              <a:rPr dirty="0" sz="2800" spc="35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60" b="1" i="1">
                <a:solidFill>
                  <a:srgbClr val="00AF50"/>
                </a:solidFill>
                <a:latin typeface="Calibri"/>
                <a:cs typeface="Calibri"/>
              </a:rPr>
              <a:t>regulation</a:t>
            </a:r>
            <a:endParaRPr sz="2800">
              <a:latin typeface="Calibri"/>
              <a:cs typeface="Calibri"/>
            </a:endParaRPr>
          </a:p>
          <a:p>
            <a:pPr marL="1108710" indent="-455930">
              <a:lnSpc>
                <a:spcPts val="3135"/>
              </a:lnSpc>
              <a:buFont typeface="Courier New"/>
              <a:buChar char="o"/>
              <a:tabLst>
                <a:tab pos="1108710" algn="l"/>
              </a:tabLst>
            </a:pPr>
            <a:r>
              <a:rPr dirty="0" sz="2800" spc="180" b="1" i="1">
                <a:solidFill>
                  <a:srgbClr val="00AF50"/>
                </a:solidFill>
                <a:latin typeface="Calibri"/>
                <a:cs typeface="Calibri"/>
              </a:rPr>
              <a:t>Assist</a:t>
            </a:r>
            <a:r>
              <a:rPr dirty="0" sz="2800" spc="20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125" b="1" i="1">
                <a:solidFill>
                  <a:srgbClr val="00AF50"/>
                </a:solidFill>
                <a:latin typeface="Calibri"/>
                <a:cs typeface="Calibri"/>
              </a:rPr>
              <a:t>industry/members</a:t>
            </a:r>
            <a:r>
              <a:rPr dirty="0" sz="2800" spc="25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 i="1">
                <a:solidFill>
                  <a:srgbClr val="00AF50"/>
                </a:solidFill>
                <a:latin typeface="Calibri"/>
                <a:cs typeface="Calibri"/>
              </a:rPr>
              <a:t>with </a:t>
            </a:r>
            <a:r>
              <a:rPr dirty="0" sz="2800" spc="65" b="1" i="1">
                <a:solidFill>
                  <a:srgbClr val="00AF50"/>
                </a:solidFill>
                <a:latin typeface="Calibri"/>
                <a:cs typeface="Calibri"/>
              </a:rPr>
              <a:t>managing</a:t>
            </a:r>
            <a:r>
              <a:rPr dirty="0" sz="2800" spc="20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135" b="1" i="1">
                <a:solidFill>
                  <a:srgbClr val="00AF50"/>
                </a:solidFill>
                <a:latin typeface="Calibri"/>
                <a:cs typeface="Calibri"/>
              </a:rPr>
              <a:t>risk</a:t>
            </a:r>
            <a:r>
              <a:rPr dirty="0" sz="2800" spc="-10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 i="1">
                <a:solidFill>
                  <a:srgbClr val="00AF50"/>
                </a:solidFill>
                <a:latin typeface="Calibri"/>
                <a:cs typeface="Calibri"/>
              </a:rPr>
              <a:t>&amp;</a:t>
            </a:r>
            <a:r>
              <a:rPr dirty="0" sz="2800" spc="-15" b="1" i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165" b="1" i="1">
                <a:solidFill>
                  <a:srgbClr val="00AF50"/>
                </a:solidFill>
                <a:latin typeface="Calibri"/>
                <a:cs typeface="Calibri"/>
              </a:rPr>
              <a:t>compliance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ts val="2895"/>
              </a:lnSpc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600" spc="75" b="1">
                <a:latin typeface="Calibri"/>
                <a:cs typeface="Calibri"/>
              </a:rPr>
              <a:t>Appropriately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100" b="1">
                <a:latin typeface="Calibri"/>
                <a:cs typeface="Calibri"/>
              </a:rPr>
              <a:t>support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95" b="1">
                <a:latin typeface="Calibri"/>
                <a:cs typeface="Calibri"/>
              </a:rPr>
              <a:t>environmental</a:t>
            </a:r>
            <a:r>
              <a:rPr dirty="0" sz="2600" spc="-95" b="1">
                <a:latin typeface="Calibri"/>
                <a:cs typeface="Calibri"/>
              </a:rPr>
              <a:t> </a:t>
            </a:r>
            <a:r>
              <a:rPr dirty="0" sz="2600" spc="75" b="1">
                <a:latin typeface="Calibri"/>
                <a:cs typeface="Calibri"/>
              </a:rPr>
              <a:t>regulatory</a:t>
            </a:r>
            <a:r>
              <a:rPr dirty="0" sz="2600" spc="-50" b="1">
                <a:latin typeface="Calibri"/>
                <a:cs typeface="Calibri"/>
              </a:rPr>
              <a:t> </a:t>
            </a:r>
            <a:r>
              <a:rPr dirty="0" sz="2600" spc="60" b="1">
                <a:latin typeface="Calibri"/>
                <a:cs typeface="Calibri"/>
              </a:rPr>
              <a:t>reform</a:t>
            </a:r>
            <a:endParaRPr sz="2600">
              <a:latin typeface="Calibri"/>
              <a:cs typeface="Calibri"/>
            </a:endParaRPr>
          </a:p>
          <a:p>
            <a:pPr lvl="1" marL="926465" indent="-456565">
              <a:lnSpc>
                <a:spcPct val="100000"/>
              </a:lnSpc>
              <a:spcBef>
                <a:spcPts val="900"/>
              </a:spcBef>
              <a:buClr>
                <a:srgbClr val="00AF50"/>
              </a:buClr>
              <a:buFont typeface="Wingdings"/>
              <a:buChar char=""/>
              <a:tabLst>
                <a:tab pos="926465" algn="l"/>
              </a:tabLst>
            </a:pPr>
            <a:r>
              <a:rPr dirty="0" sz="2600" spc="110">
                <a:latin typeface="Calibri"/>
                <a:cs typeface="Calibri"/>
              </a:rPr>
              <a:t>Carbon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505">
                <a:latin typeface="Calibri"/>
                <a:cs typeface="Calibri"/>
              </a:rPr>
              <a:t>|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114">
                <a:latin typeface="Calibri"/>
                <a:cs typeface="Calibri"/>
              </a:rPr>
              <a:t>focus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50">
                <a:latin typeface="Calibri"/>
                <a:cs typeface="Calibri"/>
              </a:rPr>
              <a:t>on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75">
                <a:latin typeface="Calibri"/>
                <a:cs typeface="Calibri"/>
              </a:rPr>
              <a:t>WOTUS,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145">
                <a:latin typeface="Calibri"/>
                <a:cs typeface="Calibri"/>
              </a:rPr>
              <a:t>TSCA,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90">
                <a:latin typeface="Calibri"/>
                <a:cs typeface="Calibri"/>
              </a:rPr>
              <a:t>and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permitting</a:t>
            </a:r>
            <a:r>
              <a:rPr dirty="0" sz="2600" spc="10">
                <a:latin typeface="Calibri"/>
                <a:cs typeface="Calibri"/>
              </a:rPr>
              <a:t> </a:t>
            </a:r>
            <a:r>
              <a:rPr dirty="0" sz="2600" spc="-110">
                <a:latin typeface="Calibri"/>
                <a:cs typeface="Calibri"/>
              </a:rPr>
              <a:t>–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90" i="1">
                <a:latin typeface="Calibri"/>
                <a:cs typeface="Calibri"/>
              </a:rPr>
              <a:t>SPEED/PERMIT</a:t>
            </a:r>
            <a:r>
              <a:rPr dirty="0" sz="2600" spc="-35" i="1">
                <a:latin typeface="Calibri"/>
                <a:cs typeface="Calibri"/>
              </a:rPr>
              <a:t> </a:t>
            </a:r>
            <a:r>
              <a:rPr dirty="0" sz="2600" spc="45" i="1">
                <a:latin typeface="Calibri"/>
                <a:cs typeface="Calibri"/>
              </a:rPr>
              <a:t>Act</a:t>
            </a: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9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600" spc="130" b="1">
                <a:latin typeface="Calibri"/>
                <a:cs typeface="Calibri"/>
              </a:rPr>
              <a:t>PRIORITIZE</a:t>
            </a:r>
            <a:r>
              <a:rPr dirty="0" sz="2600" spc="-95" b="1">
                <a:latin typeface="Calibri"/>
                <a:cs typeface="Calibri"/>
              </a:rPr>
              <a:t> </a:t>
            </a:r>
            <a:r>
              <a:rPr dirty="0" sz="2600" spc="55" b="1">
                <a:latin typeface="Calibri"/>
                <a:cs typeface="Calibri"/>
              </a:rPr>
              <a:t>Work</a:t>
            </a:r>
            <a:r>
              <a:rPr dirty="0" sz="2600" spc="-65" b="1">
                <a:latin typeface="Calibri"/>
                <a:cs typeface="Calibri"/>
              </a:rPr>
              <a:t> </a:t>
            </a:r>
            <a:r>
              <a:rPr dirty="0" sz="2600" spc="130" b="1">
                <a:latin typeface="Calibri"/>
                <a:cs typeface="Calibri"/>
              </a:rPr>
              <a:t>Zone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110" b="1">
                <a:latin typeface="Calibri"/>
                <a:cs typeface="Calibri"/>
              </a:rPr>
              <a:t>Safety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-100" b="1">
                <a:latin typeface="Calibri"/>
                <a:cs typeface="Calibri"/>
              </a:rPr>
              <a:t>&amp;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100" b="1">
                <a:latin typeface="Calibri"/>
                <a:cs typeface="Calibri"/>
              </a:rPr>
              <a:t>FACILITATE</a:t>
            </a:r>
            <a:r>
              <a:rPr dirty="0" sz="2600" spc="-100" b="1">
                <a:latin typeface="Calibri"/>
                <a:cs typeface="Calibri"/>
              </a:rPr>
              <a:t> </a:t>
            </a:r>
            <a:r>
              <a:rPr dirty="0" sz="2600" spc="135" b="1">
                <a:latin typeface="Calibri"/>
                <a:cs typeface="Calibri"/>
              </a:rPr>
              <a:t>Heat</a:t>
            </a:r>
            <a:r>
              <a:rPr dirty="0" sz="2600" spc="-70" b="1">
                <a:latin typeface="Calibri"/>
                <a:cs typeface="Calibri"/>
              </a:rPr>
              <a:t> </a:t>
            </a:r>
            <a:r>
              <a:rPr dirty="0" sz="2600" spc="160" b="1">
                <a:latin typeface="Calibri"/>
                <a:cs typeface="Calibri"/>
              </a:rPr>
              <a:t>Illness</a:t>
            </a:r>
            <a:r>
              <a:rPr dirty="0" sz="2600" spc="-65" b="1">
                <a:latin typeface="Calibri"/>
                <a:cs typeface="Calibri"/>
              </a:rPr>
              <a:t> </a:t>
            </a:r>
            <a:r>
              <a:rPr dirty="0" sz="2600" spc="60" b="1">
                <a:latin typeface="Calibri"/>
                <a:cs typeface="Calibri"/>
              </a:rPr>
              <a:t>Prevention</a:t>
            </a: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9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600" spc="135" b="1">
                <a:latin typeface="Calibri"/>
                <a:cs typeface="Calibri"/>
              </a:rPr>
              <a:t>Address,</a:t>
            </a:r>
            <a:r>
              <a:rPr dirty="0" sz="2600" spc="-90" b="1">
                <a:latin typeface="Calibri"/>
                <a:cs typeface="Calibri"/>
              </a:rPr>
              <a:t> </a:t>
            </a:r>
            <a:r>
              <a:rPr dirty="0" sz="2600" spc="170" b="1">
                <a:latin typeface="Calibri"/>
                <a:cs typeface="Calibri"/>
              </a:rPr>
              <a:t>assist,</a:t>
            </a:r>
            <a:r>
              <a:rPr dirty="0" sz="2600" spc="-70" b="1">
                <a:latin typeface="Calibri"/>
                <a:cs typeface="Calibri"/>
              </a:rPr>
              <a:t> </a:t>
            </a:r>
            <a:r>
              <a:rPr dirty="0" sz="2600" spc="120" b="1">
                <a:latin typeface="Calibri"/>
                <a:cs typeface="Calibri"/>
              </a:rPr>
              <a:t>and</a:t>
            </a:r>
            <a:r>
              <a:rPr dirty="0" sz="2600" spc="-45" b="1">
                <a:latin typeface="Calibri"/>
                <a:cs typeface="Calibri"/>
              </a:rPr>
              <a:t> </a:t>
            </a:r>
            <a:r>
              <a:rPr dirty="0" sz="2600" spc="90" b="1">
                <a:latin typeface="Calibri"/>
                <a:cs typeface="Calibri"/>
              </a:rPr>
              <a:t>guide</a:t>
            </a:r>
            <a:r>
              <a:rPr dirty="0" sz="2600" spc="-60" b="1">
                <a:latin typeface="Calibri"/>
                <a:cs typeface="Calibri"/>
              </a:rPr>
              <a:t> </a:t>
            </a:r>
            <a:r>
              <a:rPr dirty="0" sz="2600" spc="95" b="1">
                <a:latin typeface="Calibri"/>
                <a:cs typeface="Calibri"/>
              </a:rPr>
              <a:t>industry</a:t>
            </a:r>
            <a:r>
              <a:rPr dirty="0" sz="2600" spc="-45" b="1">
                <a:latin typeface="Calibri"/>
                <a:cs typeface="Calibri"/>
              </a:rPr>
              <a:t> </a:t>
            </a:r>
            <a:r>
              <a:rPr dirty="0" sz="2600" spc="60" b="1">
                <a:latin typeface="Calibri"/>
                <a:cs typeface="Calibri"/>
              </a:rPr>
              <a:t>re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120" b="1">
                <a:latin typeface="Calibri"/>
                <a:cs typeface="Calibri"/>
              </a:rPr>
              <a:t>Chlorinated</a:t>
            </a:r>
            <a:r>
              <a:rPr dirty="0" sz="2600" spc="-55" b="1">
                <a:latin typeface="Calibri"/>
                <a:cs typeface="Calibri"/>
              </a:rPr>
              <a:t> </a:t>
            </a:r>
            <a:r>
              <a:rPr dirty="0" sz="2600" spc="135" b="1">
                <a:latin typeface="Calibri"/>
                <a:cs typeface="Calibri"/>
              </a:rPr>
              <a:t>Solvents</a:t>
            </a:r>
            <a:r>
              <a:rPr dirty="0" sz="2600" spc="-80" b="1">
                <a:latin typeface="Calibri"/>
                <a:cs typeface="Calibri"/>
              </a:rPr>
              <a:t> </a:t>
            </a:r>
            <a:r>
              <a:rPr dirty="0" sz="2600" spc="90" b="1">
                <a:latin typeface="Calibri"/>
                <a:cs typeface="Calibri"/>
              </a:rPr>
              <a:t>Ban</a:t>
            </a:r>
            <a:endParaRPr sz="2600">
              <a:latin typeface="Calibri"/>
              <a:cs typeface="Calibri"/>
            </a:endParaRPr>
          </a:p>
          <a:p>
            <a:pPr lvl="1" marL="926465" indent="-456565">
              <a:lnSpc>
                <a:spcPct val="100000"/>
              </a:lnSpc>
              <a:spcBef>
                <a:spcPts val="905"/>
              </a:spcBef>
              <a:buClr>
                <a:srgbClr val="00AF50"/>
              </a:buClr>
              <a:buFont typeface="Wingdings"/>
              <a:buChar char=""/>
              <a:tabLst>
                <a:tab pos="926465" algn="l"/>
              </a:tabLst>
            </a:pPr>
            <a:r>
              <a:rPr dirty="0" sz="2600" spc="85">
                <a:latin typeface="Calibri"/>
                <a:cs typeface="Calibri"/>
              </a:rPr>
              <a:t>Asphalt</a:t>
            </a:r>
            <a:r>
              <a:rPr dirty="0" sz="2600" spc="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exemption</a:t>
            </a:r>
            <a:r>
              <a:rPr dirty="0" sz="2600" spc="85">
                <a:latin typeface="Calibri"/>
                <a:cs typeface="Calibri"/>
              </a:rPr>
              <a:t> </a:t>
            </a:r>
            <a:r>
              <a:rPr dirty="0" sz="2600" spc="70">
                <a:latin typeface="Calibri"/>
                <a:cs typeface="Calibri"/>
              </a:rPr>
              <a:t>NOT</a:t>
            </a:r>
            <a:r>
              <a:rPr dirty="0" sz="2600" spc="8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extended</a:t>
            </a:r>
            <a:r>
              <a:rPr dirty="0" sz="2600" spc="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but</a:t>
            </a:r>
            <a:r>
              <a:rPr dirty="0" sz="2600" spc="65">
                <a:latin typeface="Calibri"/>
                <a:cs typeface="Calibri"/>
              </a:rPr>
              <a:t> </a:t>
            </a:r>
            <a:r>
              <a:rPr dirty="0" sz="2600" spc="114">
                <a:latin typeface="Calibri"/>
                <a:cs typeface="Calibri"/>
              </a:rPr>
              <a:t>changes</a:t>
            </a:r>
            <a:r>
              <a:rPr dirty="0" sz="2600" spc="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</a:t>
            </a:r>
            <a:r>
              <a:rPr dirty="0" sz="2600" spc="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overall</a:t>
            </a:r>
            <a:r>
              <a:rPr dirty="0" sz="2600" spc="65">
                <a:latin typeface="Calibri"/>
                <a:cs typeface="Calibri"/>
              </a:rPr>
              <a:t> </a:t>
            </a:r>
            <a:r>
              <a:rPr dirty="0" sz="2600" spc="80">
                <a:latin typeface="Calibri"/>
                <a:cs typeface="Calibri"/>
              </a:rPr>
              <a:t>rules </a:t>
            </a:r>
            <a:r>
              <a:rPr dirty="0" sz="2600">
                <a:latin typeface="Calibri"/>
                <a:cs typeface="Calibri"/>
              </a:rPr>
              <a:t>are</a:t>
            </a:r>
            <a:r>
              <a:rPr dirty="0" sz="2600" spc="8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likely</a:t>
            </a: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9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600" spc="60" b="1">
                <a:latin typeface="Calibri"/>
                <a:cs typeface="Calibri"/>
              </a:rPr>
              <a:t>Manage</a:t>
            </a:r>
            <a:r>
              <a:rPr dirty="0" sz="2600" spc="-90" b="1">
                <a:latin typeface="Calibri"/>
                <a:cs typeface="Calibri"/>
              </a:rPr>
              <a:t> </a:t>
            </a:r>
            <a:r>
              <a:rPr dirty="0" sz="2600" spc="55" b="1">
                <a:latin typeface="Calibri"/>
                <a:cs typeface="Calibri"/>
              </a:rPr>
              <a:t>NIMBY</a:t>
            </a:r>
            <a:r>
              <a:rPr dirty="0" sz="2600" spc="-70" b="1">
                <a:latin typeface="Calibri"/>
                <a:cs typeface="Calibri"/>
              </a:rPr>
              <a:t> </a:t>
            </a:r>
            <a:r>
              <a:rPr dirty="0" sz="2600" spc="-114" b="1">
                <a:latin typeface="Calibri"/>
                <a:cs typeface="Calibri"/>
              </a:rPr>
              <a:t>/</a:t>
            </a:r>
            <a:r>
              <a:rPr dirty="0" sz="2600" spc="-65" b="1">
                <a:latin typeface="Calibri"/>
                <a:cs typeface="Calibri"/>
              </a:rPr>
              <a:t> </a:t>
            </a:r>
            <a:r>
              <a:rPr dirty="0" sz="2600" spc="145" b="1">
                <a:latin typeface="Calibri"/>
                <a:cs typeface="Calibri"/>
              </a:rPr>
              <a:t>EJ</a:t>
            </a:r>
            <a:r>
              <a:rPr dirty="0" sz="2600" spc="-65" b="1">
                <a:latin typeface="Calibri"/>
                <a:cs typeface="Calibri"/>
              </a:rPr>
              <a:t> </a:t>
            </a:r>
            <a:r>
              <a:rPr dirty="0" sz="2600" spc="170" b="1">
                <a:latin typeface="Calibri"/>
                <a:cs typeface="Calibri"/>
              </a:rPr>
              <a:t>Impacts</a:t>
            </a:r>
            <a:r>
              <a:rPr dirty="0" sz="2600" spc="-80" b="1">
                <a:latin typeface="Calibri"/>
                <a:cs typeface="Calibri"/>
              </a:rPr>
              <a:t> </a:t>
            </a:r>
            <a:r>
              <a:rPr dirty="0" sz="2600" spc="95" b="1">
                <a:latin typeface="Calibri"/>
                <a:cs typeface="Calibri"/>
              </a:rPr>
              <a:t>on</a:t>
            </a:r>
            <a:r>
              <a:rPr dirty="0" sz="2600" spc="-65" b="1">
                <a:latin typeface="Calibri"/>
                <a:cs typeface="Calibri"/>
              </a:rPr>
              <a:t> </a:t>
            </a:r>
            <a:r>
              <a:rPr dirty="0" sz="2600" spc="100" b="1">
                <a:latin typeface="Calibri"/>
                <a:cs typeface="Calibri"/>
              </a:rPr>
              <a:t>Zoning</a:t>
            </a:r>
            <a:r>
              <a:rPr dirty="0" sz="2600" spc="-90" b="1">
                <a:latin typeface="Calibri"/>
                <a:cs typeface="Calibri"/>
              </a:rPr>
              <a:t> </a:t>
            </a:r>
            <a:r>
              <a:rPr dirty="0" sz="2600" spc="-100" b="1">
                <a:latin typeface="Calibri"/>
                <a:cs typeface="Calibri"/>
              </a:rPr>
              <a:t>&amp;</a:t>
            </a:r>
            <a:r>
              <a:rPr dirty="0" sz="2600" spc="-50" b="1">
                <a:latin typeface="Calibri"/>
                <a:cs typeface="Calibri"/>
              </a:rPr>
              <a:t> </a:t>
            </a:r>
            <a:r>
              <a:rPr dirty="0" sz="2600" spc="65" b="1">
                <a:latin typeface="Calibri"/>
                <a:cs typeface="Calibri"/>
              </a:rPr>
              <a:t>Permitting</a:t>
            </a: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Clr>
                <a:srgbClr val="00AF50"/>
              </a:buClr>
              <a:buFont typeface="Wingdings"/>
              <a:buChar char=""/>
              <a:tabLst>
                <a:tab pos="469265" algn="l"/>
              </a:tabLst>
            </a:pPr>
            <a:r>
              <a:rPr dirty="0" sz="2600" spc="105" b="1">
                <a:latin typeface="Calibri"/>
                <a:cs typeface="Calibri"/>
              </a:rPr>
              <a:t>Advocate</a:t>
            </a:r>
            <a:r>
              <a:rPr dirty="0" sz="2600" spc="-45" b="1">
                <a:latin typeface="Calibri"/>
                <a:cs typeface="Calibri"/>
              </a:rPr>
              <a:t> </a:t>
            </a:r>
            <a:r>
              <a:rPr dirty="0" sz="2600" b="1">
                <a:latin typeface="Calibri"/>
                <a:cs typeface="Calibri"/>
              </a:rPr>
              <a:t>for</a:t>
            </a:r>
            <a:r>
              <a:rPr dirty="0" sz="2600" spc="-30" b="1">
                <a:latin typeface="Calibri"/>
                <a:cs typeface="Calibri"/>
              </a:rPr>
              <a:t> </a:t>
            </a:r>
            <a:r>
              <a:rPr dirty="0" sz="2600" spc="160" b="1">
                <a:latin typeface="Calibri"/>
                <a:cs typeface="Calibri"/>
              </a:rPr>
              <a:t>PFAS</a:t>
            </a:r>
            <a:r>
              <a:rPr dirty="0" sz="2600" spc="-204" b="1">
                <a:latin typeface="Calibri"/>
                <a:cs typeface="Calibri"/>
              </a:rPr>
              <a:t> </a:t>
            </a:r>
            <a:r>
              <a:rPr dirty="0" sz="2600" spc="150" b="1">
                <a:latin typeface="Calibri"/>
                <a:cs typeface="Calibri"/>
              </a:rPr>
              <a:t>‘passive</a:t>
            </a:r>
            <a:r>
              <a:rPr dirty="0" sz="2600" spc="-40" b="1">
                <a:latin typeface="Calibri"/>
                <a:cs typeface="Calibri"/>
              </a:rPr>
              <a:t> </a:t>
            </a:r>
            <a:r>
              <a:rPr dirty="0" sz="2600" spc="110" b="1">
                <a:latin typeface="Calibri"/>
                <a:cs typeface="Calibri"/>
              </a:rPr>
              <a:t>receiver’</a:t>
            </a:r>
            <a:r>
              <a:rPr dirty="0" sz="2600" spc="-195" b="1">
                <a:latin typeface="Calibri"/>
                <a:cs typeface="Calibri"/>
              </a:rPr>
              <a:t> </a:t>
            </a:r>
            <a:r>
              <a:rPr dirty="0" sz="2600" spc="80" b="1">
                <a:latin typeface="Calibri"/>
                <a:cs typeface="Calibri"/>
              </a:rPr>
              <a:t>liability</a:t>
            </a:r>
            <a:r>
              <a:rPr dirty="0" sz="2600" b="1">
                <a:latin typeface="Calibri"/>
                <a:cs typeface="Calibri"/>
              </a:rPr>
              <a:t> </a:t>
            </a:r>
            <a:r>
              <a:rPr dirty="0" sz="2600" spc="65" b="1">
                <a:latin typeface="Calibri"/>
                <a:cs typeface="Calibri"/>
              </a:rPr>
              <a:t>relief</a:t>
            </a:r>
            <a:endParaRPr sz="2600">
              <a:latin typeface="Calibri"/>
              <a:cs typeface="Calibri"/>
            </a:endParaRPr>
          </a:p>
          <a:p>
            <a:pPr lvl="1" marL="926465" indent="-456565">
              <a:lnSpc>
                <a:spcPct val="100000"/>
              </a:lnSpc>
              <a:spcBef>
                <a:spcPts val="900"/>
              </a:spcBef>
              <a:buClr>
                <a:srgbClr val="00AF50"/>
              </a:buClr>
              <a:buFont typeface="Wingdings"/>
              <a:buChar char=""/>
              <a:tabLst>
                <a:tab pos="926465" algn="l"/>
              </a:tabLst>
            </a:pPr>
            <a:r>
              <a:rPr dirty="0" sz="2600" spc="70">
                <a:latin typeface="Calibri"/>
                <a:cs typeface="Calibri"/>
              </a:rPr>
              <a:t>Superfund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 spc="95">
                <a:latin typeface="Calibri"/>
                <a:cs typeface="Calibri"/>
              </a:rPr>
              <a:t>Recycling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 spc="75">
                <a:latin typeface="Calibri"/>
                <a:cs typeface="Calibri"/>
              </a:rPr>
              <a:t>Act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10">
                <a:latin typeface="Calibri"/>
                <a:cs typeface="Calibri"/>
              </a:rPr>
              <a:t>&amp;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80">
                <a:latin typeface="Calibri"/>
                <a:cs typeface="Calibri"/>
              </a:rPr>
              <a:t>research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55">
                <a:latin typeface="Calibri"/>
                <a:cs typeface="Calibri"/>
              </a:rPr>
              <a:t>findings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70554"/>
            <a:ext cx="12192000" cy="28592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4500" y="472186"/>
            <a:ext cx="894397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30" b="1">
                <a:solidFill>
                  <a:srgbClr val="221F1F"/>
                </a:solidFill>
                <a:latin typeface="Calibri"/>
                <a:cs typeface="Calibri"/>
              </a:rPr>
              <a:t>Funding</a:t>
            </a:r>
            <a:r>
              <a:rPr dirty="0" sz="3200" spc="-8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20" b="1">
                <a:solidFill>
                  <a:srgbClr val="221F1F"/>
                </a:solidFill>
                <a:latin typeface="Calibri"/>
                <a:cs typeface="Calibri"/>
              </a:rPr>
              <a:t>National</a:t>
            </a:r>
            <a:r>
              <a:rPr dirty="0" sz="3200" spc="-8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70" b="1">
                <a:solidFill>
                  <a:srgbClr val="221F1F"/>
                </a:solidFill>
                <a:latin typeface="Calibri"/>
                <a:cs typeface="Calibri"/>
              </a:rPr>
              <a:t>Advocacy</a:t>
            </a:r>
            <a:r>
              <a:rPr dirty="0" sz="3200" spc="-8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-130" b="1">
                <a:solidFill>
                  <a:srgbClr val="221F1F"/>
                </a:solidFill>
                <a:latin typeface="Calibri"/>
                <a:cs typeface="Calibri"/>
              </a:rPr>
              <a:t>–</a:t>
            </a:r>
            <a:r>
              <a:rPr dirty="0" sz="3200" spc="-6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45" b="1">
                <a:solidFill>
                  <a:srgbClr val="221F1F"/>
                </a:solidFill>
                <a:latin typeface="Calibri"/>
                <a:cs typeface="Calibri"/>
              </a:rPr>
              <a:t>Support</a:t>
            </a:r>
            <a:r>
              <a:rPr dirty="0" sz="3200" spc="-7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90" b="1">
                <a:solidFill>
                  <a:srgbClr val="221F1F"/>
                </a:solidFill>
                <a:latin typeface="Calibri"/>
                <a:cs typeface="Calibri"/>
              </a:rPr>
              <a:t>NAPA</a:t>
            </a:r>
            <a:r>
              <a:rPr dirty="0" sz="3200" spc="-8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05" b="1">
                <a:solidFill>
                  <a:srgbClr val="221F1F"/>
                </a:solidFill>
                <a:latin typeface="Calibri"/>
                <a:cs typeface="Calibri"/>
              </a:rPr>
              <a:t>PAC!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4845" y="4298060"/>
            <a:ext cx="2127885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100">
                <a:solidFill>
                  <a:srgbClr val="FFFFFF"/>
                </a:solidFill>
                <a:latin typeface="Calibri"/>
                <a:cs typeface="Calibri"/>
              </a:rPr>
              <a:t>JOIN</a:t>
            </a:r>
            <a:r>
              <a:rPr dirty="0" sz="32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200" spc="30">
                <a:solidFill>
                  <a:srgbClr val="FFFFFF"/>
                </a:solidFill>
                <a:latin typeface="Calibri"/>
                <a:cs typeface="Calibri"/>
              </a:rPr>
              <a:t>TODAY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91560" y="1495805"/>
            <a:ext cx="650875" cy="640080"/>
            <a:chOff x="3091560" y="1495805"/>
            <a:chExt cx="650875" cy="640080"/>
          </a:xfrm>
        </p:grpSpPr>
        <p:sp>
          <p:nvSpPr>
            <p:cNvPr id="8" name="object 8"/>
            <p:cNvSpPr/>
            <p:nvPr/>
          </p:nvSpPr>
          <p:spPr>
            <a:xfrm>
              <a:off x="3091560" y="1495805"/>
              <a:ext cx="650875" cy="640080"/>
            </a:xfrm>
            <a:custGeom>
              <a:avLst/>
              <a:gdLst/>
              <a:ahLst/>
              <a:cxnLst/>
              <a:rect l="l" t="t" r="r" b="b"/>
              <a:pathLst>
                <a:path w="650875" h="640080">
                  <a:moveTo>
                    <a:pt x="325247" y="0"/>
                  </a:moveTo>
                  <a:lnTo>
                    <a:pt x="277167" y="3472"/>
                  </a:lnTo>
                  <a:lnTo>
                    <a:pt x="231283" y="13557"/>
                  </a:lnTo>
                  <a:lnTo>
                    <a:pt x="188098" y="29760"/>
                  </a:lnTo>
                  <a:lnTo>
                    <a:pt x="148113" y="51584"/>
                  </a:lnTo>
                  <a:lnTo>
                    <a:pt x="111830" y="78532"/>
                  </a:lnTo>
                  <a:lnTo>
                    <a:pt x="79751" y="110109"/>
                  </a:lnTo>
                  <a:lnTo>
                    <a:pt x="52380" y="145817"/>
                  </a:lnTo>
                  <a:lnTo>
                    <a:pt x="30216" y="185160"/>
                  </a:lnTo>
                  <a:lnTo>
                    <a:pt x="13764" y="227643"/>
                  </a:lnTo>
                  <a:lnTo>
                    <a:pt x="3524" y="272768"/>
                  </a:lnTo>
                  <a:lnTo>
                    <a:pt x="0" y="320040"/>
                  </a:lnTo>
                  <a:lnTo>
                    <a:pt x="3524" y="367340"/>
                  </a:lnTo>
                  <a:lnTo>
                    <a:pt x="13764" y="412483"/>
                  </a:lnTo>
                  <a:lnTo>
                    <a:pt x="30216" y="454974"/>
                  </a:lnTo>
                  <a:lnTo>
                    <a:pt x="52380" y="494318"/>
                  </a:lnTo>
                  <a:lnTo>
                    <a:pt x="79751" y="530022"/>
                  </a:lnTo>
                  <a:lnTo>
                    <a:pt x="111830" y="561589"/>
                  </a:lnTo>
                  <a:lnTo>
                    <a:pt x="148113" y="588527"/>
                  </a:lnTo>
                  <a:lnTo>
                    <a:pt x="188098" y="610339"/>
                  </a:lnTo>
                  <a:lnTo>
                    <a:pt x="231283" y="626532"/>
                  </a:lnTo>
                  <a:lnTo>
                    <a:pt x="277167" y="636610"/>
                  </a:lnTo>
                  <a:lnTo>
                    <a:pt x="325247" y="640080"/>
                  </a:lnTo>
                  <a:lnTo>
                    <a:pt x="373298" y="636610"/>
                  </a:lnTo>
                  <a:lnTo>
                    <a:pt x="419164" y="626532"/>
                  </a:lnTo>
                  <a:lnTo>
                    <a:pt x="462340" y="610339"/>
                  </a:lnTo>
                  <a:lnTo>
                    <a:pt x="502324" y="588527"/>
                  </a:lnTo>
                  <a:lnTo>
                    <a:pt x="538612" y="561589"/>
                  </a:lnTo>
                  <a:lnTo>
                    <a:pt x="570699" y="530022"/>
                  </a:lnTo>
                  <a:lnTo>
                    <a:pt x="598081" y="494318"/>
                  </a:lnTo>
                  <a:lnTo>
                    <a:pt x="620256" y="454974"/>
                  </a:lnTo>
                  <a:lnTo>
                    <a:pt x="636719" y="412483"/>
                  </a:lnTo>
                  <a:lnTo>
                    <a:pt x="646966" y="367340"/>
                  </a:lnTo>
                  <a:lnTo>
                    <a:pt x="650493" y="320040"/>
                  </a:lnTo>
                  <a:lnTo>
                    <a:pt x="646966" y="272768"/>
                  </a:lnTo>
                  <a:lnTo>
                    <a:pt x="636719" y="227643"/>
                  </a:lnTo>
                  <a:lnTo>
                    <a:pt x="620256" y="185160"/>
                  </a:lnTo>
                  <a:lnTo>
                    <a:pt x="598081" y="145817"/>
                  </a:lnTo>
                  <a:lnTo>
                    <a:pt x="570699" y="110109"/>
                  </a:lnTo>
                  <a:lnTo>
                    <a:pt x="538612" y="78532"/>
                  </a:lnTo>
                  <a:lnTo>
                    <a:pt x="502324" y="51584"/>
                  </a:lnTo>
                  <a:lnTo>
                    <a:pt x="462340" y="29760"/>
                  </a:lnTo>
                  <a:lnTo>
                    <a:pt x="419164" y="13557"/>
                  </a:lnTo>
                  <a:lnTo>
                    <a:pt x="373298" y="3472"/>
                  </a:lnTo>
                  <a:lnTo>
                    <a:pt x="325247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221807" y="1770026"/>
              <a:ext cx="414655" cy="188595"/>
            </a:xfrm>
            <a:custGeom>
              <a:avLst/>
              <a:gdLst/>
              <a:ahLst/>
              <a:cxnLst/>
              <a:rect l="l" t="t" r="r" b="b"/>
              <a:pathLst>
                <a:path w="414654" h="188594">
                  <a:moveTo>
                    <a:pt x="414365" y="0"/>
                  </a:moveTo>
                  <a:lnTo>
                    <a:pt x="0" y="0"/>
                  </a:lnTo>
                  <a:lnTo>
                    <a:pt x="0" y="188451"/>
                  </a:lnTo>
                  <a:lnTo>
                    <a:pt x="414365" y="188452"/>
                  </a:lnTo>
                  <a:lnTo>
                    <a:pt x="414365" y="160184"/>
                  </a:lnTo>
                  <a:lnTo>
                    <a:pt x="47087" y="160184"/>
                  </a:lnTo>
                  <a:lnTo>
                    <a:pt x="28252" y="141338"/>
                  </a:lnTo>
                  <a:lnTo>
                    <a:pt x="28252" y="47112"/>
                  </a:lnTo>
                  <a:lnTo>
                    <a:pt x="47087" y="28267"/>
                  </a:lnTo>
                  <a:lnTo>
                    <a:pt x="414365" y="28268"/>
                  </a:lnTo>
                  <a:lnTo>
                    <a:pt x="414365" y="0"/>
                  </a:lnTo>
                  <a:close/>
                </a:path>
                <a:path w="414654" h="188594">
                  <a:moveTo>
                    <a:pt x="414365" y="28268"/>
                  </a:moveTo>
                  <a:lnTo>
                    <a:pt x="371987" y="28268"/>
                  </a:lnTo>
                  <a:lnTo>
                    <a:pt x="386113" y="42401"/>
                  </a:lnTo>
                  <a:lnTo>
                    <a:pt x="386113" y="146050"/>
                  </a:lnTo>
                  <a:lnTo>
                    <a:pt x="371987" y="160184"/>
                  </a:lnTo>
                  <a:lnTo>
                    <a:pt x="414365" y="160184"/>
                  </a:lnTo>
                  <a:lnTo>
                    <a:pt x="414365" y="28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1321" y="1817139"/>
              <a:ext cx="75339" cy="9422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75482" y="1641881"/>
              <a:ext cx="320040" cy="236854"/>
            </a:xfrm>
            <a:custGeom>
              <a:avLst/>
              <a:gdLst/>
              <a:ahLst/>
              <a:cxnLst/>
              <a:rect l="l" t="t" r="r" b="b"/>
              <a:pathLst>
                <a:path w="320039" h="236855">
                  <a:moveTo>
                    <a:pt x="49911" y="214566"/>
                  </a:moveTo>
                  <a:lnTo>
                    <a:pt x="43586" y="208241"/>
                  </a:lnTo>
                  <a:lnTo>
                    <a:pt x="27978" y="208241"/>
                  </a:lnTo>
                  <a:lnTo>
                    <a:pt x="21653" y="214566"/>
                  </a:lnTo>
                  <a:lnTo>
                    <a:pt x="21653" y="230187"/>
                  </a:lnTo>
                  <a:lnTo>
                    <a:pt x="27978" y="236512"/>
                  </a:lnTo>
                  <a:lnTo>
                    <a:pt x="43586" y="236512"/>
                  </a:lnTo>
                  <a:lnTo>
                    <a:pt x="49911" y="230187"/>
                  </a:lnTo>
                  <a:lnTo>
                    <a:pt x="49911" y="222377"/>
                  </a:lnTo>
                  <a:lnTo>
                    <a:pt x="49911" y="214566"/>
                  </a:lnTo>
                  <a:close/>
                </a:path>
                <a:path w="320039" h="236855">
                  <a:moveTo>
                    <a:pt x="273100" y="49466"/>
                  </a:moveTo>
                  <a:lnTo>
                    <a:pt x="253326" y="0"/>
                  </a:lnTo>
                  <a:lnTo>
                    <a:pt x="0" y="103657"/>
                  </a:lnTo>
                  <a:lnTo>
                    <a:pt x="145021" y="74917"/>
                  </a:lnTo>
                  <a:lnTo>
                    <a:pt x="237782" y="37223"/>
                  </a:lnTo>
                  <a:lnTo>
                    <a:pt x="244856" y="55130"/>
                  </a:lnTo>
                  <a:lnTo>
                    <a:pt x="273100" y="49466"/>
                  </a:lnTo>
                  <a:close/>
                </a:path>
                <a:path w="320039" h="236855">
                  <a:moveTo>
                    <a:pt x="285343" y="214566"/>
                  </a:moveTo>
                  <a:lnTo>
                    <a:pt x="279019" y="208241"/>
                  </a:lnTo>
                  <a:lnTo>
                    <a:pt x="263423" y="208241"/>
                  </a:lnTo>
                  <a:lnTo>
                    <a:pt x="257098" y="214566"/>
                  </a:lnTo>
                  <a:lnTo>
                    <a:pt x="257098" y="230187"/>
                  </a:lnTo>
                  <a:lnTo>
                    <a:pt x="263423" y="236512"/>
                  </a:lnTo>
                  <a:lnTo>
                    <a:pt x="279019" y="236512"/>
                  </a:lnTo>
                  <a:lnTo>
                    <a:pt x="285343" y="230187"/>
                  </a:lnTo>
                  <a:lnTo>
                    <a:pt x="285343" y="222377"/>
                  </a:lnTo>
                  <a:lnTo>
                    <a:pt x="285343" y="214566"/>
                  </a:lnTo>
                  <a:close/>
                </a:path>
                <a:path w="320039" h="236855">
                  <a:moveTo>
                    <a:pt x="319722" y="109308"/>
                  </a:moveTo>
                  <a:lnTo>
                    <a:pt x="310299" y="61252"/>
                  </a:lnTo>
                  <a:lnTo>
                    <a:pt x="68745" y="109308"/>
                  </a:lnTo>
                  <a:lnTo>
                    <a:pt x="213296" y="109308"/>
                  </a:lnTo>
                  <a:lnTo>
                    <a:pt x="287705" y="94703"/>
                  </a:lnTo>
                  <a:lnTo>
                    <a:pt x="290995" y="109308"/>
                  </a:lnTo>
                  <a:lnTo>
                    <a:pt x="319722" y="109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3032251" y="2172716"/>
            <a:ext cx="1889125" cy="956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70" b="1">
                <a:solidFill>
                  <a:srgbClr val="221F1F"/>
                </a:solidFill>
                <a:latin typeface="Calibri"/>
                <a:cs typeface="Calibri"/>
              </a:rPr>
              <a:t>$200,000+</a:t>
            </a:r>
            <a:endParaRPr sz="3200">
              <a:latin typeface="Calibri"/>
              <a:cs typeface="Calibri"/>
            </a:endParaRPr>
          </a:p>
          <a:p>
            <a:pPr marL="59690">
              <a:lnSpc>
                <a:spcPct val="100000"/>
              </a:lnSpc>
              <a:spcBef>
                <a:spcPts val="1560"/>
              </a:spcBef>
            </a:pP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Raised</a:t>
            </a:r>
            <a:r>
              <a:rPr dirty="0" sz="16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in</a:t>
            </a: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221F1F"/>
                </a:solidFill>
                <a:latin typeface="Calibri"/>
                <a:cs typeface="Calibri"/>
              </a:rPr>
              <a:t>2025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867272" y="1495805"/>
            <a:ext cx="650875" cy="650875"/>
            <a:chOff x="5867272" y="1495805"/>
            <a:chExt cx="650875" cy="650875"/>
          </a:xfrm>
        </p:grpSpPr>
        <p:sp>
          <p:nvSpPr>
            <p:cNvPr id="14" name="object 14"/>
            <p:cNvSpPr/>
            <p:nvPr/>
          </p:nvSpPr>
          <p:spPr>
            <a:xfrm>
              <a:off x="5867272" y="1495805"/>
              <a:ext cx="650875" cy="650875"/>
            </a:xfrm>
            <a:custGeom>
              <a:avLst/>
              <a:gdLst/>
              <a:ahLst/>
              <a:cxnLst/>
              <a:rect l="l" t="t" r="r" b="b"/>
              <a:pathLst>
                <a:path w="650875" h="650875">
                  <a:moveTo>
                    <a:pt x="325247" y="0"/>
                  </a:moveTo>
                  <a:lnTo>
                    <a:pt x="277195" y="3527"/>
                  </a:lnTo>
                  <a:lnTo>
                    <a:pt x="231329" y="13774"/>
                  </a:lnTo>
                  <a:lnTo>
                    <a:pt x="188153" y="30237"/>
                  </a:lnTo>
                  <a:lnTo>
                    <a:pt x="148169" y="52412"/>
                  </a:lnTo>
                  <a:lnTo>
                    <a:pt x="111881" y="79794"/>
                  </a:lnTo>
                  <a:lnTo>
                    <a:pt x="79794" y="111881"/>
                  </a:lnTo>
                  <a:lnTo>
                    <a:pt x="52412" y="148169"/>
                  </a:lnTo>
                  <a:lnTo>
                    <a:pt x="30237" y="188153"/>
                  </a:lnTo>
                  <a:lnTo>
                    <a:pt x="13774" y="231329"/>
                  </a:lnTo>
                  <a:lnTo>
                    <a:pt x="3527" y="277195"/>
                  </a:lnTo>
                  <a:lnTo>
                    <a:pt x="0" y="325247"/>
                  </a:lnTo>
                  <a:lnTo>
                    <a:pt x="3527" y="373326"/>
                  </a:lnTo>
                  <a:lnTo>
                    <a:pt x="13774" y="419210"/>
                  </a:lnTo>
                  <a:lnTo>
                    <a:pt x="30237" y="462395"/>
                  </a:lnTo>
                  <a:lnTo>
                    <a:pt x="52412" y="502380"/>
                  </a:lnTo>
                  <a:lnTo>
                    <a:pt x="79794" y="538663"/>
                  </a:lnTo>
                  <a:lnTo>
                    <a:pt x="111881" y="570742"/>
                  </a:lnTo>
                  <a:lnTo>
                    <a:pt x="148169" y="598113"/>
                  </a:lnTo>
                  <a:lnTo>
                    <a:pt x="188153" y="620277"/>
                  </a:lnTo>
                  <a:lnTo>
                    <a:pt x="231329" y="636729"/>
                  </a:lnTo>
                  <a:lnTo>
                    <a:pt x="277195" y="646969"/>
                  </a:lnTo>
                  <a:lnTo>
                    <a:pt x="325247" y="650494"/>
                  </a:lnTo>
                  <a:lnTo>
                    <a:pt x="373298" y="646969"/>
                  </a:lnTo>
                  <a:lnTo>
                    <a:pt x="419164" y="636729"/>
                  </a:lnTo>
                  <a:lnTo>
                    <a:pt x="462340" y="620277"/>
                  </a:lnTo>
                  <a:lnTo>
                    <a:pt x="502324" y="598113"/>
                  </a:lnTo>
                  <a:lnTo>
                    <a:pt x="538612" y="570742"/>
                  </a:lnTo>
                  <a:lnTo>
                    <a:pt x="570699" y="538663"/>
                  </a:lnTo>
                  <a:lnTo>
                    <a:pt x="598081" y="502380"/>
                  </a:lnTo>
                  <a:lnTo>
                    <a:pt x="620256" y="462395"/>
                  </a:lnTo>
                  <a:lnTo>
                    <a:pt x="636719" y="419210"/>
                  </a:lnTo>
                  <a:lnTo>
                    <a:pt x="646966" y="373326"/>
                  </a:lnTo>
                  <a:lnTo>
                    <a:pt x="650494" y="325247"/>
                  </a:lnTo>
                  <a:lnTo>
                    <a:pt x="646966" y="277195"/>
                  </a:lnTo>
                  <a:lnTo>
                    <a:pt x="636719" y="231329"/>
                  </a:lnTo>
                  <a:lnTo>
                    <a:pt x="620256" y="188153"/>
                  </a:lnTo>
                  <a:lnTo>
                    <a:pt x="598081" y="148169"/>
                  </a:lnTo>
                  <a:lnTo>
                    <a:pt x="570699" y="111881"/>
                  </a:lnTo>
                  <a:lnTo>
                    <a:pt x="538612" y="79794"/>
                  </a:lnTo>
                  <a:lnTo>
                    <a:pt x="502324" y="52412"/>
                  </a:lnTo>
                  <a:lnTo>
                    <a:pt x="462340" y="30237"/>
                  </a:lnTo>
                  <a:lnTo>
                    <a:pt x="419164" y="13774"/>
                  </a:lnTo>
                  <a:lnTo>
                    <a:pt x="373298" y="3527"/>
                  </a:lnTo>
                  <a:lnTo>
                    <a:pt x="325247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029994" y="1659737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51505" y="0"/>
                  </a:moveTo>
                  <a:lnTo>
                    <a:pt x="14046" y="0"/>
                  </a:lnTo>
                  <a:lnTo>
                    <a:pt x="0" y="192081"/>
                  </a:lnTo>
                  <a:lnTo>
                    <a:pt x="0" y="318573"/>
                  </a:lnTo>
                  <a:lnTo>
                    <a:pt x="318398" y="318574"/>
                  </a:lnTo>
                  <a:lnTo>
                    <a:pt x="318398" y="285779"/>
                  </a:lnTo>
                  <a:lnTo>
                    <a:pt x="37458" y="285779"/>
                  </a:lnTo>
                  <a:lnTo>
                    <a:pt x="37458" y="243615"/>
                  </a:lnTo>
                  <a:lnTo>
                    <a:pt x="318398" y="243615"/>
                  </a:lnTo>
                  <a:lnTo>
                    <a:pt x="318398" y="192081"/>
                  </a:lnTo>
                  <a:lnTo>
                    <a:pt x="65552" y="192081"/>
                  </a:lnTo>
                  <a:lnTo>
                    <a:pt x="51505" y="0"/>
                  </a:lnTo>
                  <a:close/>
                </a:path>
                <a:path w="318770" h="318769">
                  <a:moveTo>
                    <a:pt x="131105" y="243615"/>
                  </a:moveTo>
                  <a:lnTo>
                    <a:pt x="93646" y="243615"/>
                  </a:lnTo>
                  <a:lnTo>
                    <a:pt x="93646" y="285779"/>
                  </a:lnTo>
                  <a:lnTo>
                    <a:pt x="131105" y="285779"/>
                  </a:lnTo>
                  <a:lnTo>
                    <a:pt x="131105" y="243615"/>
                  </a:lnTo>
                  <a:close/>
                </a:path>
                <a:path w="318770" h="318769">
                  <a:moveTo>
                    <a:pt x="224752" y="243615"/>
                  </a:moveTo>
                  <a:lnTo>
                    <a:pt x="187293" y="243615"/>
                  </a:lnTo>
                  <a:lnTo>
                    <a:pt x="187293" y="285779"/>
                  </a:lnTo>
                  <a:lnTo>
                    <a:pt x="224752" y="285779"/>
                  </a:lnTo>
                  <a:lnTo>
                    <a:pt x="224752" y="243615"/>
                  </a:lnTo>
                  <a:close/>
                </a:path>
                <a:path w="318770" h="318769">
                  <a:moveTo>
                    <a:pt x="318398" y="243615"/>
                  </a:moveTo>
                  <a:lnTo>
                    <a:pt x="280940" y="243615"/>
                  </a:lnTo>
                  <a:lnTo>
                    <a:pt x="280940" y="285779"/>
                  </a:lnTo>
                  <a:lnTo>
                    <a:pt x="318398" y="285779"/>
                  </a:lnTo>
                  <a:lnTo>
                    <a:pt x="318398" y="243615"/>
                  </a:lnTo>
                  <a:close/>
                </a:path>
                <a:path w="318770" h="318769">
                  <a:moveTo>
                    <a:pt x="191975" y="126492"/>
                  </a:moveTo>
                  <a:lnTo>
                    <a:pt x="65552" y="192081"/>
                  </a:lnTo>
                  <a:lnTo>
                    <a:pt x="191975" y="192081"/>
                  </a:lnTo>
                  <a:lnTo>
                    <a:pt x="191975" y="126492"/>
                  </a:lnTo>
                  <a:close/>
                </a:path>
                <a:path w="318770" h="318769">
                  <a:moveTo>
                    <a:pt x="318398" y="126492"/>
                  </a:moveTo>
                  <a:lnTo>
                    <a:pt x="191975" y="192081"/>
                  </a:lnTo>
                  <a:lnTo>
                    <a:pt x="318398" y="192081"/>
                  </a:lnTo>
                  <a:lnTo>
                    <a:pt x="318398" y="1264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808345" y="2160777"/>
            <a:ext cx="2811145" cy="9677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85" b="1">
                <a:solidFill>
                  <a:srgbClr val="221F1F"/>
                </a:solidFill>
                <a:latin typeface="Calibri"/>
                <a:cs typeface="Calibri"/>
              </a:rPr>
              <a:t>30+</a:t>
            </a:r>
            <a:r>
              <a:rPr dirty="0" sz="3200" spc="-7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45" b="1">
                <a:solidFill>
                  <a:srgbClr val="221F1F"/>
                </a:solidFill>
                <a:latin typeface="Calibri"/>
                <a:cs typeface="Calibri"/>
              </a:rPr>
              <a:t>Plant</a:t>
            </a:r>
            <a:r>
              <a:rPr dirty="0" sz="3200" spc="-8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50" b="1">
                <a:solidFill>
                  <a:srgbClr val="221F1F"/>
                </a:solidFill>
                <a:latin typeface="Calibri"/>
                <a:cs typeface="Calibri"/>
              </a:rPr>
              <a:t>Tours</a:t>
            </a:r>
            <a:endParaRPr sz="3200">
              <a:latin typeface="Calibri"/>
              <a:cs typeface="Calibri"/>
            </a:endParaRPr>
          </a:p>
          <a:p>
            <a:pPr marL="59055">
              <a:lnSpc>
                <a:spcPct val="100000"/>
              </a:lnSpc>
              <a:spcBef>
                <a:spcPts val="1655"/>
              </a:spcBef>
            </a:pP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Secured</a:t>
            </a: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in</a:t>
            </a:r>
            <a:r>
              <a:rPr dirty="0" sz="16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221F1F"/>
                </a:solidFill>
                <a:latin typeface="Calibri"/>
                <a:cs typeface="Calibri"/>
              </a:rPr>
              <a:t>2025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952483" y="1498346"/>
            <a:ext cx="654050" cy="653415"/>
            <a:chOff x="8952483" y="1498346"/>
            <a:chExt cx="654050" cy="653415"/>
          </a:xfrm>
        </p:grpSpPr>
        <p:sp>
          <p:nvSpPr>
            <p:cNvPr id="18" name="object 18"/>
            <p:cNvSpPr/>
            <p:nvPr/>
          </p:nvSpPr>
          <p:spPr>
            <a:xfrm>
              <a:off x="8952483" y="1498346"/>
              <a:ext cx="654050" cy="653415"/>
            </a:xfrm>
            <a:custGeom>
              <a:avLst/>
              <a:gdLst/>
              <a:ahLst/>
              <a:cxnLst/>
              <a:rect l="l" t="t" r="r" b="b"/>
              <a:pathLst>
                <a:path w="654050" h="653414">
                  <a:moveTo>
                    <a:pt x="326771" y="0"/>
                  </a:moveTo>
                  <a:lnTo>
                    <a:pt x="278483" y="3543"/>
                  </a:lnTo>
                  <a:lnTo>
                    <a:pt x="232396" y="13834"/>
                  </a:lnTo>
                  <a:lnTo>
                    <a:pt x="189014" y="30368"/>
                  </a:lnTo>
                  <a:lnTo>
                    <a:pt x="148842" y="52639"/>
                  </a:lnTo>
                  <a:lnTo>
                    <a:pt x="112386" y="80140"/>
                  </a:lnTo>
                  <a:lnTo>
                    <a:pt x="80152" y="112366"/>
                  </a:lnTo>
                  <a:lnTo>
                    <a:pt x="52645" y="148809"/>
                  </a:lnTo>
                  <a:lnTo>
                    <a:pt x="30371" y="188965"/>
                  </a:lnTo>
                  <a:lnTo>
                    <a:pt x="13835" y="232326"/>
                  </a:lnTo>
                  <a:lnTo>
                    <a:pt x="3543" y="278388"/>
                  </a:lnTo>
                  <a:lnTo>
                    <a:pt x="0" y="326643"/>
                  </a:lnTo>
                  <a:lnTo>
                    <a:pt x="3543" y="374931"/>
                  </a:lnTo>
                  <a:lnTo>
                    <a:pt x="13835" y="421018"/>
                  </a:lnTo>
                  <a:lnTo>
                    <a:pt x="30371" y="464400"/>
                  </a:lnTo>
                  <a:lnTo>
                    <a:pt x="52645" y="504572"/>
                  </a:lnTo>
                  <a:lnTo>
                    <a:pt x="80152" y="541028"/>
                  </a:lnTo>
                  <a:lnTo>
                    <a:pt x="112386" y="573262"/>
                  </a:lnTo>
                  <a:lnTo>
                    <a:pt x="148842" y="600769"/>
                  </a:lnTo>
                  <a:lnTo>
                    <a:pt x="189014" y="623043"/>
                  </a:lnTo>
                  <a:lnTo>
                    <a:pt x="232396" y="639579"/>
                  </a:lnTo>
                  <a:lnTo>
                    <a:pt x="278483" y="649871"/>
                  </a:lnTo>
                  <a:lnTo>
                    <a:pt x="326771" y="653414"/>
                  </a:lnTo>
                  <a:lnTo>
                    <a:pt x="375058" y="649871"/>
                  </a:lnTo>
                  <a:lnTo>
                    <a:pt x="421145" y="639579"/>
                  </a:lnTo>
                  <a:lnTo>
                    <a:pt x="464527" y="623043"/>
                  </a:lnTo>
                  <a:lnTo>
                    <a:pt x="504699" y="600769"/>
                  </a:lnTo>
                  <a:lnTo>
                    <a:pt x="541155" y="573262"/>
                  </a:lnTo>
                  <a:lnTo>
                    <a:pt x="573389" y="541028"/>
                  </a:lnTo>
                  <a:lnTo>
                    <a:pt x="600896" y="504572"/>
                  </a:lnTo>
                  <a:lnTo>
                    <a:pt x="623170" y="464400"/>
                  </a:lnTo>
                  <a:lnTo>
                    <a:pt x="639706" y="421018"/>
                  </a:lnTo>
                  <a:lnTo>
                    <a:pt x="649998" y="374931"/>
                  </a:lnTo>
                  <a:lnTo>
                    <a:pt x="653542" y="326643"/>
                  </a:lnTo>
                  <a:lnTo>
                    <a:pt x="649998" y="278388"/>
                  </a:lnTo>
                  <a:lnTo>
                    <a:pt x="639706" y="232326"/>
                  </a:lnTo>
                  <a:lnTo>
                    <a:pt x="623170" y="188965"/>
                  </a:lnTo>
                  <a:lnTo>
                    <a:pt x="600896" y="148809"/>
                  </a:lnTo>
                  <a:lnTo>
                    <a:pt x="573389" y="112366"/>
                  </a:lnTo>
                  <a:lnTo>
                    <a:pt x="541155" y="80140"/>
                  </a:lnTo>
                  <a:lnTo>
                    <a:pt x="504699" y="52639"/>
                  </a:lnTo>
                  <a:lnTo>
                    <a:pt x="464527" y="30368"/>
                  </a:lnTo>
                  <a:lnTo>
                    <a:pt x="421145" y="13834"/>
                  </a:lnTo>
                  <a:lnTo>
                    <a:pt x="375058" y="3543"/>
                  </a:lnTo>
                  <a:lnTo>
                    <a:pt x="326771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72856" y="1702160"/>
              <a:ext cx="438620" cy="27376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8917685" y="2172716"/>
            <a:ext cx="3134360" cy="956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80" b="1">
                <a:latin typeface="Calibri"/>
                <a:cs typeface="Calibri"/>
              </a:rPr>
              <a:t>405</a:t>
            </a:r>
            <a:r>
              <a:rPr dirty="0" sz="3200" spc="-75" b="1">
                <a:latin typeface="Calibri"/>
                <a:cs typeface="Calibri"/>
              </a:rPr>
              <a:t> </a:t>
            </a:r>
            <a:r>
              <a:rPr dirty="0" sz="3200" spc="105" b="1">
                <a:latin typeface="Calibri"/>
                <a:cs typeface="Calibri"/>
              </a:rPr>
              <a:t>Members</a:t>
            </a:r>
            <a:endParaRPr sz="3200">
              <a:latin typeface="Calibri"/>
              <a:cs typeface="Calibri"/>
            </a:endParaRPr>
          </a:p>
          <a:p>
            <a:pPr marL="35560">
              <a:lnSpc>
                <a:spcPct val="100000"/>
              </a:lnSpc>
              <a:spcBef>
                <a:spcPts val="1560"/>
              </a:spcBef>
            </a:pP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Political</a:t>
            </a: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Advocacy</a:t>
            </a:r>
            <a:r>
              <a:rPr dirty="0" sz="1600" spc="8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Member</a:t>
            </a:r>
            <a:r>
              <a:rPr dirty="0" sz="1600" spc="8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5">
                <a:solidFill>
                  <a:srgbClr val="221F1F"/>
                </a:solidFill>
                <a:latin typeface="Calibri"/>
                <a:cs typeface="Calibri"/>
              </a:rPr>
              <a:t>Council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-3" y="3570477"/>
            <a:ext cx="6276975" cy="2338705"/>
            <a:chOff x="-3" y="3570477"/>
            <a:chExt cx="6276975" cy="2338705"/>
          </a:xfrm>
        </p:grpSpPr>
        <p:sp>
          <p:nvSpPr>
            <p:cNvPr id="22" name="object 22"/>
            <p:cNvSpPr/>
            <p:nvPr/>
          </p:nvSpPr>
          <p:spPr>
            <a:xfrm>
              <a:off x="-2" y="5113527"/>
              <a:ext cx="5645785" cy="795655"/>
            </a:xfrm>
            <a:custGeom>
              <a:avLst/>
              <a:gdLst/>
              <a:ahLst/>
              <a:cxnLst/>
              <a:rect l="l" t="t" r="r" b="b"/>
              <a:pathLst>
                <a:path w="5645785" h="795654">
                  <a:moveTo>
                    <a:pt x="5248023" y="0"/>
                  </a:moveTo>
                  <a:lnTo>
                    <a:pt x="0" y="0"/>
                  </a:lnTo>
                  <a:lnTo>
                    <a:pt x="0" y="795121"/>
                  </a:lnTo>
                  <a:lnTo>
                    <a:pt x="5248023" y="795121"/>
                  </a:lnTo>
                  <a:lnTo>
                    <a:pt x="5294389" y="792446"/>
                  </a:lnTo>
                  <a:lnTo>
                    <a:pt x="5339183" y="784621"/>
                  </a:lnTo>
                  <a:lnTo>
                    <a:pt x="5382105" y="771942"/>
                  </a:lnTo>
                  <a:lnTo>
                    <a:pt x="5422857" y="754710"/>
                  </a:lnTo>
                  <a:lnTo>
                    <a:pt x="5461143" y="733221"/>
                  </a:lnTo>
                  <a:lnTo>
                    <a:pt x="5496664" y="707775"/>
                  </a:lnTo>
                  <a:lnTo>
                    <a:pt x="5529122" y="678668"/>
                  </a:lnTo>
                  <a:lnTo>
                    <a:pt x="5558219" y="646201"/>
                  </a:lnTo>
                  <a:lnTo>
                    <a:pt x="5583657" y="610670"/>
                  </a:lnTo>
                  <a:lnTo>
                    <a:pt x="5605138" y="572375"/>
                  </a:lnTo>
                  <a:lnTo>
                    <a:pt x="5622364" y="531613"/>
                  </a:lnTo>
                  <a:lnTo>
                    <a:pt x="5635037" y="488682"/>
                  </a:lnTo>
                  <a:lnTo>
                    <a:pt x="5642860" y="443882"/>
                  </a:lnTo>
                  <a:lnTo>
                    <a:pt x="5645533" y="397510"/>
                  </a:lnTo>
                  <a:lnTo>
                    <a:pt x="5642860" y="351143"/>
                  </a:lnTo>
                  <a:lnTo>
                    <a:pt x="5635037" y="306350"/>
                  </a:lnTo>
                  <a:lnTo>
                    <a:pt x="5622364" y="263428"/>
                  </a:lnTo>
                  <a:lnTo>
                    <a:pt x="5605138" y="222675"/>
                  </a:lnTo>
                  <a:lnTo>
                    <a:pt x="5583657" y="184389"/>
                  </a:lnTo>
                  <a:lnTo>
                    <a:pt x="5558219" y="148869"/>
                  </a:lnTo>
                  <a:lnTo>
                    <a:pt x="5529122" y="116411"/>
                  </a:lnTo>
                  <a:lnTo>
                    <a:pt x="5496664" y="87314"/>
                  </a:lnTo>
                  <a:lnTo>
                    <a:pt x="5461143" y="61876"/>
                  </a:lnTo>
                  <a:lnTo>
                    <a:pt x="5422857" y="40395"/>
                  </a:lnTo>
                  <a:lnTo>
                    <a:pt x="5382105" y="23169"/>
                  </a:lnTo>
                  <a:lnTo>
                    <a:pt x="5339183" y="10496"/>
                  </a:lnTo>
                  <a:lnTo>
                    <a:pt x="5294389" y="2673"/>
                  </a:lnTo>
                  <a:lnTo>
                    <a:pt x="5248023" y="0"/>
                  </a:lnTo>
                  <a:close/>
                </a:path>
              </a:pathLst>
            </a:custGeom>
            <a:solidFill>
              <a:srgbClr val="EDEB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44500" y="5279288"/>
              <a:ext cx="318135" cy="462915"/>
            </a:xfrm>
            <a:custGeom>
              <a:avLst/>
              <a:gdLst/>
              <a:ahLst/>
              <a:cxnLst/>
              <a:rect l="l" t="t" r="r" b="b"/>
              <a:pathLst>
                <a:path w="318134" h="462914">
                  <a:moveTo>
                    <a:pt x="231813" y="116230"/>
                  </a:moveTo>
                  <a:lnTo>
                    <a:pt x="230657" y="110413"/>
                  </a:lnTo>
                  <a:lnTo>
                    <a:pt x="125463" y="5232"/>
                  </a:lnTo>
                  <a:lnTo>
                    <a:pt x="120434" y="0"/>
                  </a:lnTo>
                  <a:lnTo>
                    <a:pt x="111379" y="0"/>
                  </a:lnTo>
                  <a:lnTo>
                    <a:pt x="106349" y="5232"/>
                  </a:lnTo>
                  <a:lnTo>
                    <a:pt x="5016" y="106553"/>
                  </a:lnTo>
                  <a:lnTo>
                    <a:pt x="1155" y="110413"/>
                  </a:lnTo>
                  <a:lnTo>
                    <a:pt x="0" y="116230"/>
                  </a:lnTo>
                  <a:lnTo>
                    <a:pt x="4178" y="126326"/>
                  </a:lnTo>
                  <a:lnTo>
                    <a:pt x="9105" y="129616"/>
                  </a:lnTo>
                  <a:lnTo>
                    <a:pt x="58966" y="129616"/>
                  </a:lnTo>
                  <a:lnTo>
                    <a:pt x="58966" y="456476"/>
                  </a:lnTo>
                  <a:lnTo>
                    <a:pt x="65011" y="462521"/>
                  </a:lnTo>
                  <a:lnTo>
                    <a:pt x="166789" y="462521"/>
                  </a:lnTo>
                  <a:lnTo>
                    <a:pt x="172847" y="456476"/>
                  </a:lnTo>
                  <a:lnTo>
                    <a:pt x="172847" y="129616"/>
                  </a:lnTo>
                  <a:lnTo>
                    <a:pt x="222694" y="129616"/>
                  </a:lnTo>
                  <a:lnTo>
                    <a:pt x="227622" y="126326"/>
                  </a:lnTo>
                  <a:lnTo>
                    <a:pt x="231813" y="116230"/>
                  </a:lnTo>
                  <a:close/>
                </a:path>
                <a:path w="318134" h="462914">
                  <a:moveTo>
                    <a:pt x="317588" y="195491"/>
                  </a:moveTo>
                  <a:lnTo>
                    <a:pt x="311543" y="189433"/>
                  </a:lnTo>
                  <a:lnTo>
                    <a:pt x="217233" y="189433"/>
                  </a:lnTo>
                  <a:lnTo>
                    <a:pt x="209765" y="189433"/>
                  </a:lnTo>
                  <a:lnTo>
                    <a:pt x="203708" y="195491"/>
                  </a:lnTo>
                  <a:lnTo>
                    <a:pt x="203708" y="456476"/>
                  </a:lnTo>
                  <a:lnTo>
                    <a:pt x="209765" y="462521"/>
                  </a:lnTo>
                  <a:lnTo>
                    <a:pt x="311543" y="462521"/>
                  </a:lnTo>
                  <a:lnTo>
                    <a:pt x="317588" y="456476"/>
                  </a:lnTo>
                  <a:lnTo>
                    <a:pt x="317588" y="195491"/>
                  </a:lnTo>
                  <a:close/>
                </a:path>
              </a:pathLst>
            </a:custGeom>
            <a:solidFill>
              <a:srgbClr val="00634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972" y="5584510"/>
              <a:ext cx="113880" cy="1572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0" y="3570477"/>
              <a:ext cx="6276975" cy="1341120"/>
            </a:xfrm>
            <a:custGeom>
              <a:avLst/>
              <a:gdLst/>
              <a:ahLst/>
              <a:cxnLst/>
              <a:rect l="l" t="t" r="r" b="b"/>
              <a:pathLst>
                <a:path w="6276975" h="1341120">
                  <a:moveTo>
                    <a:pt x="79032" y="1003287"/>
                  </a:moveTo>
                  <a:lnTo>
                    <a:pt x="0" y="860907"/>
                  </a:lnTo>
                  <a:lnTo>
                    <a:pt x="0" y="1145641"/>
                  </a:lnTo>
                  <a:lnTo>
                    <a:pt x="79032" y="1003287"/>
                  </a:lnTo>
                  <a:close/>
                </a:path>
                <a:path w="6276975" h="1341120">
                  <a:moveTo>
                    <a:pt x="337261" y="314820"/>
                  </a:moveTo>
                  <a:lnTo>
                    <a:pt x="162483" y="0"/>
                  </a:lnTo>
                  <a:lnTo>
                    <a:pt x="0" y="0"/>
                  </a:lnTo>
                  <a:lnTo>
                    <a:pt x="0" y="177660"/>
                  </a:lnTo>
                  <a:lnTo>
                    <a:pt x="74498" y="309905"/>
                  </a:lnTo>
                  <a:lnTo>
                    <a:pt x="0" y="446062"/>
                  </a:lnTo>
                  <a:lnTo>
                    <a:pt x="0" y="652424"/>
                  </a:lnTo>
                  <a:lnTo>
                    <a:pt x="74498" y="652424"/>
                  </a:lnTo>
                  <a:lnTo>
                    <a:pt x="149821" y="652424"/>
                  </a:lnTo>
                  <a:lnTo>
                    <a:pt x="337261" y="314820"/>
                  </a:lnTo>
                  <a:close/>
                </a:path>
                <a:path w="6276975" h="1341120">
                  <a:moveTo>
                    <a:pt x="595464" y="1003287"/>
                  </a:moveTo>
                  <a:lnTo>
                    <a:pt x="408051" y="665657"/>
                  </a:lnTo>
                  <a:lnTo>
                    <a:pt x="145288" y="665657"/>
                  </a:lnTo>
                  <a:lnTo>
                    <a:pt x="332727" y="998347"/>
                  </a:lnTo>
                  <a:lnTo>
                    <a:pt x="145288" y="1340878"/>
                  </a:lnTo>
                  <a:lnTo>
                    <a:pt x="408051" y="1340878"/>
                  </a:lnTo>
                  <a:lnTo>
                    <a:pt x="595464" y="1003287"/>
                  </a:lnTo>
                  <a:close/>
                </a:path>
                <a:path w="6276975" h="1341120">
                  <a:moveTo>
                    <a:pt x="853757" y="314820"/>
                  </a:moveTo>
                  <a:lnTo>
                    <a:pt x="678980" y="0"/>
                  </a:lnTo>
                  <a:lnTo>
                    <a:pt x="416407" y="0"/>
                  </a:lnTo>
                  <a:lnTo>
                    <a:pt x="590981" y="309905"/>
                  </a:lnTo>
                  <a:lnTo>
                    <a:pt x="403567" y="652424"/>
                  </a:lnTo>
                  <a:lnTo>
                    <a:pt x="666330" y="652424"/>
                  </a:lnTo>
                  <a:lnTo>
                    <a:pt x="853757" y="314820"/>
                  </a:lnTo>
                  <a:close/>
                </a:path>
                <a:path w="6276975" h="1341120">
                  <a:moveTo>
                    <a:pt x="1111973" y="1003287"/>
                  </a:moveTo>
                  <a:lnTo>
                    <a:pt x="924534" y="665657"/>
                  </a:lnTo>
                  <a:lnTo>
                    <a:pt x="661797" y="665657"/>
                  </a:lnTo>
                  <a:lnTo>
                    <a:pt x="849236" y="998347"/>
                  </a:lnTo>
                  <a:lnTo>
                    <a:pt x="661797" y="1340878"/>
                  </a:lnTo>
                  <a:lnTo>
                    <a:pt x="924534" y="1340878"/>
                  </a:lnTo>
                  <a:lnTo>
                    <a:pt x="1111973" y="1003287"/>
                  </a:lnTo>
                  <a:close/>
                </a:path>
                <a:path w="6276975" h="1341120">
                  <a:moveTo>
                    <a:pt x="1370190" y="314820"/>
                  </a:moveTo>
                  <a:lnTo>
                    <a:pt x="1195451" y="0"/>
                  </a:lnTo>
                  <a:lnTo>
                    <a:pt x="932853" y="0"/>
                  </a:lnTo>
                  <a:lnTo>
                    <a:pt x="1107452" y="309905"/>
                  </a:lnTo>
                  <a:lnTo>
                    <a:pt x="920013" y="652424"/>
                  </a:lnTo>
                  <a:lnTo>
                    <a:pt x="1182801" y="652424"/>
                  </a:lnTo>
                  <a:lnTo>
                    <a:pt x="1370190" y="314820"/>
                  </a:lnTo>
                  <a:close/>
                </a:path>
                <a:path w="6276975" h="1341120">
                  <a:moveTo>
                    <a:pt x="1628482" y="1003287"/>
                  </a:moveTo>
                  <a:lnTo>
                    <a:pt x="1441056" y="665657"/>
                  </a:lnTo>
                  <a:lnTo>
                    <a:pt x="1178306" y="665657"/>
                  </a:lnTo>
                  <a:lnTo>
                    <a:pt x="1365707" y="998347"/>
                  </a:lnTo>
                  <a:lnTo>
                    <a:pt x="1178306" y="1340878"/>
                  </a:lnTo>
                  <a:lnTo>
                    <a:pt x="1441056" y="1340878"/>
                  </a:lnTo>
                  <a:lnTo>
                    <a:pt x="1628482" y="1003287"/>
                  </a:lnTo>
                  <a:close/>
                </a:path>
                <a:path w="6276975" h="1341120">
                  <a:moveTo>
                    <a:pt x="1886699" y="314820"/>
                  </a:moveTo>
                  <a:lnTo>
                    <a:pt x="1711921" y="0"/>
                  </a:lnTo>
                  <a:lnTo>
                    <a:pt x="1449362" y="0"/>
                  </a:lnTo>
                  <a:lnTo>
                    <a:pt x="1623961" y="309905"/>
                  </a:lnTo>
                  <a:lnTo>
                    <a:pt x="1436522" y="652424"/>
                  </a:lnTo>
                  <a:lnTo>
                    <a:pt x="1699260" y="652424"/>
                  </a:lnTo>
                  <a:lnTo>
                    <a:pt x="1886699" y="314820"/>
                  </a:lnTo>
                  <a:close/>
                </a:path>
                <a:path w="6276975" h="1341120">
                  <a:moveTo>
                    <a:pt x="2144915" y="1003287"/>
                  </a:moveTo>
                  <a:lnTo>
                    <a:pt x="1957514" y="665657"/>
                  </a:lnTo>
                  <a:lnTo>
                    <a:pt x="1694738" y="665657"/>
                  </a:lnTo>
                  <a:lnTo>
                    <a:pt x="1882165" y="998347"/>
                  </a:lnTo>
                  <a:lnTo>
                    <a:pt x="1694738" y="1340878"/>
                  </a:lnTo>
                  <a:lnTo>
                    <a:pt x="1957514" y="1340878"/>
                  </a:lnTo>
                  <a:lnTo>
                    <a:pt x="2144915" y="1003287"/>
                  </a:lnTo>
                  <a:close/>
                </a:path>
                <a:path w="6276975" h="1341120">
                  <a:moveTo>
                    <a:pt x="2403208" y="314820"/>
                  </a:moveTo>
                  <a:lnTo>
                    <a:pt x="2228431" y="12"/>
                  </a:lnTo>
                  <a:lnTo>
                    <a:pt x="1965871" y="0"/>
                  </a:lnTo>
                  <a:lnTo>
                    <a:pt x="2140470" y="309905"/>
                  </a:lnTo>
                  <a:lnTo>
                    <a:pt x="1953031" y="652424"/>
                  </a:lnTo>
                  <a:lnTo>
                    <a:pt x="2215781" y="652424"/>
                  </a:lnTo>
                  <a:lnTo>
                    <a:pt x="2403208" y="314820"/>
                  </a:lnTo>
                  <a:close/>
                </a:path>
                <a:path w="6276975" h="1341120">
                  <a:moveTo>
                    <a:pt x="2661424" y="1003287"/>
                  </a:moveTo>
                  <a:lnTo>
                    <a:pt x="2473985" y="665657"/>
                  </a:lnTo>
                  <a:lnTo>
                    <a:pt x="2211247" y="665657"/>
                  </a:lnTo>
                  <a:lnTo>
                    <a:pt x="2398687" y="998347"/>
                  </a:lnTo>
                  <a:lnTo>
                    <a:pt x="2211247" y="1340878"/>
                  </a:lnTo>
                  <a:lnTo>
                    <a:pt x="2473985" y="1340878"/>
                  </a:lnTo>
                  <a:lnTo>
                    <a:pt x="2661424" y="1003287"/>
                  </a:lnTo>
                  <a:close/>
                </a:path>
                <a:path w="6276975" h="1341120">
                  <a:moveTo>
                    <a:pt x="2919641" y="314820"/>
                  </a:moveTo>
                  <a:lnTo>
                    <a:pt x="2744901" y="12"/>
                  </a:lnTo>
                  <a:lnTo>
                    <a:pt x="2482304" y="12"/>
                  </a:lnTo>
                  <a:lnTo>
                    <a:pt x="2656890" y="309905"/>
                  </a:lnTo>
                  <a:lnTo>
                    <a:pt x="2469464" y="652424"/>
                  </a:lnTo>
                  <a:lnTo>
                    <a:pt x="2732240" y="652424"/>
                  </a:lnTo>
                  <a:lnTo>
                    <a:pt x="2919641" y="314820"/>
                  </a:lnTo>
                  <a:close/>
                </a:path>
                <a:path w="6276975" h="1341120">
                  <a:moveTo>
                    <a:pt x="3177933" y="1003287"/>
                  </a:moveTo>
                  <a:lnTo>
                    <a:pt x="2990494" y="665657"/>
                  </a:lnTo>
                  <a:lnTo>
                    <a:pt x="2727756" y="665657"/>
                  </a:lnTo>
                  <a:lnTo>
                    <a:pt x="2915196" y="998347"/>
                  </a:lnTo>
                  <a:lnTo>
                    <a:pt x="2727756" y="1340878"/>
                  </a:lnTo>
                  <a:lnTo>
                    <a:pt x="2990494" y="1340878"/>
                  </a:lnTo>
                  <a:lnTo>
                    <a:pt x="3177933" y="1003287"/>
                  </a:lnTo>
                  <a:close/>
                </a:path>
                <a:path w="6276975" h="1341120">
                  <a:moveTo>
                    <a:pt x="3436150" y="314820"/>
                  </a:moveTo>
                  <a:lnTo>
                    <a:pt x="3261372" y="12"/>
                  </a:lnTo>
                  <a:lnTo>
                    <a:pt x="2998813" y="12"/>
                  </a:lnTo>
                  <a:lnTo>
                    <a:pt x="3173412" y="309905"/>
                  </a:lnTo>
                  <a:lnTo>
                    <a:pt x="2985973" y="652424"/>
                  </a:lnTo>
                  <a:lnTo>
                    <a:pt x="3248710" y="652424"/>
                  </a:lnTo>
                  <a:lnTo>
                    <a:pt x="3436150" y="314820"/>
                  </a:lnTo>
                  <a:close/>
                </a:path>
                <a:path w="6276975" h="1341120">
                  <a:moveTo>
                    <a:pt x="3694404" y="1003287"/>
                  </a:moveTo>
                  <a:lnTo>
                    <a:pt x="3506965" y="665657"/>
                  </a:lnTo>
                  <a:lnTo>
                    <a:pt x="3244189" y="665657"/>
                  </a:lnTo>
                  <a:lnTo>
                    <a:pt x="3431616" y="998347"/>
                  </a:lnTo>
                  <a:lnTo>
                    <a:pt x="3244189" y="1340878"/>
                  </a:lnTo>
                  <a:lnTo>
                    <a:pt x="3506965" y="1340878"/>
                  </a:lnTo>
                  <a:lnTo>
                    <a:pt x="3694404" y="1003287"/>
                  </a:lnTo>
                  <a:close/>
                </a:path>
                <a:path w="6276975" h="1341120">
                  <a:moveTo>
                    <a:pt x="3952659" y="314820"/>
                  </a:moveTo>
                  <a:lnTo>
                    <a:pt x="3777881" y="12"/>
                  </a:lnTo>
                  <a:lnTo>
                    <a:pt x="3515322" y="12"/>
                  </a:lnTo>
                  <a:lnTo>
                    <a:pt x="3689921" y="309905"/>
                  </a:lnTo>
                  <a:lnTo>
                    <a:pt x="3502482" y="652424"/>
                  </a:lnTo>
                  <a:lnTo>
                    <a:pt x="3765219" y="652424"/>
                  </a:lnTo>
                  <a:lnTo>
                    <a:pt x="3952659" y="314820"/>
                  </a:lnTo>
                  <a:close/>
                </a:path>
                <a:path w="6276975" h="1341120">
                  <a:moveTo>
                    <a:pt x="4210875" y="1003287"/>
                  </a:moveTo>
                  <a:lnTo>
                    <a:pt x="4023436" y="665657"/>
                  </a:lnTo>
                  <a:lnTo>
                    <a:pt x="3760698" y="665657"/>
                  </a:lnTo>
                  <a:lnTo>
                    <a:pt x="3948138" y="998347"/>
                  </a:lnTo>
                  <a:lnTo>
                    <a:pt x="3760698" y="1340878"/>
                  </a:lnTo>
                  <a:lnTo>
                    <a:pt x="4023436" y="1340878"/>
                  </a:lnTo>
                  <a:lnTo>
                    <a:pt x="4210875" y="1003287"/>
                  </a:lnTo>
                  <a:close/>
                </a:path>
                <a:path w="6276975" h="1341120">
                  <a:moveTo>
                    <a:pt x="4468965" y="314820"/>
                  </a:moveTo>
                  <a:lnTo>
                    <a:pt x="4294187" y="12"/>
                  </a:lnTo>
                  <a:lnTo>
                    <a:pt x="4031742" y="12"/>
                  </a:lnTo>
                  <a:lnTo>
                    <a:pt x="4206303" y="309905"/>
                  </a:lnTo>
                  <a:lnTo>
                    <a:pt x="4018915" y="652424"/>
                  </a:lnTo>
                  <a:lnTo>
                    <a:pt x="4281525" y="652424"/>
                  </a:lnTo>
                  <a:lnTo>
                    <a:pt x="4468965" y="314820"/>
                  </a:lnTo>
                  <a:close/>
                </a:path>
                <a:path w="6276975" h="1341120">
                  <a:moveTo>
                    <a:pt x="4727473" y="1003287"/>
                  </a:moveTo>
                  <a:lnTo>
                    <a:pt x="4540034" y="665657"/>
                  </a:lnTo>
                  <a:lnTo>
                    <a:pt x="4277372" y="665657"/>
                  </a:lnTo>
                  <a:lnTo>
                    <a:pt x="4464812" y="998347"/>
                  </a:lnTo>
                  <a:lnTo>
                    <a:pt x="4277372" y="1340878"/>
                  </a:lnTo>
                  <a:lnTo>
                    <a:pt x="4540034" y="1340878"/>
                  </a:lnTo>
                  <a:lnTo>
                    <a:pt x="4727473" y="1003287"/>
                  </a:lnTo>
                  <a:close/>
                </a:path>
                <a:path w="6276975" h="1341120">
                  <a:moveTo>
                    <a:pt x="4985563" y="314820"/>
                  </a:moveTo>
                  <a:lnTo>
                    <a:pt x="4810772" y="12"/>
                  </a:lnTo>
                  <a:lnTo>
                    <a:pt x="4548302" y="12"/>
                  </a:lnTo>
                  <a:lnTo>
                    <a:pt x="4722901" y="309905"/>
                  </a:lnTo>
                  <a:lnTo>
                    <a:pt x="4535462" y="652424"/>
                  </a:lnTo>
                  <a:lnTo>
                    <a:pt x="4798123" y="652424"/>
                  </a:lnTo>
                  <a:lnTo>
                    <a:pt x="4985563" y="314820"/>
                  </a:lnTo>
                  <a:close/>
                </a:path>
                <a:path w="6276975" h="1341120">
                  <a:moveTo>
                    <a:pt x="5243652" y="1003287"/>
                  </a:moveTo>
                  <a:lnTo>
                    <a:pt x="5056213" y="665657"/>
                  </a:lnTo>
                  <a:lnTo>
                    <a:pt x="4793551" y="665657"/>
                  </a:lnTo>
                  <a:lnTo>
                    <a:pt x="4980991" y="998347"/>
                  </a:lnTo>
                  <a:lnTo>
                    <a:pt x="4793551" y="1340878"/>
                  </a:lnTo>
                  <a:lnTo>
                    <a:pt x="5056213" y="1340878"/>
                  </a:lnTo>
                  <a:lnTo>
                    <a:pt x="5243652" y="1003287"/>
                  </a:lnTo>
                  <a:close/>
                </a:path>
                <a:path w="6276975" h="1341120">
                  <a:moveTo>
                    <a:pt x="5502148" y="314820"/>
                  </a:moveTo>
                  <a:lnTo>
                    <a:pt x="5327370" y="12"/>
                  </a:lnTo>
                  <a:lnTo>
                    <a:pt x="5064899" y="12"/>
                  </a:lnTo>
                  <a:lnTo>
                    <a:pt x="5239486" y="309905"/>
                  </a:lnTo>
                  <a:lnTo>
                    <a:pt x="5052060" y="652424"/>
                  </a:lnTo>
                  <a:lnTo>
                    <a:pt x="5314721" y="652424"/>
                  </a:lnTo>
                  <a:lnTo>
                    <a:pt x="5502148" y="314820"/>
                  </a:lnTo>
                  <a:close/>
                </a:path>
                <a:path w="6276975" h="1341120">
                  <a:moveTo>
                    <a:pt x="5760237" y="1003287"/>
                  </a:moveTo>
                  <a:lnTo>
                    <a:pt x="5572811" y="665657"/>
                  </a:lnTo>
                  <a:lnTo>
                    <a:pt x="5310149" y="665657"/>
                  </a:lnTo>
                  <a:lnTo>
                    <a:pt x="5497576" y="998347"/>
                  </a:lnTo>
                  <a:lnTo>
                    <a:pt x="5310149" y="1340878"/>
                  </a:lnTo>
                  <a:lnTo>
                    <a:pt x="5572811" y="1340878"/>
                  </a:lnTo>
                  <a:lnTo>
                    <a:pt x="5760237" y="1003287"/>
                  </a:lnTo>
                  <a:close/>
                </a:path>
                <a:path w="6276975" h="1341120">
                  <a:moveTo>
                    <a:pt x="6276835" y="1003287"/>
                  </a:moveTo>
                  <a:lnTo>
                    <a:pt x="6089396" y="665657"/>
                  </a:lnTo>
                  <a:lnTo>
                    <a:pt x="5826734" y="665657"/>
                  </a:lnTo>
                  <a:lnTo>
                    <a:pt x="6014174" y="998347"/>
                  </a:lnTo>
                  <a:lnTo>
                    <a:pt x="5826734" y="1340878"/>
                  </a:lnTo>
                  <a:lnTo>
                    <a:pt x="6089396" y="1340878"/>
                  </a:lnTo>
                  <a:lnTo>
                    <a:pt x="6276835" y="1003287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432612" y="3776346"/>
            <a:ext cx="2849245" cy="2014855"/>
          </a:xfrm>
          <a:prstGeom prst="rect">
            <a:avLst/>
          </a:prstGeom>
        </p:spPr>
        <p:txBody>
          <a:bodyPr wrap="square" lIns="0" tIns="3663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85"/>
              </a:spcBef>
            </a:pPr>
            <a:r>
              <a:rPr dirty="0" sz="4800" spc="290" b="1">
                <a:solidFill>
                  <a:srgbClr val="FFFFFF"/>
                </a:solidFill>
                <a:latin typeface="Calibri"/>
                <a:cs typeface="Calibri"/>
              </a:rPr>
              <a:t>PAC</a:t>
            </a:r>
            <a:r>
              <a:rPr dirty="0" sz="48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800" spc="235" b="1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endParaRPr sz="4800">
              <a:latin typeface="Calibri"/>
              <a:cs typeface="Calibri"/>
            </a:endParaRPr>
          </a:p>
          <a:p>
            <a:pPr marL="756285">
              <a:lnSpc>
                <a:spcPct val="100000"/>
              </a:lnSpc>
              <a:spcBef>
                <a:spcPts val="2320"/>
              </a:spcBef>
            </a:pPr>
            <a:r>
              <a:rPr dirty="0" sz="4000" spc="100" b="1">
                <a:solidFill>
                  <a:srgbClr val="006343"/>
                </a:solidFill>
                <a:latin typeface="Calibri"/>
                <a:cs typeface="Calibri"/>
              </a:rPr>
              <a:t>$250,000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27" name="object 27" descr="A green and black logo with a road and a star  AI-generated content may be incorrect.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0916" y="1273693"/>
            <a:ext cx="1911095" cy="1935458"/>
          </a:xfrm>
          <a:prstGeom prst="rect">
            <a:avLst/>
          </a:prstGeom>
        </p:spPr>
      </p:pic>
      <p:pic>
        <p:nvPicPr>
          <p:cNvPr id="28" name="object 28" descr="A qr code on a black background  AI-generated content may be incorrect.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38489" y="3726776"/>
            <a:ext cx="2452370" cy="248754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25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70" y="0"/>
              <a:ext cx="295567" cy="6426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31835" y="4284471"/>
              <a:ext cx="3859149" cy="25735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2904" y="3996306"/>
              <a:ext cx="3638804" cy="28616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11895" y="1515491"/>
              <a:ext cx="3880104" cy="27689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711699" cy="68579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11700" y="0"/>
              <a:ext cx="3602354" cy="399630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25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" y="0"/>
            <a:ext cx="12192000" cy="2962910"/>
            <a:chOff x="-2" y="0"/>
            <a:chExt cx="12192000" cy="2962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2" y="564146"/>
              <a:ext cx="1589277" cy="438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3504"/>
              <a:ext cx="12192000" cy="28592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-2" y="1646427"/>
              <a:ext cx="5645785" cy="795655"/>
            </a:xfrm>
            <a:custGeom>
              <a:avLst/>
              <a:gdLst/>
              <a:ahLst/>
              <a:cxnLst/>
              <a:rect l="l" t="t" r="r" b="b"/>
              <a:pathLst>
                <a:path w="5645785" h="795655">
                  <a:moveTo>
                    <a:pt x="5248023" y="0"/>
                  </a:moveTo>
                  <a:lnTo>
                    <a:pt x="0" y="0"/>
                  </a:lnTo>
                  <a:lnTo>
                    <a:pt x="0" y="795147"/>
                  </a:lnTo>
                  <a:lnTo>
                    <a:pt x="5248023" y="795147"/>
                  </a:lnTo>
                  <a:lnTo>
                    <a:pt x="5294389" y="792471"/>
                  </a:lnTo>
                  <a:lnTo>
                    <a:pt x="5339183" y="784643"/>
                  </a:lnTo>
                  <a:lnTo>
                    <a:pt x="5382105" y="771962"/>
                  </a:lnTo>
                  <a:lnTo>
                    <a:pt x="5422857" y="754726"/>
                  </a:lnTo>
                  <a:lnTo>
                    <a:pt x="5461143" y="733233"/>
                  </a:lnTo>
                  <a:lnTo>
                    <a:pt x="5496664" y="707782"/>
                  </a:lnTo>
                  <a:lnTo>
                    <a:pt x="5529122" y="678672"/>
                  </a:lnTo>
                  <a:lnTo>
                    <a:pt x="5558219" y="646200"/>
                  </a:lnTo>
                  <a:lnTo>
                    <a:pt x="5583657" y="610667"/>
                  </a:lnTo>
                  <a:lnTo>
                    <a:pt x="5605138" y="572369"/>
                  </a:lnTo>
                  <a:lnTo>
                    <a:pt x="5622364" y="531606"/>
                  </a:lnTo>
                  <a:lnTo>
                    <a:pt x="5635037" y="488676"/>
                  </a:lnTo>
                  <a:lnTo>
                    <a:pt x="5642860" y="443878"/>
                  </a:lnTo>
                  <a:lnTo>
                    <a:pt x="5645533" y="397510"/>
                  </a:lnTo>
                  <a:lnTo>
                    <a:pt x="5642860" y="351143"/>
                  </a:lnTo>
                  <a:lnTo>
                    <a:pt x="5635037" y="306350"/>
                  </a:lnTo>
                  <a:lnTo>
                    <a:pt x="5622364" y="263428"/>
                  </a:lnTo>
                  <a:lnTo>
                    <a:pt x="5605138" y="222675"/>
                  </a:lnTo>
                  <a:lnTo>
                    <a:pt x="5583657" y="184389"/>
                  </a:lnTo>
                  <a:lnTo>
                    <a:pt x="5558219" y="148869"/>
                  </a:lnTo>
                  <a:lnTo>
                    <a:pt x="5529122" y="116411"/>
                  </a:lnTo>
                  <a:lnTo>
                    <a:pt x="5496664" y="87314"/>
                  </a:lnTo>
                  <a:lnTo>
                    <a:pt x="5461143" y="61876"/>
                  </a:lnTo>
                  <a:lnTo>
                    <a:pt x="5422857" y="40395"/>
                  </a:lnTo>
                  <a:lnTo>
                    <a:pt x="5382105" y="23169"/>
                  </a:lnTo>
                  <a:lnTo>
                    <a:pt x="5339183" y="10496"/>
                  </a:lnTo>
                  <a:lnTo>
                    <a:pt x="5294389" y="2673"/>
                  </a:lnTo>
                  <a:lnTo>
                    <a:pt x="5248023" y="0"/>
                  </a:lnTo>
                  <a:close/>
                </a:path>
              </a:pathLst>
            </a:custGeom>
            <a:solidFill>
              <a:srgbClr val="EDEB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176324" y="1721941"/>
            <a:ext cx="410464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110">
                <a:solidFill>
                  <a:srgbClr val="006343"/>
                </a:solidFill>
              </a:rPr>
              <a:t>TAKE</a:t>
            </a:r>
            <a:r>
              <a:rPr dirty="0" sz="3600" spc="-80">
                <a:solidFill>
                  <a:srgbClr val="006343"/>
                </a:solidFill>
              </a:rPr>
              <a:t> </a:t>
            </a:r>
            <a:r>
              <a:rPr dirty="0" sz="3600" spc="175">
                <a:solidFill>
                  <a:srgbClr val="006343"/>
                </a:solidFill>
              </a:rPr>
              <a:t>ACTION</a:t>
            </a:r>
            <a:r>
              <a:rPr dirty="0" sz="3600" spc="-75">
                <a:solidFill>
                  <a:srgbClr val="006343"/>
                </a:solidFill>
              </a:rPr>
              <a:t> </a:t>
            </a:r>
            <a:r>
              <a:rPr dirty="0" sz="3600" spc="75">
                <a:solidFill>
                  <a:srgbClr val="006343"/>
                </a:solidFill>
              </a:rPr>
              <a:t>NOW!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0" y="103377"/>
            <a:ext cx="11753850" cy="3671570"/>
            <a:chOff x="0" y="103377"/>
            <a:chExt cx="11753850" cy="367157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098" y="1752600"/>
              <a:ext cx="727138" cy="58077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103377"/>
              <a:ext cx="6648450" cy="1341120"/>
            </a:xfrm>
            <a:custGeom>
              <a:avLst/>
              <a:gdLst/>
              <a:ahLst/>
              <a:cxnLst/>
              <a:rect l="l" t="t" r="r" b="b"/>
              <a:pathLst>
                <a:path w="6648450" h="1341120">
                  <a:moveTo>
                    <a:pt x="192227" y="314820"/>
                  </a:moveTo>
                  <a:lnTo>
                    <a:pt x="17437" y="0"/>
                  </a:lnTo>
                  <a:lnTo>
                    <a:pt x="0" y="0"/>
                  </a:lnTo>
                  <a:lnTo>
                    <a:pt x="0" y="652424"/>
                  </a:lnTo>
                  <a:lnTo>
                    <a:pt x="4787" y="652424"/>
                  </a:lnTo>
                  <a:lnTo>
                    <a:pt x="192227" y="314820"/>
                  </a:lnTo>
                  <a:close/>
                </a:path>
                <a:path w="6648450" h="1341120">
                  <a:moveTo>
                    <a:pt x="450519" y="1003287"/>
                  </a:moveTo>
                  <a:lnTo>
                    <a:pt x="263080" y="665657"/>
                  </a:lnTo>
                  <a:lnTo>
                    <a:pt x="304" y="665657"/>
                  </a:lnTo>
                  <a:lnTo>
                    <a:pt x="187731" y="998347"/>
                  </a:lnTo>
                  <a:lnTo>
                    <a:pt x="304" y="1340878"/>
                  </a:lnTo>
                  <a:lnTo>
                    <a:pt x="263080" y="1340878"/>
                  </a:lnTo>
                  <a:lnTo>
                    <a:pt x="450519" y="1003287"/>
                  </a:lnTo>
                  <a:close/>
                </a:path>
                <a:path w="6648450" h="1341120">
                  <a:moveTo>
                    <a:pt x="708736" y="314820"/>
                  </a:moveTo>
                  <a:lnTo>
                    <a:pt x="533946" y="0"/>
                  </a:lnTo>
                  <a:lnTo>
                    <a:pt x="271386" y="0"/>
                  </a:lnTo>
                  <a:lnTo>
                    <a:pt x="445947" y="309905"/>
                  </a:lnTo>
                  <a:lnTo>
                    <a:pt x="258559" y="652424"/>
                  </a:lnTo>
                  <a:lnTo>
                    <a:pt x="521296" y="652424"/>
                  </a:lnTo>
                  <a:lnTo>
                    <a:pt x="708736" y="314820"/>
                  </a:lnTo>
                  <a:close/>
                </a:path>
                <a:path w="6648450" h="1341120">
                  <a:moveTo>
                    <a:pt x="966939" y="1003287"/>
                  </a:moveTo>
                  <a:lnTo>
                    <a:pt x="779513" y="665657"/>
                  </a:lnTo>
                  <a:lnTo>
                    <a:pt x="516763" y="665657"/>
                  </a:lnTo>
                  <a:lnTo>
                    <a:pt x="704202" y="998347"/>
                  </a:lnTo>
                  <a:lnTo>
                    <a:pt x="516763" y="1340878"/>
                  </a:lnTo>
                  <a:lnTo>
                    <a:pt x="779513" y="1340878"/>
                  </a:lnTo>
                  <a:lnTo>
                    <a:pt x="966939" y="1003287"/>
                  </a:lnTo>
                  <a:close/>
                </a:path>
                <a:path w="6648450" h="1341120">
                  <a:moveTo>
                    <a:pt x="1225232" y="314820"/>
                  </a:moveTo>
                  <a:lnTo>
                    <a:pt x="1050455" y="0"/>
                  </a:lnTo>
                  <a:lnTo>
                    <a:pt x="787857" y="0"/>
                  </a:lnTo>
                  <a:lnTo>
                    <a:pt x="962456" y="309905"/>
                  </a:lnTo>
                  <a:lnTo>
                    <a:pt x="775017" y="652424"/>
                  </a:lnTo>
                  <a:lnTo>
                    <a:pt x="1037805" y="652424"/>
                  </a:lnTo>
                  <a:lnTo>
                    <a:pt x="1225232" y="314820"/>
                  </a:lnTo>
                  <a:close/>
                </a:path>
                <a:path w="6648450" h="1341120">
                  <a:moveTo>
                    <a:pt x="1483448" y="1003287"/>
                  </a:moveTo>
                  <a:lnTo>
                    <a:pt x="1296009" y="665657"/>
                  </a:lnTo>
                  <a:lnTo>
                    <a:pt x="1033272" y="665657"/>
                  </a:lnTo>
                  <a:lnTo>
                    <a:pt x="1220660" y="998347"/>
                  </a:lnTo>
                  <a:lnTo>
                    <a:pt x="1033272" y="1340878"/>
                  </a:lnTo>
                  <a:lnTo>
                    <a:pt x="1296009" y="1340878"/>
                  </a:lnTo>
                  <a:lnTo>
                    <a:pt x="1483448" y="1003287"/>
                  </a:lnTo>
                  <a:close/>
                </a:path>
                <a:path w="6648450" h="1341120">
                  <a:moveTo>
                    <a:pt x="1741665" y="314820"/>
                  </a:moveTo>
                  <a:lnTo>
                    <a:pt x="1566875" y="0"/>
                  </a:lnTo>
                  <a:lnTo>
                    <a:pt x="1304328" y="0"/>
                  </a:lnTo>
                  <a:lnTo>
                    <a:pt x="1478915" y="309905"/>
                  </a:lnTo>
                  <a:lnTo>
                    <a:pt x="1291488" y="652424"/>
                  </a:lnTo>
                  <a:lnTo>
                    <a:pt x="1554226" y="652424"/>
                  </a:lnTo>
                  <a:lnTo>
                    <a:pt x="1741665" y="314820"/>
                  </a:lnTo>
                  <a:close/>
                </a:path>
                <a:path w="6648450" h="1341120">
                  <a:moveTo>
                    <a:pt x="1999957" y="1003287"/>
                  </a:moveTo>
                  <a:lnTo>
                    <a:pt x="1812518" y="665657"/>
                  </a:lnTo>
                  <a:lnTo>
                    <a:pt x="1549742" y="665657"/>
                  </a:lnTo>
                  <a:lnTo>
                    <a:pt x="1737169" y="998347"/>
                  </a:lnTo>
                  <a:lnTo>
                    <a:pt x="1549742" y="1340878"/>
                  </a:lnTo>
                  <a:lnTo>
                    <a:pt x="1812518" y="1340878"/>
                  </a:lnTo>
                  <a:lnTo>
                    <a:pt x="1999957" y="1003287"/>
                  </a:lnTo>
                  <a:close/>
                </a:path>
                <a:path w="6648450" h="1341120">
                  <a:moveTo>
                    <a:pt x="2258161" y="314820"/>
                  </a:moveTo>
                  <a:lnTo>
                    <a:pt x="2083384" y="0"/>
                  </a:lnTo>
                  <a:lnTo>
                    <a:pt x="1820824" y="0"/>
                  </a:lnTo>
                  <a:lnTo>
                    <a:pt x="1995385" y="309905"/>
                  </a:lnTo>
                  <a:lnTo>
                    <a:pt x="1807984" y="652424"/>
                  </a:lnTo>
                  <a:lnTo>
                    <a:pt x="2070735" y="652424"/>
                  </a:lnTo>
                  <a:lnTo>
                    <a:pt x="2258161" y="314820"/>
                  </a:lnTo>
                  <a:close/>
                </a:path>
                <a:path w="6648450" h="1341120">
                  <a:moveTo>
                    <a:pt x="2516378" y="1003287"/>
                  </a:moveTo>
                  <a:lnTo>
                    <a:pt x="2328938" y="665657"/>
                  </a:lnTo>
                  <a:lnTo>
                    <a:pt x="2066201" y="665657"/>
                  </a:lnTo>
                  <a:lnTo>
                    <a:pt x="2253640" y="998347"/>
                  </a:lnTo>
                  <a:lnTo>
                    <a:pt x="2066201" y="1340878"/>
                  </a:lnTo>
                  <a:lnTo>
                    <a:pt x="2328938" y="1340878"/>
                  </a:lnTo>
                  <a:lnTo>
                    <a:pt x="2516378" y="1003287"/>
                  </a:lnTo>
                  <a:close/>
                </a:path>
                <a:path w="6648450" h="1341120">
                  <a:moveTo>
                    <a:pt x="2774670" y="314820"/>
                  </a:moveTo>
                  <a:lnTo>
                    <a:pt x="2599893" y="0"/>
                  </a:lnTo>
                  <a:lnTo>
                    <a:pt x="2337295" y="0"/>
                  </a:lnTo>
                  <a:lnTo>
                    <a:pt x="2511895" y="309905"/>
                  </a:lnTo>
                  <a:lnTo>
                    <a:pt x="2324455" y="652424"/>
                  </a:lnTo>
                  <a:lnTo>
                    <a:pt x="2587244" y="652424"/>
                  </a:lnTo>
                  <a:lnTo>
                    <a:pt x="2774670" y="314820"/>
                  </a:lnTo>
                  <a:close/>
                </a:path>
                <a:path w="6648450" h="1341120">
                  <a:moveTo>
                    <a:pt x="3032887" y="1003287"/>
                  </a:moveTo>
                  <a:lnTo>
                    <a:pt x="2845447" y="665657"/>
                  </a:lnTo>
                  <a:lnTo>
                    <a:pt x="2582710" y="665657"/>
                  </a:lnTo>
                  <a:lnTo>
                    <a:pt x="2770149" y="998347"/>
                  </a:lnTo>
                  <a:lnTo>
                    <a:pt x="2582710" y="1340878"/>
                  </a:lnTo>
                  <a:lnTo>
                    <a:pt x="2845447" y="1340878"/>
                  </a:lnTo>
                  <a:lnTo>
                    <a:pt x="3032887" y="1003287"/>
                  </a:lnTo>
                  <a:close/>
                </a:path>
                <a:path w="6648450" h="1341120">
                  <a:moveTo>
                    <a:pt x="3291090" y="314820"/>
                  </a:moveTo>
                  <a:lnTo>
                    <a:pt x="3116313" y="0"/>
                  </a:lnTo>
                  <a:lnTo>
                    <a:pt x="2853766" y="0"/>
                  </a:lnTo>
                  <a:lnTo>
                    <a:pt x="3028353" y="309905"/>
                  </a:lnTo>
                  <a:lnTo>
                    <a:pt x="2840913" y="652424"/>
                  </a:lnTo>
                  <a:lnTo>
                    <a:pt x="3103664" y="652424"/>
                  </a:lnTo>
                  <a:lnTo>
                    <a:pt x="3291090" y="314820"/>
                  </a:lnTo>
                  <a:close/>
                </a:path>
                <a:path w="6648450" h="1341120">
                  <a:moveTo>
                    <a:pt x="3549396" y="1003287"/>
                  </a:moveTo>
                  <a:lnTo>
                    <a:pt x="3361956" y="665657"/>
                  </a:lnTo>
                  <a:lnTo>
                    <a:pt x="3099168" y="665657"/>
                  </a:lnTo>
                  <a:lnTo>
                    <a:pt x="3286607" y="998347"/>
                  </a:lnTo>
                  <a:lnTo>
                    <a:pt x="3099168" y="1340878"/>
                  </a:lnTo>
                  <a:lnTo>
                    <a:pt x="3361956" y="1340878"/>
                  </a:lnTo>
                  <a:lnTo>
                    <a:pt x="3549396" y="1003287"/>
                  </a:lnTo>
                  <a:close/>
                </a:path>
                <a:path w="6648450" h="1341120">
                  <a:moveTo>
                    <a:pt x="3807599" y="314820"/>
                  </a:moveTo>
                  <a:lnTo>
                    <a:pt x="3632822" y="0"/>
                  </a:lnTo>
                  <a:lnTo>
                    <a:pt x="3370262" y="0"/>
                  </a:lnTo>
                  <a:lnTo>
                    <a:pt x="3544862" y="309905"/>
                  </a:lnTo>
                  <a:lnTo>
                    <a:pt x="3357422" y="652424"/>
                  </a:lnTo>
                  <a:lnTo>
                    <a:pt x="3620173" y="652424"/>
                  </a:lnTo>
                  <a:lnTo>
                    <a:pt x="3807599" y="314820"/>
                  </a:lnTo>
                  <a:close/>
                </a:path>
                <a:path w="6648450" h="1341120">
                  <a:moveTo>
                    <a:pt x="4065689" y="1003287"/>
                  </a:moveTo>
                  <a:lnTo>
                    <a:pt x="3878249" y="665657"/>
                  </a:lnTo>
                  <a:lnTo>
                    <a:pt x="3615639" y="665657"/>
                  </a:lnTo>
                  <a:lnTo>
                    <a:pt x="3803027" y="998347"/>
                  </a:lnTo>
                  <a:lnTo>
                    <a:pt x="3615639" y="1340878"/>
                  </a:lnTo>
                  <a:lnTo>
                    <a:pt x="3878249" y="1340878"/>
                  </a:lnTo>
                  <a:lnTo>
                    <a:pt x="4065689" y="1003287"/>
                  </a:lnTo>
                  <a:close/>
                </a:path>
                <a:path w="6648450" h="1341120">
                  <a:moveTo>
                    <a:pt x="4324197" y="314820"/>
                  </a:moveTo>
                  <a:lnTo>
                    <a:pt x="4149407" y="12"/>
                  </a:lnTo>
                  <a:lnTo>
                    <a:pt x="3886936" y="0"/>
                  </a:lnTo>
                  <a:lnTo>
                    <a:pt x="4061536" y="309905"/>
                  </a:lnTo>
                  <a:lnTo>
                    <a:pt x="3874097" y="652424"/>
                  </a:lnTo>
                  <a:lnTo>
                    <a:pt x="4136758" y="652424"/>
                  </a:lnTo>
                  <a:lnTo>
                    <a:pt x="4324197" y="314820"/>
                  </a:lnTo>
                  <a:close/>
                </a:path>
                <a:path w="6648450" h="1341120">
                  <a:moveTo>
                    <a:pt x="4582274" y="1003287"/>
                  </a:moveTo>
                  <a:lnTo>
                    <a:pt x="4394847" y="665657"/>
                  </a:lnTo>
                  <a:lnTo>
                    <a:pt x="4132186" y="665657"/>
                  </a:lnTo>
                  <a:lnTo>
                    <a:pt x="4319625" y="998347"/>
                  </a:lnTo>
                  <a:lnTo>
                    <a:pt x="4132186" y="1340878"/>
                  </a:lnTo>
                  <a:lnTo>
                    <a:pt x="4394847" y="1340878"/>
                  </a:lnTo>
                  <a:lnTo>
                    <a:pt x="4582274" y="1003287"/>
                  </a:lnTo>
                  <a:close/>
                </a:path>
                <a:path w="6648450" h="1341120">
                  <a:moveTo>
                    <a:pt x="4840363" y="314820"/>
                  </a:moveTo>
                  <a:lnTo>
                    <a:pt x="4665586" y="12"/>
                  </a:lnTo>
                  <a:lnTo>
                    <a:pt x="4403115" y="12"/>
                  </a:lnTo>
                  <a:lnTo>
                    <a:pt x="4577702" y="309905"/>
                  </a:lnTo>
                  <a:lnTo>
                    <a:pt x="4390275" y="652424"/>
                  </a:lnTo>
                  <a:lnTo>
                    <a:pt x="4652937" y="652424"/>
                  </a:lnTo>
                  <a:lnTo>
                    <a:pt x="4840363" y="314820"/>
                  </a:lnTo>
                  <a:close/>
                </a:path>
                <a:path w="6648450" h="1341120">
                  <a:moveTo>
                    <a:pt x="5098872" y="1003287"/>
                  </a:moveTo>
                  <a:lnTo>
                    <a:pt x="4911433" y="665657"/>
                  </a:lnTo>
                  <a:lnTo>
                    <a:pt x="4648771" y="665657"/>
                  </a:lnTo>
                  <a:lnTo>
                    <a:pt x="4836211" y="998347"/>
                  </a:lnTo>
                  <a:lnTo>
                    <a:pt x="4648771" y="1340878"/>
                  </a:lnTo>
                  <a:lnTo>
                    <a:pt x="4911433" y="1340878"/>
                  </a:lnTo>
                  <a:lnTo>
                    <a:pt x="5098872" y="1003287"/>
                  </a:lnTo>
                  <a:close/>
                </a:path>
                <a:path w="6648450" h="1341120">
                  <a:moveTo>
                    <a:pt x="5356961" y="314820"/>
                  </a:moveTo>
                  <a:lnTo>
                    <a:pt x="5182171" y="12"/>
                  </a:lnTo>
                  <a:lnTo>
                    <a:pt x="4919700" y="12"/>
                  </a:lnTo>
                  <a:lnTo>
                    <a:pt x="5094300" y="309905"/>
                  </a:lnTo>
                  <a:lnTo>
                    <a:pt x="4906861" y="652424"/>
                  </a:lnTo>
                  <a:lnTo>
                    <a:pt x="5169522" y="652424"/>
                  </a:lnTo>
                  <a:lnTo>
                    <a:pt x="5356961" y="314820"/>
                  </a:lnTo>
                  <a:close/>
                </a:path>
                <a:path w="6648450" h="1341120">
                  <a:moveTo>
                    <a:pt x="5615457" y="1003287"/>
                  </a:moveTo>
                  <a:lnTo>
                    <a:pt x="5428018" y="665657"/>
                  </a:lnTo>
                  <a:lnTo>
                    <a:pt x="5164950" y="665657"/>
                  </a:lnTo>
                  <a:lnTo>
                    <a:pt x="5352389" y="998347"/>
                  </a:lnTo>
                  <a:lnTo>
                    <a:pt x="5164950" y="1340878"/>
                  </a:lnTo>
                  <a:lnTo>
                    <a:pt x="5428018" y="1340878"/>
                  </a:lnTo>
                  <a:lnTo>
                    <a:pt x="5615457" y="1003287"/>
                  </a:lnTo>
                  <a:close/>
                </a:path>
                <a:path w="6648450" h="1341120">
                  <a:moveTo>
                    <a:pt x="5873547" y="314820"/>
                  </a:moveTo>
                  <a:lnTo>
                    <a:pt x="5698769" y="12"/>
                  </a:lnTo>
                  <a:lnTo>
                    <a:pt x="5436298" y="12"/>
                  </a:lnTo>
                  <a:lnTo>
                    <a:pt x="5610885" y="309905"/>
                  </a:lnTo>
                  <a:lnTo>
                    <a:pt x="5423446" y="652424"/>
                  </a:lnTo>
                  <a:lnTo>
                    <a:pt x="5686107" y="652424"/>
                  </a:lnTo>
                  <a:lnTo>
                    <a:pt x="5873547" y="314820"/>
                  </a:lnTo>
                  <a:close/>
                </a:path>
                <a:path w="6648450" h="1341120">
                  <a:moveTo>
                    <a:pt x="6131636" y="1003287"/>
                  </a:moveTo>
                  <a:lnTo>
                    <a:pt x="5944197" y="665657"/>
                  </a:lnTo>
                  <a:lnTo>
                    <a:pt x="5681535" y="665657"/>
                  </a:lnTo>
                  <a:lnTo>
                    <a:pt x="5868975" y="998347"/>
                  </a:lnTo>
                  <a:lnTo>
                    <a:pt x="5681535" y="1340878"/>
                  </a:lnTo>
                  <a:lnTo>
                    <a:pt x="5944197" y="1340878"/>
                  </a:lnTo>
                  <a:lnTo>
                    <a:pt x="6131636" y="1003287"/>
                  </a:lnTo>
                  <a:close/>
                </a:path>
                <a:path w="6648450" h="1341120">
                  <a:moveTo>
                    <a:pt x="6648221" y="1003287"/>
                  </a:moveTo>
                  <a:lnTo>
                    <a:pt x="6460782" y="665657"/>
                  </a:lnTo>
                  <a:lnTo>
                    <a:pt x="6198133" y="665657"/>
                  </a:lnTo>
                  <a:lnTo>
                    <a:pt x="6385560" y="998347"/>
                  </a:lnTo>
                  <a:lnTo>
                    <a:pt x="6198133" y="1340878"/>
                  </a:lnTo>
                  <a:lnTo>
                    <a:pt x="6460782" y="1340878"/>
                  </a:lnTo>
                  <a:lnTo>
                    <a:pt x="6648221" y="1003287"/>
                  </a:lnTo>
                  <a:close/>
                </a:path>
              </a:pathLst>
            </a:custGeom>
            <a:solidFill>
              <a:srgbClr val="FFFFFF">
                <a:alpha val="1490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1479" y="1322578"/>
              <a:ext cx="2452370" cy="24523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25075" y="546531"/>
              <a:ext cx="1621536" cy="48343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25602" y="3108452"/>
            <a:ext cx="8579485" cy="2906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Join</a:t>
            </a:r>
            <a:r>
              <a:rPr dirty="0" sz="24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NAPA’s </a:t>
            </a:r>
            <a:r>
              <a:rPr dirty="0" sz="2400" spc="65">
                <a:solidFill>
                  <a:srgbClr val="221F1F"/>
                </a:solidFill>
                <a:latin typeface="Calibri"/>
                <a:cs typeface="Calibri"/>
              </a:rPr>
              <a:t>Political</a:t>
            </a:r>
            <a:r>
              <a:rPr dirty="0" sz="2400" spc="-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221F1F"/>
                </a:solidFill>
                <a:latin typeface="Calibri"/>
                <a:cs typeface="Calibri"/>
              </a:rPr>
              <a:t>Advocacy</a:t>
            </a:r>
            <a:r>
              <a:rPr dirty="0" sz="24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Member</a:t>
            </a:r>
            <a:r>
              <a:rPr dirty="0" sz="2400" spc="-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20">
                <a:solidFill>
                  <a:srgbClr val="221F1F"/>
                </a:solidFill>
                <a:latin typeface="Calibri"/>
                <a:cs typeface="Calibri"/>
              </a:rPr>
              <a:t>Council</a:t>
            </a:r>
            <a:r>
              <a:rPr dirty="0" sz="24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85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45">
                <a:solidFill>
                  <a:srgbClr val="221F1F"/>
                </a:solidFill>
                <a:latin typeface="Calibri"/>
                <a:cs typeface="Calibri"/>
              </a:rPr>
              <a:t>Legislative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dirty="0" sz="2400" spc="75">
                <a:solidFill>
                  <a:srgbClr val="221F1F"/>
                </a:solidFill>
                <a:latin typeface="Calibri"/>
                <a:cs typeface="Calibri"/>
              </a:rPr>
              <a:t>Committee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 spc="100">
                <a:solidFill>
                  <a:srgbClr val="221F1F"/>
                </a:solidFill>
                <a:latin typeface="Calibri"/>
                <a:cs typeface="Calibri"/>
              </a:rPr>
              <a:t>Contact</a:t>
            </a:r>
            <a:r>
              <a:rPr dirty="0" sz="2400" spc="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your</a:t>
            </a:r>
            <a:r>
              <a:rPr dirty="0" sz="24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221F1F"/>
                </a:solidFill>
                <a:latin typeface="Calibri"/>
                <a:cs typeface="Calibri"/>
              </a:rPr>
              <a:t>Representatives</a:t>
            </a:r>
            <a:r>
              <a:rPr dirty="0" sz="2400" spc="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50">
                <a:solidFill>
                  <a:srgbClr val="221F1F"/>
                </a:solidFill>
                <a:latin typeface="Calibri"/>
                <a:cs typeface="Calibri"/>
              </a:rPr>
              <a:t>about</a:t>
            </a:r>
            <a:r>
              <a:rPr dirty="0" sz="24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highway</a:t>
            </a:r>
            <a:r>
              <a:rPr dirty="0" sz="2400" spc="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221F1F"/>
                </a:solidFill>
                <a:latin typeface="Calibri"/>
                <a:cs typeface="Calibri"/>
              </a:rPr>
              <a:t>reauthorization</a:t>
            </a:r>
            <a:endParaRPr sz="2400">
              <a:latin typeface="Calibri"/>
              <a:cs typeface="Calibri"/>
            </a:endParaRPr>
          </a:p>
          <a:p>
            <a:pPr marL="355600" marR="1043940" indent="-342900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355600" algn="l"/>
              </a:tabLst>
            </a:pP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Join </a:t>
            </a:r>
            <a:r>
              <a:rPr dirty="0" sz="2400" spc="140">
                <a:solidFill>
                  <a:srgbClr val="221F1F"/>
                </a:solidFill>
                <a:latin typeface="Calibri"/>
                <a:cs typeface="Calibri"/>
              </a:rPr>
              <a:t>us</a:t>
            </a:r>
            <a:r>
              <a:rPr dirty="0" sz="2400" spc="-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for our</a:t>
            </a:r>
            <a:r>
              <a:rPr dirty="0" sz="2400" spc="-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next</a:t>
            </a:r>
            <a:r>
              <a:rPr dirty="0" sz="2400" spc="-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114">
                <a:solidFill>
                  <a:srgbClr val="221F1F"/>
                </a:solidFill>
                <a:latin typeface="Calibri"/>
                <a:cs typeface="Calibri"/>
              </a:rPr>
              <a:t>PAC</a:t>
            </a:r>
            <a:r>
              <a:rPr dirty="0" sz="24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event</a:t>
            </a:r>
            <a:r>
              <a:rPr dirty="0" sz="2400" spc="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114">
                <a:solidFill>
                  <a:srgbClr val="221F1F"/>
                </a:solidFill>
                <a:latin typeface="Calibri"/>
                <a:cs typeface="Calibri"/>
              </a:rPr>
              <a:t>–</a:t>
            </a:r>
            <a:r>
              <a:rPr dirty="0" sz="2400" spc="-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NAPA</a:t>
            </a:r>
            <a:r>
              <a:rPr dirty="0" sz="24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221F1F"/>
                </a:solidFill>
                <a:latin typeface="Calibri"/>
                <a:cs typeface="Calibri"/>
              </a:rPr>
              <a:t>Annual,</a:t>
            </a:r>
            <a:r>
              <a:rPr dirty="0" sz="2400" spc="-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65">
                <a:solidFill>
                  <a:srgbClr val="221F1F"/>
                </a:solidFill>
                <a:latin typeface="Calibri"/>
                <a:cs typeface="Calibri"/>
              </a:rPr>
              <a:t>Jan.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55">
                <a:solidFill>
                  <a:srgbClr val="221F1F"/>
                </a:solidFill>
                <a:latin typeface="Calibri"/>
                <a:cs typeface="Calibri"/>
              </a:rPr>
              <a:t>27</a:t>
            </a:r>
            <a:r>
              <a:rPr dirty="0" sz="24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221F1F"/>
                </a:solidFill>
                <a:latin typeface="Calibri"/>
                <a:cs typeface="Calibri"/>
              </a:rPr>
              <a:t>in </a:t>
            </a:r>
            <a:r>
              <a:rPr dirty="0" sz="2400" spc="85">
                <a:solidFill>
                  <a:srgbClr val="221F1F"/>
                </a:solidFill>
                <a:latin typeface="Calibri"/>
                <a:cs typeface="Calibri"/>
              </a:rPr>
              <a:t>Scottsdale,</a:t>
            </a:r>
            <a:r>
              <a:rPr dirty="0" sz="2400" spc="-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35">
                <a:solidFill>
                  <a:srgbClr val="221F1F"/>
                </a:solidFill>
                <a:latin typeface="Calibri"/>
                <a:cs typeface="Calibri"/>
              </a:rPr>
              <a:t>AZ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354965" algn="l"/>
              </a:tabLst>
            </a:pP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Attend</a:t>
            </a:r>
            <a:r>
              <a:rPr dirty="0" sz="24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our</a:t>
            </a:r>
            <a:r>
              <a:rPr dirty="0" sz="24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next</a:t>
            </a:r>
            <a:r>
              <a:rPr dirty="0" sz="24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80">
                <a:solidFill>
                  <a:srgbClr val="221F1F"/>
                </a:solidFill>
                <a:latin typeface="Calibri"/>
                <a:cs typeface="Calibri"/>
              </a:rPr>
              <a:t>Hill</a:t>
            </a:r>
            <a:r>
              <a:rPr dirty="0" sz="24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95">
                <a:solidFill>
                  <a:srgbClr val="221F1F"/>
                </a:solidFill>
                <a:latin typeface="Calibri"/>
                <a:cs typeface="Calibri"/>
              </a:rPr>
              <a:t>Day</a:t>
            </a:r>
            <a:r>
              <a:rPr dirty="0" sz="24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221F1F"/>
                </a:solidFill>
                <a:latin typeface="Calibri"/>
                <a:cs typeface="Calibri"/>
              </a:rPr>
              <a:t>in</a:t>
            </a:r>
            <a:r>
              <a:rPr dirty="0" sz="24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400" spc="60">
                <a:solidFill>
                  <a:srgbClr val="221F1F"/>
                </a:solidFill>
                <a:latin typeface="Calibri"/>
                <a:cs typeface="Calibri"/>
              </a:rPr>
              <a:t>September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 descr="A white dome with a colorful background  AI-generated content may be incorrect.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340066" y="4036278"/>
            <a:ext cx="2469976" cy="218297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52580" y="6559973"/>
            <a:ext cx="147320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25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963282" y="257124"/>
            <a:ext cx="4896485" cy="6039485"/>
            <a:chOff x="6963282" y="257124"/>
            <a:chExt cx="4896485" cy="60394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3282" y="257124"/>
              <a:ext cx="4896484" cy="6039358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19887" y="252730"/>
            <a:ext cx="6035675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100">
                <a:solidFill>
                  <a:srgbClr val="221F1F"/>
                </a:solidFill>
              </a:rPr>
              <a:t>Why</a:t>
            </a:r>
            <a:r>
              <a:rPr dirty="0" sz="3200" spc="-70">
                <a:solidFill>
                  <a:srgbClr val="221F1F"/>
                </a:solidFill>
              </a:rPr>
              <a:t> </a:t>
            </a:r>
            <a:r>
              <a:rPr dirty="0" sz="3200" spc="65">
                <a:solidFill>
                  <a:srgbClr val="221F1F"/>
                </a:solidFill>
              </a:rPr>
              <a:t>You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175">
                <a:solidFill>
                  <a:srgbClr val="221F1F"/>
                </a:solidFill>
              </a:rPr>
              <a:t>Need</a:t>
            </a:r>
            <a:r>
              <a:rPr dirty="0" sz="3200" spc="-85">
                <a:solidFill>
                  <a:srgbClr val="221F1F"/>
                </a:solidFill>
              </a:rPr>
              <a:t> </a:t>
            </a:r>
            <a:r>
              <a:rPr dirty="0" sz="3200" spc="-50">
                <a:solidFill>
                  <a:srgbClr val="221F1F"/>
                </a:solidFill>
              </a:rPr>
              <a:t>To</a:t>
            </a:r>
            <a:r>
              <a:rPr dirty="0" sz="3200" spc="-80">
                <a:solidFill>
                  <a:srgbClr val="221F1F"/>
                </a:solidFill>
              </a:rPr>
              <a:t> </a:t>
            </a:r>
            <a:r>
              <a:rPr dirty="0" sz="3200" spc="165">
                <a:solidFill>
                  <a:srgbClr val="221F1F"/>
                </a:solidFill>
              </a:rPr>
              <a:t>Be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>
                <a:solidFill>
                  <a:srgbClr val="221F1F"/>
                </a:solidFill>
              </a:rPr>
              <a:t>At</a:t>
            </a:r>
            <a:r>
              <a:rPr dirty="0" sz="3200" spc="-90">
                <a:solidFill>
                  <a:srgbClr val="221F1F"/>
                </a:solidFill>
              </a:rPr>
              <a:t> </a:t>
            </a:r>
            <a:r>
              <a:rPr dirty="0" sz="3200" spc="85">
                <a:solidFill>
                  <a:srgbClr val="221F1F"/>
                </a:solidFill>
              </a:rPr>
              <a:t>NAPA</a:t>
            </a:r>
            <a:r>
              <a:rPr dirty="0" sz="3200" spc="-65">
                <a:solidFill>
                  <a:srgbClr val="221F1F"/>
                </a:solidFill>
              </a:rPr>
              <a:t> </a:t>
            </a:r>
            <a:r>
              <a:rPr dirty="0" sz="3200" spc="155">
                <a:solidFill>
                  <a:srgbClr val="221F1F"/>
                </a:solidFill>
              </a:rPr>
              <a:t>Hill Day</a:t>
            </a:r>
            <a:r>
              <a:rPr dirty="0" sz="3200" spc="-85">
                <a:solidFill>
                  <a:srgbClr val="221F1F"/>
                </a:solidFill>
              </a:rPr>
              <a:t> </a:t>
            </a:r>
            <a:r>
              <a:rPr dirty="0" sz="3200" spc="110">
                <a:solidFill>
                  <a:srgbClr val="221F1F"/>
                </a:solidFill>
              </a:rPr>
              <a:t>In</a:t>
            </a:r>
            <a:r>
              <a:rPr dirty="0" sz="3200" spc="-85">
                <a:solidFill>
                  <a:srgbClr val="221F1F"/>
                </a:solidFill>
              </a:rPr>
              <a:t> </a:t>
            </a:r>
            <a:r>
              <a:rPr dirty="0" sz="3200" spc="145">
                <a:solidFill>
                  <a:srgbClr val="221F1F"/>
                </a:solidFill>
              </a:rPr>
              <a:t>September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43688" y="1198626"/>
            <a:ext cx="6324600" cy="5086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6100" marR="440055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46100" algn="l"/>
              </a:tabLst>
            </a:pPr>
            <a:r>
              <a:rPr dirty="0" sz="2400">
                <a:latin typeface="Calibri"/>
                <a:cs typeface="Calibri"/>
              </a:rPr>
              <a:t>IIJA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will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expire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September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30</a:t>
            </a:r>
            <a:r>
              <a:rPr dirty="0" baseline="24305" sz="2400">
                <a:latin typeface="Calibri"/>
                <a:cs typeface="Calibri"/>
              </a:rPr>
              <a:t>th</a:t>
            </a:r>
            <a:r>
              <a:rPr dirty="0" sz="2400">
                <a:latin typeface="Calibri"/>
                <a:cs typeface="Calibri"/>
              </a:rPr>
              <a:t>,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2026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 spc="-114">
                <a:latin typeface="Calibri"/>
                <a:cs typeface="Calibri"/>
              </a:rPr>
              <a:t>–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we </a:t>
            </a:r>
            <a:r>
              <a:rPr dirty="0" sz="2400" spc="105">
                <a:latin typeface="Calibri"/>
                <a:cs typeface="Calibri"/>
              </a:rPr>
              <a:t>could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be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voting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for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120">
                <a:latin typeface="Calibri"/>
                <a:cs typeface="Calibri"/>
              </a:rPr>
              <a:t>passage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next </a:t>
            </a:r>
            <a:r>
              <a:rPr dirty="0" sz="2400">
                <a:latin typeface="Calibri"/>
                <a:cs typeface="Calibri"/>
              </a:rPr>
              <a:t>highway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bill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during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Hill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Day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 spc="35">
                <a:latin typeface="Calibri"/>
                <a:cs typeface="Calibri"/>
              </a:rPr>
              <a:t>2026</a:t>
            </a:r>
            <a:endParaRPr sz="2400">
              <a:latin typeface="Calibri"/>
              <a:cs typeface="Calibri"/>
            </a:endParaRPr>
          </a:p>
          <a:p>
            <a:pPr marL="546100" marR="247650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46100" algn="l"/>
              </a:tabLst>
            </a:pPr>
            <a:r>
              <a:rPr dirty="0" sz="2400">
                <a:latin typeface="Calibri"/>
                <a:cs typeface="Calibri"/>
              </a:rPr>
              <a:t>NAPA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schedules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all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your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meetings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and </a:t>
            </a:r>
            <a:r>
              <a:rPr dirty="0" sz="2400" spc="45">
                <a:latin typeface="Calibri"/>
                <a:cs typeface="Calibri"/>
              </a:rPr>
              <a:t>provides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110">
                <a:latin typeface="Calibri"/>
                <a:cs typeface="Calibri"/>
              </a:rPr>
              <a:t>custom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Hill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Day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app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your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track </a:t>
            </a:r>
            <a:r>
              <a:rPr dirty="0" sz="2400" spc="60">
                <a:latin typeface="Calibri"/>
                <a:cs typeface="Calibri"/>
              </a:rPr>
              <a:t>meetings,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talking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points,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material,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etc.</a:t>
            </a:r>
            <a:endParaRPr sz="2400">
              <a:latin typeface="Calibri"/>
              <a:cs typeface="Calibri"/>
            </a:endParaRPr>
          </a:p>
          <a:p>
            <a:pPr algn="just" marL="543560" marR="93980" indent="-454659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46100" algn="l"/>
              </a:tabLst>
            </a:pPr>
            <a:r>
              <a:rPr dirty="0" sz="2400">
                <a:latin typeface="Calibri"/>
                <a:cs typeface="Calibri"/>
              </a:rPr>
              <a:t>We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give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you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your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Hill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Day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collateral,</a:t>
            </a:r>
            <a:r>
              <a:rPr dirty="0" sz="2400" spc="-10">
                <a:latin typeface="Calibri"/>
                <a:cs typeface="Calibri"/>
              </a:rPr>
              <a:t> provide </a:t>
            </a:r>
            <a:r>
              <a:rPr dirty="0" sz="2400" spc="-10">
                <a:latin typeface="Calibri"/>
                <a:cs typeface="Calibri"/>
              </a:rPr>
              <a:t>	</a:t>
            </a:r>
            <a:r>
              <a:rPr dirty="0" sz="2400" spc="114">
                <a:latin typeface="Calibri"/>
                <a:cs typeface="Calibri"/>
              </a:rPr>
              <a:t>special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guest</a:t>
            </a:r>
            <a:r>
              <a:rPr dirty="0" sz="2400" spc="-7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speakers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190">
                <a:latin typeface="Calibri"/>
                <a:cs typeface="Calibri"/>
              </a:rPr>
              <a:t>HH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events,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100">
                <a:latin typeface="Calibri"/>
                <a:cs typeface="Calibri"/>
              </a:rPr>
              <a:t>PAC </a:t>
            </a:r>
            <a:r>
              <a:rPr dirty="0" sz="2400" spc="100">
                <a:latin typeface="Calibri"/>
                <a:cs typeface="Calibri"/>
              </a:rPr>
              <a:t>	</a:t>
            </a:r>
            <a:r>
              <a:rPr dirty="0" sz="2400" spc="60">
                <a:latin typeface="Calibri"/>
                <a:cs typeface="Calibri"/>
              </a:rPr>
              <a:t>receptions</a:t>
            </a:r>
            <a:endParaRPr sz="2400">
              <a:latin typeface="Calibri"/>
              <a:cs typeface="Calibri"/>
            </a:endParaRPr>
          </a:p>
          <a:p>
            <a:pPr marL="546100" marR="233679" indent="-4572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46100" algn="l"/>
              </a:tabLst>
            </a:pPr>
            <a:r>
              <a:rPr dirty="0" sz="2400">
                <a:latin typeface="Calibri"/>
                <a:cs typeface="Calibri"/>
              </a:rPr>
              <a:t>We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will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have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a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highway</a:t>
            </a:r>
            <a:r>
              <a:rPr dirty="0" sz="2400" spc="40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bill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point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to,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rally </a:t>
            </a:r>
            <a:r>
              <a:rPr dirty="0" sz="2400" spc="55">
                <a:latin typeface="Calibri"/>
                <a:cs typeface="Calibri"/>
              </a:rPr>
              <a:t>support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urge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its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passage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before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the </a:t>
            </a:r>
            <a:r>
              <a:rPr dirty="0" sz="2400">
                <a:latin typeface="Calibri"/>
                <a:cs typeface="Calibri"/>
              </a:rPr>
              <a:t>119</a:t>
            </a:r>
            <a:r>
              <a:rPr dirty="0" baseline="24305" sz="2400">
                <a:latin typeface="Calibri"/>
                <a:cs typeface="Calibri"/>
              </a:rPr>
              <a:t>th</a:t>
            </a:r>
            <a:r>
              <a:rPr dirty="0" baseline="24305" sz="2400" spc="352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Congress</a:t>
            </a:r>
            <a:r>
              <a:rPr dirty="0" sz="2400" spc="5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adjourns</a:t>
            </a:r>
            <a:endParaRPr sz="2400">
              <a:latin typeface="Calibri"/>
              <a:cs typeface="Calibri"/>
            </a:endParaRPr>
          </a:p>
          <a:p>
            <a:pPr marL="545465" indent="-45656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545465" algn="l"/>
              </a:tabLst>
            </a:pPr>
            <a:r>
              <a:rPr dirty="0" sz="2400" spc="65">
                <a:latin typeface="Calibri"/>
                <a:cs typeface="Calibri"/>
              </a:rPr>
              <a:t>Get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involved</a:t>
            </a:r>
            <a:r>
              <a:rPr dirty="0" sz="2400" spc="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now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 spc="-114">
                <a:latin typeface="Calibri"/>
                <a:cs typeface="Calibri"/>
              </a:rPr>
              <a:t>–</a:t>
            </a:r>
            <a:r>
              <a:rPr dirty="0" sz="2400">
                <a:latin typeface="Calibri"/>
                <a:cs typeface="Calibri"/>
              </a:rPr>
              <a:t> NAPA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80">
                <a:latin typeface="Calibri"/>
                <a:cs typeface="Calibri"/>
              </a:rPr>
              <a:t>GA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125">
                <a:latin typeface="Calibri"/>
                <a:cs typeface="Calibri"/>
              </a:rPr>
              <a:t>can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help!!!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304" y="1480629"/>
            <a:ext cx="3870228" cy="474090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505961" y="592074"/>
            <a:ext cx="419925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25">
                <a:solidFill>
                  <a:srgbClr val="221F1F"/>
                </a:solidFill>
              </a:rPr>
              <a:t>Thank</a:t>
            </a:r>
            <a:r>
              <a:rPr dirty="0" sz="3200" spc="-15">
                <a:solidFill>
                  <a:srgbClr val="221F1F"/>
                </a:solidFill>
              </a:rPr>
              <a:t> </a:t>
            </a:r>
            <a:r>
              <a:rPr dirty="0" sz="3200">
                <a:solidFill>
                  <a:srgbClr val="221F1F"/>
                </a:solidFill>
              </a:rPr>
              <a:t>you! </a:t>
            </a:r>
            <a:r>
              <a:rPr dirty="0" sz="3200" spc="145">
                <a:solidFill>
                  <a:srgbClr val="221F1F"/>
                </a:solidFill>
              </a:rPr>
              <a:t>Questions?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25"/>
              <a:t>29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4" name="object 4" descr="A road with a city in the background  Description automatically generated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2584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2584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790168"/>
              <a:ext cx="3665728" cy="10317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09300" y="0"/>
              <a:ext cx="1282700" cy="6426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09300" y="2569082"/>
              <a:ext cx="1282700" cy="385711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44500" y="3298952"/>
            <a:ext cx="313753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85215" algn="l"/>
              </a:tabLst>
            </a:pPr>
            <a:r>
              <a:rPr dirty="0" sz="3200" spc="350" b="1">
                <a:solidFill>
                  <a:srgbClr val="00AE66"/>
                </a:solidFill>
                <a:latin typeface="Calibri"/>
                <a:cs typeface="Calibri"/>
              </a:rPr>
              <a:t>OUR</a:t>
            </a:r>
            <a:r>
              <a:rPr dirty="0" sz="3200" b="1">
                <a:solidFill>
                  <a:srgbClr val="00AE66"/>
                </a:solidFill>
                <a:latin typeface="Calibri"/>
                <a:cs typeface="Calibri"/>
              </a:rPr>
              <a:t>	</a:t>
            </a:r>
            <a:r>
              <a:rPr dirty="0" sz="3200" spc="400" b="1">
                <a:solidFill>
                  <a:srgbClr val="00AE66"/>
                </a:solidFill>
                <a:latin typeface="Calibri"/>
                <a:cs typeface="Calibri"/>
              </a:rPr>
              <a:t>MISSION: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67580" y="3311144"/>
            <a:ext cx="462597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-55">
                <a:solidFill>
                  <a:srgbClr val="221F1F"/>
                </a:solidFill>
                <a:latin typeface="Calibri"/>
                <a:cs typeface="Calibri"/>
              </a:rPr>
              <a:t>To</a:t>
            </a:r>
            <a:r>
              <a:rPr dirty="0" sz="20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105" b="1">
                <a:solidFill>
                  <a:srgbClr val="221F1F"/>
                </a:solidFill>
                <a:latin typeface="Calibri"/>
                <a:cs typeface="Calibri"/>
              </a:rPr>
              <a:t>advance</a:t>
            </a:r>
            <a:r>
              <a:rPr dirty="0" sz="2000" spc="-4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dirty="0" sz="20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105" b="1">
                <a:solidFill>
                  <a:srgbClr val="221F1F"/>
                </a:solidFill>
                <a:latin typeface="Calibri"/>
                <a:cs typeface="Calibri"/>
              </a:rPr>
              <a:t>asphalt</a:t>
            </a:r>
            <a:r>
              <a:rPr dirty="0" sz="2000" spc="-4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221F1F"/>
                </a:solidFill>
                <a:latin typeface="Calibri"/>
                <a:cs typeface="Calibri"/>
              </a:rPr>
              <a:t>pavement </a:t>
            </a:r>
            <a:r>
              <a:rPr dirty="0" sz="2000" spc="75" b="1">
                <a:solidFill>
                  <a:srgbClr val="221F1F"/>
                </a:solidFill>
                <a:latin typeface="Calibri"/>
                <a:cs typeface="Calibri"/>
              </a:rPr>
              <a:t>industry</a:t>
            </a:r>
            <a:r>
              <a:rPr dirty="0" sz="2000" spc="-1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through </a:t>
            </a:r>
            <a:r>
              <a:rPr dirty="0" sz="2000" spc="50">
                <a:solidFill>
                  <a:srgbClr val="221F1F"/>
                </a:solidFill>
                <a:latin typeface="Calibri"/>
                <a:cs typeface="Calibri"/>
              </a:rPr>
              <a:t>leadership,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40">
                <a:solidFill>
                  <a:srgbClr val="221F1F"/>
                </a:solidFill>
                <a:latin typeface="Calibri"/>
                <a:cs typeface="Calibri"/>
              </a:rPr>
              <a:t>stewardship, </a:t>
            </a:r>
            <a:r>
              <a:rPr dirty="0" sz="2000" spc="70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0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member</a:t>
            </a:r>
            <a:r>
              <a:rPr dirty="0" sz="20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221F1F"/>
                </a:solidFill>
                <a:latin typeface="Calibri"/>
                <a:cs typeface="Calibri"/>
              </a:rPr>
              <a:t>engagement.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7200" y="3063875"/>
            <a:ext cx="9543415" cy="99695"/>
            <a:chOff x="457200" y="3063875"/>
            <a:chExt cx="9543415" cy="99695"/>
          </a:xfrm>
        </p:grpSpPr>
        <p:sp>
          <p:nvSpPr>
            <p:cNvPr id="13" name="object 13"/>
            <p:cNvSpPr/>
            <p:nvPr/>
          </p:nvSpPr>
          <p:spPr>
            <a:xfrm>
              <a:off x="504825" y="3067050"/>
              <a:ext cx="9495790" cy="0"/>
            </a:xfrm>
            <a:custGeom>
              <a:avLst/>
              <a:gdLst/>
              <a:ahLst/>
              <a:cxnLst/>
              <a:rect l="l" t="t" r="r" b="b"/>
              <a:pathLst>
                <a:path w="9495790" h="0">
                  <a:moveTo>
                    <a:pt x="0" y="0"/>
                  </a:moveTo>
                  <a:lnTo>
                    <a:pt x="9495536" y="0"/>
                  </a:lnTo>
                </a:path>
              </a:pathLst>
            </a:custGeom>
            <a:ln w="635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7200" y="3067050"/>
              <a:ext cx="690880" cy="96520"/>
            </a:xfrm>
            <a:custGeom>
              <a:avLst/>
              <a:gdLst/>
              <a:ahLst/>
              <a:cxnLst/>
              <a:rect l="l" t="t" r="r" b="b"/>
              <a:pathLst>
                <a:path w="690880" h="96519">
                  <a:moveTo>
                    <a:pt x="690562" y="0"/>
                  </a:moveTo>
                  <a:lnTo>
                    <a:pt x="53682" y="0"/>
                  </a:lnTo>
                  <a:lnTo>
                    <a:pt x="0" y="96265"/>
                  </a:lnTo>
                  <a:lnTo>
                    <a:pt x="636879" y="96265"/>
                  </a:lnTo>
                  <a:lnTo>
                    <a:pt x="690562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457200" y="4725796"/>
            <a:ext cx="9543415" cy="99695"/>
            <a:chOff x="457200" y="4725796"/>
            <a:chExt cx="9543415" cy="99695"/>
          </a:xfrm>
        </p:grpSpPr>
        <p:sp>
          <p:nvSpPr>
            <p:cNvPr id="16" name="object 16"/>
            <p:cNvSpPr/>
            <p:nvPr/>
          </p:nvSpPr>
          <p:spPr>
            <a:xfrm>
              <a:off x="504825" y="4728971"/>
              <a:ext cx="9495790" cy="0"/>
            </a:xfrm>
            <a:custGeom>
              <a:avLst/>
              <a:gdLst/>
              <a:ahLst/>
              <a:cxnLst/>
              <a:rect l="l" t="t" r="r" b="b"/>
              <a:pathLst>
                <a:path w="9495790" h="0">
                  <a:moveTo>
                    <a:pt x="0" y="0"/>
                  </a:moveTo>
                  <a:lnTo>
                    <a:pt x="9495536" y="0"/>
                  </a:lnTo>
                </a:path>
              </a:pathLst>
            </a:custGeom>
            <a:ln w="635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57200" y="4728971"/>
              <a:ext cx="690880" cy="96520"/>
            </a:xfrm>
            <a:custGeom>
              <a:avLst/>
              <a:gdLst/>
              <a:ahLst/>
              <a:cxnLst/>
              <a:rect l="l" t="t" r="r" b="b"/>
              <a:pathLst>
                <a:path w="690880" h="96520">
                  <a:moveTo>
                    <a:pt x="690562" y="0"/>
                  </a:moveTo>
                  <a:lnTo>
                    <a:pt x="53682" y="0"/>
                  </a:lnTo>
                  <a:lnTo>
                    <a:pt x="0" y="96265"/>
                  </a:lnTo>
                  <a:lnTo>
                    <a:pt x="636879" y="96265"/>
                  </a:lnTo>
                  <a:lnTo>
                    <a:pt x="690562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444500" y="4961382"/>
            <a:ext cx="277368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5215" algn="l"/>
              </a:tabLst>
            </a:pPr>
            <a:r>
              <a:rPr dirty="0" sz="3200" spc="350" b="1">
                <a:solidFill>
                  <a:srgbClr val="00AE66"/>
                </a:solidFill>
                <a:latin typeface="Calibri"/>
                <a:cs typeface="Calibri"/>
              </a:rPr>
              <a:t>OUR</a:t>
            </a:r>
            <a:r>
              <a:rPr dirty="0" sz="3200" b="1">
                <a:solidFill>
                  <a:srgbClr val="00AE66"/>
                </a:solidFill>
                <a:latin typeface="Calibri"/>
                <a:cs typeface="Calibri"/>
              </a:rPr>
              <a:t>	</a:t>
            </a:r>
            <a:r>
              <a:rPr dirty="0" sz="3200" spc="395" b="1">
                <a:solidFill>
                  <a:srgbClr val="00AE66"/>
                </a:solidFill>
                <a:latin typeface="Calibri"/>
                <a:cs typeface="Calibri"/>
              </a:rPr>
              <a:t>VISION: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13540" y="6559973"/>
            <a:ext cx="86995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5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67580" y="4973573"/>
            <a:ext cx="4771390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70">
                <a:solidFill>
                  <a:srgbClr val="221F1F"/>
                </a:solidFill>
                <a:latin typeface="Calibri"/>
                <a:cs typeface="Calibri"/>
              </a:rPr>
              <a:t>Sustainable</a:t>
            </a:r>
            <a:r>
              <a:rPr dirty="0" sz="2000" spc="1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transportation</a:t>
            </a:r>
            <a:r>
              <a:rPr dirty="0" sz="2000" spc="1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221F1F"/>
                </a:solidFill>
                <a:latin typeface="Calibri"/>
                <a:cs typeface="Calibri"/>
              </a:rPr>
              <a:t>infrastructure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that</a:t>
            </a:r>
            <a:r>
              <a:rPr dirty="0" sz="20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221F1F"/>
                </a:solidFill>
                <a:latin typeface="Calibri"/>
                <a:cs typeface="Calibri"/>
              </a:rPr>
              <a:t>paves</a:t>
            </a:r>
            <a:r>
              <a:rPr dirty="0" sz="20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dirty="0" sz="20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way for</a:t>
            </a:r>
            <a:r>
              <a:rPr dirty="0" sz="20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thriving</a:t>
            </a:r>
            <a:r>
              <a:rPr dirty="0" sz="2000" spc="-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221F1F"/>
                </a:solidFill>
                <a:latin typeface="Calibri"/>
                <a:cs typeface="Calibri"/>
              </a:rPr>
              <a:t>communities </a:t>
            </a:r>
            <a:r>
              <a:rPr dirty="0" sz="2000" spc="70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0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221F1F"/>
                </a:solidFill>
                <a:latin typeface="Calibri"/>
                <a:cs typeface="Calibri"/>
              </a:rPr>
              <a:t>commerce.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77061"/>
            <a:ext cx="12192000" cy="5481320"/>
            <a:chOff x="0" y="1377061"/>
            <a:chExt cx="12192000" cy="5481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7061"/>
              <a:ext cx="12192000" cy="15806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283968"/>
              <a:ext cx="11959590" cy="4117340"/>
            </a:xfrm>
            <a:custGeom>
              <a:avLst/>
              <a:gdLst/>
              <a:ahLst/>
              <a:cxnLst/>
              <a:rect l="l" t="t" r="r" b="b"/>
              <a:pathLst>
                <a:path w="11959590" h="4117340">
                  <a:moveTo>
                    <a:pt x="11387709" y="0"/>
                  </a:moveTo>
                  <a:lnTo>
                    <a:pt x="0" y="0"/>
                  </a:lnTo>
                  <a:lnTo>
                    <a:pt x="0" y="4116832"/>
                  </a:lnTo>
                  <a:lnTo>
                    <a:pt x="11959590" y="4116832"/>
                  </a:lnTo>
                  <a:lnTo>
                    <a:pt x="11959590" y="571881"/>
                  </a:lnTo>
                  <a:lnTo>
                    <a:pt x="11957694" y="524976"/>
                  </a:lnTo>
                  <a:lnTo>
                    <a:pt x="11952105" y="479117"/>
                  </a:lnTo>
                  <a:lnTo>
                    <a:pt x="11942970" y="434448"/>
                  </a:lnTo>
                  <a:lnTo>
                    <a:pt x="11930435" y="391119"/>
                  </a:lnTo>
                  <a:lnTo>
                    <a:pt x="11914649" y="349275"/>
                  </a:lnTo>
                  <a:lnTo>
                    <a:pt x="11895759" y="309065"/>
                  </a:lnTo>
                  <a:lnTo>
                    <a:pt x="11873910" y="270635"/>
                  </a:lnTo>
                  <a:lnTo>
                    <a:pt x="11849252" y="234132"/>
                  </a:lnTo>
                  <a:lnTo>
                    <a:pt x="11821930" y="199703"/>
                  </a:lnTo>
                  <a:lnTo>
                    <a:pt x="11792092" y="167497"/>
                  </a:lnTo>
                  <a:lnTo>
                    <a:pt x="11759886" y="137659"/>
                  </a:lnTo>
                  <a:lnTo>
                    <a:pt x="11725457" y="110337"/>
                  </a:lnTo>
                  <a:lnTo>
                    <a:pt x="11688954" y="85679"/>
                  </a:lnTo>
                  <a:lnTo>
                    <a:pt x="11650524" y="63830"/>
                  </a:lnTo>
                  <a:lnTo>
                    <a:pt x="11610314" y="44940"/>
                  </a:lnTo>
                  <a:lnTo>
                    <a:pt x="11568470" y="29154"/>
                  </a:lnTo>
                  <a:lnTo>
                    <a:pt x="11525141" y="16619"/>
                  </a:lnTo>
                  <a:lnTo>
                    <a:pt x="11480472" y="7484"/>
                  </a:lnTo>
                  <a:lnTo>
                    <a:pt x="11434613" y="1895"/>
                  </a:lnTo>
                  <a:lnTo>
                    <a:pt x="1138770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935476" y="1524127"/>
              <a:ext cx="0" cy="4011295"/>
            </a:xfrm>
            <a:custGeom>
              <a:avLst/>
              <a:gdLst/>
              <a:ahLst/>
              <a:cxnLst/>
              <a:rect l="l" t="t" r="r" b="b"/>
              <a:pathLst>
                <a:path w="0" h="4011295">
                  <a:moveTo>
                    <a:pt x="0" y="1064006"/>
                  </a:moveTo>
                  <a:lnTo>
                    <a:pt x="0" y="4011168"/>
                  </a:lnTo>
                </a:path>
                <a:path w="0" h="4011295">
                  <a:moveTo>
                    <a:pt x="0" y="0"/>
                  </a:moveTo>
                  <a:lnTo>
                    <a:pt x="0" y="641476"/>
                  </a:lnTo>
                </a:path>
              </a:pathLst>
            </a:custGeom>
            <a:ln w="63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2046" y="2277999"/>
              <a:ext cx="402589" cy="414205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8711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105"/>
              </a:spcBef>
            </a:pPr>
            <a:r>
              <a:rPr dirty="0" sz="3200" spc="165">
                <a:solidFill>
                  <a:srgbClr val="221F1F"/>
                </a:solidFill>
              </a:rPr>
              <a:t>MISSOURI</a:t>
            </a:r>
            <a:r>
              <a:rPr dirty="0" sz="3200" spc="-70">
                <a:solidFill>
                  <a:srgbClr val="221F1F"/>
                </a:solidFill>
              </a:rPr>
              <a:t> </a:t>
            </a:r>
            <a:r>
              <a:rPr dirty="0" sz="3200" spc="130">
                <a:solidFill>
                  <a:srgbClr val="221F1F"/>
                </a:solidFill>
              </a:rPr>
              <a:t>MEMBERS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4172458" y="2379421"/>
            <a:ext cx="13309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5" b="1">
                <a:solidFill>
                  <a:srgbClr val="00AE66"/>
                </a:solidFill>
                <a:latin typeface="Calibri"/>
                <a:cs typeface="Calibri"/>
              </a:rPr>
              <a:t>Members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1" y="1597380"/>
            <a:ext cx="10002520" cy="4832350"/>
            <a:chOff x="-1" y="1597380"/>
            <a:chExt cx="10002520" cy="4832350"/>
          </a:xfrm>
        </p:grpSpPr>
        <p:sp>
          <p:nvSpPr>
            <p:cNvPr id="12" name="object 12"/>
            <p:cNvSpPr/>
            <p:nvPr/>
          </p:nvSpPr>
          <p:spPr>
            <a:xfrm>
              <a:off x="458787" y="2870580"/>
              <a:ext cx="5100955" cy="106680"/>
            </a:xfrm>
            <a:custGeom>
              <a:avLst/>
              <a:gdLst/>
              <a:ahLst/>
              <a:cxnLst/>
              <a:rect l="l" t="t" r="r" b="b"/>
              <a:pathLst>
                <a:path w="5100955" h="106680">
                  <a:moveTo>
                    <a:pt x="106413" y="13081"/>
                  </a:moveTo>
                  <a:lnTo>
                    <a:pt x="93357" y="12"/>
                  </a:lnTo>
                  <a:lnTo>
                    <a:pt x="0" y="93357"/>
                  </a:lnTo>
                  <a:lnTo>
                    <a:pt x="13068" y="106438"/>
                  </a:lnTo>
                  <a:lnTo>
                    <a:pt x="106413" y="13081"/>
                  </a:lnTo>
                  <a:close/>
                </a:path>
                <a:path w="5100955" h="106680">
                  <a:moveTo>
                    <a:pt x="282981" y="13081"/>
                  </a:moveTo>
                  <a:lnTo>
                    <a:pt x="269913" y="12"/>
                  </a:lnTo>
                  <a:lnTo>
                    <a:pt x="176568" y="93357"/>
                  </a:lnTo>
                  <a:lnTo>
                    <a:pt x="189636" y="106426"/>
                  </a:lnTo>
                  <a:lnTo>
                    <a:pt x="282981" y="13081"/>
                  </a:lnTo>
                  <a:close/>
                </a:path>
                <a:path w="5100955" h="106680">
                  <a:moveTo>
                    <a:pt x="459562" y="13093"/>
                  </a:moveTo>
                  <a:lnTo>
                    <a:pt x="446493" y="12"/>
                  </a:lnTo>
                  <a:lnTo>
                    <a:pt x="353148" y="93370"/>
                  </a:lnTo>
                  <a:lnTo>
                    <a:pt x="366217" y="106438"/>
                  </a:lnTo>
                  <a:lnTo>
                    <a:pt x="459562" y="13093"/>
                  </a:lnTo>
                  <a:close/>
                </a:path>
                <a:path w="5100955" h="106680">
                  <a:moveTo>
                    <a:pt x="636143" y="13081"/>
                  </a:moveTo>
                  <a:lnTo>
                    <a:pt x="623074" y="12"/>
                  </a:lnTo>
                  <a:lnTo>
                    <a:pt x="529729" y="93370"/>
                  </a:lnTo>
                  <a:lnTo>
                    <a:pt x="542798" y="106438"/>
                  </a:lnTo>
                  <a:lnTo>
                    <a:pt x="636143" y="13081"/>
                  </a:lnTo>
                  <a:close/>
                </a:path>
                <a:path w="5100955" h="106680">
                  <a:moveTo>
                    <a:pt x="812711" y="13093"/>
                  </a:moveTo>
                  <a:lnTo>
                    <a:pt x="799642" y="25"/>
                  </a:lnTo>
                  <a:lnTo>
                    <a:pt x="706297" y="93370"/>
                  </a:lnTo>
                  <a:lnTo>
                    <a:pt x="719366" y="106438"/>
                  </a:lnTo>
                  <a:lnTo>
                    <a:pt x="812711" y="13093"/>
                  </a:lnTo>
                  <a:close/>
                </a:path>
                <a:path w="5100955" h="106680">
                  <a:moveTo>
                    <a:pt x="989304" y="13081"/>
                  </a:moveTo>
                  <a:lnTo>
                    <a:pt x="976223" y="0"/>
                  </a:lnTo>
                  <a:lnTo>
                    <a:pt x="882878" y="93357"/>
                  </a:lnTo>
                  <a:lnTo>
                    <a:pt x="895959" y="106426"/>
                  </a:lnTo>
                  <a:lnTo>
                    <a:pt x="989304" y="13081"/>
                  </a:lnTo>
                  <a:close/>
                </a:path>
                <a:path w="5100955" h="106680">
                  <a:moveTo>
                    <a:pt x="1165847" y="13081"/>
                  </a:moveTo>
                  <a:lnTo>
                    <a:pt x="1152804" y="12"/>
                  </a:lnTo>
                  <a:lnTo>
                    <a:pt x="1059459" y="93370"/>
                  </a:lnTo>
                  <a:lnTo>
                    <a:pt x="1072527" y="106438"/>
                  </a:lnTo>
                  <a:lnTo>
                    <a:pt x="1165847" y="13081"/>
                  </a:lnTo>
                  <a:close/>
                </a:path>
                <a:path w="5100955" h="106680">
                  <a:moveTo>
                    <a:pt x="1342478" y="13093"/>
                  </a:moveTo>
                  <a:lnTo>
                    <a:pt x="1329347" y="25"/>
                  </a:lnTo>
                  <a:lnTo>
                    <a:pt x="1236065" y="93370"/>
                  </a:lnTo>
                  <a:lnTo>
                    <a:pt x="1249083" y="106451"/>
                  </a:lnTo>
                  <a:lnTo>
                    <a:pt x="1342478" y="13093"/>
                  </a:lnTo>
                  <a:close/>
                </a:path>
                <a:path w="5100955" h="106680">
                  <a:moveTo>
                    <a:pt x="3864559" y="13081"/>
                  </a:moveTo>
                  <a:lnTo>
                    <a:pt x="3851503" y="12"/>
                  </a:lnTo>
                  <a:lnTo>
                    <a:pt x="3758146" y="93357"/>
                  </a:lnTo>
                  <a:lnTo>
                    <a:pt x="3771214" y="106438"/>
                  </a:lnTo>
                  <a:lnTo>
                    <a:pt x="3864559" y="13081"/>
                  </a:lnTo>
                  <a:close/>
                </a:path>
                <a:path w="5100955" h="106680">
                  <a:moveTo>
                    <a:pt x="4041127" y="13081"/>
                  </a:moveTo>
                  <a:lnTo>
                    <a:pt x="4028059" y="12"/>
                  </a:lnTo>
                  <a:lnTo>
                    <a:pt x="3934714" y="93357"/>
                  </a:lnTo>
                  <a:lnTo>
                    <a:pt x="3947782" y="106426"/>
                  </a:lnTo>
                  <a:lnTo>
                    <a:pt x="4041127" y="13081"/>
                  </a:lnTo>
                  <a:close/>
                </a:path>
                <a:path w="5100955" h="106680">
                  <a:moveTo>
                    <a:pt x="4217708" y="13093"/>
                  </a:moveTo>
                  <a:lnTo>
                    <a:pt x="4204639" y="12"/>
                  </a:lnTo>
                  <a:lnTo>
                    <a:pt x="4111294" y="93370"/>
                  </a:lnTo>
                  <a:lnTo>
                    <a:pt x="4124363" y="106438"/>
                  </a:lnTo>
                  <a:lnTo>
                    <a:pt x="4217708" y="13093"/>
                  </a:lnTo>
                  <a:close/>
                </a:path>
                <a:path w="5100955" h="106680">
                  <a:moveTo>
                    <a:pt x="4394289" y="13081"/>
                  </a:moveTo>
                  <a:lnTo>
                    <a:pt x="4381220" y="12"/>
                  </a:lnTo>
                  <a:lnTo>
                    <a:pt x="4287875" y="93370"/>
                  </a:lnTo>
                  <a:lnTo>
                    <a:pt x="4300944" y="106438"/>
                  </a:lnTo>
                  <a:lnTo>
                    <a:pt x="4394289" y="13081"/>
                  </a:lnTo>
                  <a:close/>
                </a:path>
                <a:path w="5100955" h="106680">
                  <a:moveTo>
                    <a:pt x="4570857" y="13093"/>
                  </a:moveTo>
                  <a:lnTo>
                    <a:pt x="4557788" y="25"/>
                  </a:lnTo>
                  <a:lnTo>
                    <a:pt x="4464443" y="93370"/>
                  </a:lnTo>
                  <a:lnTo>
                    <a:pt x="4477512" y="106438"/>
                  </a:lnTo>
                  <a:lnTo>
                    <a:pt x="4570857" y="13093"/>
                  </a:lnTo>
                  <a:close/>
                </a:path>
                <a:path w="5100955" h="106680">
                  <a:moveTo>
                    <a:pt x="4747450" y="13081"/>
                  </a:moveTo>
                  <a:lnTo>
                    <a:pt x="4734369" y="0"/>
                  </a:lnTo>
                  <a:lnTo>
                    <a:pt x="4641024" y="93357"/>
                  </a:lnTo>
                  <a:lnTo>
                    <a:pt x="4654105" y="106426"/>
                  </a:lnTo>
                  <a:lnTo>
                    <a:pt x="4747450" y="13081"/>
                  </a:lnTo>
                  <a:close/>
                </a:path>
                <a:path w="5100955" h="106680">
                  <a:moveTo>
                    <a:pt x="4923993" y="13081"/>
                  </a:moveTo>
                  <a:lnTo>
                    <a:pt x="4910950" y="12"/>
                  </a:lnTo>
                  <a:lnTo>
                    <a:pt x="4817605" y="93370"/>
                  </a:lnTo>
                  <a:lnTo>
                    <a:pt x="4830673" y="106438"/>
                  </a:lnTo>
                  <a:lnTo>
                    <a:pt x="4923993" y="13081"/>
                  </a:lnTo>
                  <a:close/>
                </a:path>
                <a:path w="5100955" h="106680">
                  <a:moveTo>
                    <a:pt x="5100625" y="13093"/>
                  </a:moveTo>
                  <a:lnTo>
                    <a:pt x="5087493" y="25"/>
                  </a:lnTo>
                  <a:lnTo>
                    <a:pt x="4994211" y="93370"/>
                  </a:lnTo>
                  <a:lnTo>
                    <a:pt x="5007229" y="106451"/>
                  </a:lnTo>
                  <a:lnTo>
                    <a:pt x="5100625" y="13093"/>
                  </a:lnTo>
                  <a:close/>
                </a:path>
              </a:pathLst>
            </a:custGeom>
            <a:solidFill>
              <a:srgbClr val="FFB82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A white letter on a black background  Description automatically generated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14462" y="1609166"/>
              <a:ext cx="1987803" cy="300786"/>
            </a:xfrm>
            <a:prstGeom prst="rect">
              <a:avLst/>
            </a:prstGeom>
          </p:spPr>
        </p:pic>
        <p:pic>
          <p:nvPicPr>
            <p:cNvPr id="14" name="object 14" descr="A white letter on a black background  AI-generated content may be incorrect.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0470" y="1597380"/>
              <a:ext cx="1297558" cy="324383"/>
            </a:xfrm>
            <a:prstGeom prst="rect">
              <a:avLst/>
            </a:prstGeom>
          </p:spPr>
        </p:pic>
        <p:pic>
          <p:nvPicPr>
            <p:cNvPr id="15" name="object 15" descr="A black and white logo  AI-generated content may be incorrect.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95571" y="1620773"/>
              <a:ext cx="1657223" cy="48793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43552" y="1619986"/>
              <a:ext cx="120014" cy="305435"/>
            </a:xfrm>
            <a:custGeom>
              <a:avLst/>
              <a:gdLst/>
              <a:ahLst/>
              <a:cxnLst/>
              <a:rect l="l" t="t" r="r" b="b"/>
              <a:pathLst>
                <a:path w="120014" h="305435">
                  <a:moveTo>
                    <a:pt x="49530" y="0"/>
                  </a:moveTo>
                  <a:lnTo>
                    <a:pt x="0" y="0"/>
                  </a:lnTo>
                  <a:lnTo>
                    <a:pt x="0" y="304571"/>
                  </a:lnTo>
                  <a:lnTo>
                    <a:pt x="49530" y="304571"/>
                  </a:lnTo>
                  <a:lnTo>
                    <a:pt x="49530" y="0"/>
                  </a:lnTo>
                  <a:close/>
                </a:path>
                <a:path w="120014" h="305435">
                  <a:moveTo>
                    <a:pt x="119888" y="635"/>
                  </a:moveTo>
                  <a:lnTo>
                    <a:pt x="70358" y="635"/>
                  </a:lnTo>
                  <a:lnTo>
                    <a:pt x="70358" y="305206"/>
                  </a:lnTo>
                  <a:lnTo>
                    <a:pt x="119888" y="305206"/>
                  </a:lnTo>
                  <a:lnTo>
                    <a:pt x="119888" y="6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-1" y="5721959"/>
              <a:ext cx="3959860" cy="708025"/>
            </a:xfrm>
            <a:custGeom>
              <a:avLst/>
              <a:gdLst/>
              <a:ahLst/>
              <a:cxnLst/>
              <a:rect l="l" t="t" r="r" b="b"/>
              <a:pathLst>
                <a:path w="3959860" h="708025">
                  <a:moveTo>
                    <a:pt x="3605658" y="0"/>
                  </a:moveTo>
                  <a:lnTo>
                    <a:pt x="0" y="0"/>
                  </a:lnTo>
                  <a:lnTo>
                    <a:pt x="0" y="707415"/>
                  </a:lnTo>
                  <a:lnTo>
                    <a:pt x="3605658" y="707415"/>
                  </a:lnTo>
                  <a:lnTo>
                    <a:pt x="3653650" y="704186"/>
                  </a:lnTo>
                  <a:lnTo>
                    <a:pt x="3699680" y="694780"/>
                  </a:lnTo>
                  <a:lnTo>
                    <a:pt x="3743326" y="679619"/>
                  </a:lnTo>
                  <a:lnTo>
                    <a:pt x="3784169" y="659124"/>
                  </a:lnTo>
                  <a:lnTo>
                    <a:pt x="3821785" y="633717"/>
                  </a:lnTo>
                  <a:lnTo>
                    <a:pt x="3855753" y="603818"/>
                  </a:lnTo>
                  <a:lnTo>
                    <a:pt x="3885652" y="569849"/>
                  </a:lnTo>
                  <a:lnTo>
                    <a:pt x="3911061" y="532232"/>
                  </a:lnTo>
                  <a:lnTo>
                    <a:pt x="3931556" y="491388"/>
                  </a:lnTo>
                  <a:lnTo>
                    <a:pt x="3946718" y="447738"/>
                  </a:lnTo>
                  <a:lnTo>
                    <a:pt x="3956124" y="401704"/>
                  </a:lnTo>
                  <a:lnTo>
                    <a:pt x="3959353" y="353707"/>
                  </a:lnTo>
                  <a:lnTo>
                    <a:pt x="3956124" y="305710"/>
                  </a:lnTo>
                  <a:lnTo>
                    <a:pt x="3946718" y="259676"/>
                  </a:lnTo>
                  <a:lnTo>
                    <a:pt x="3931556" y="216026"/>
                  </a:lnTo>
                  <a:lnTo>
                    <a:pt x="3911061" y="175182"/>
                  </a:lnTo>
                  <a:lnTo>
                    <a:pt x="3885652" y="137565"/>
                  </a:lnTo>
                  <a:lnTo>
                    <a:pt x="3855753" y="103597"/>
                  </a:lnTo>
                  <a:lnTo>
                    <a:pt x="3821785" y="73698"/>
                  </a:lnTo>
                  <a:lnTo>
                    <a:pt x="3784169" y="48290"/>
                  </a:lnTo>
                  <a:lnTo>
                    <a:pt x="3743326" y="27795"/>
                  </a:lnTo>
                  <a:lnTo>
                    <a:pt x="3699680" y="12634"/>
                  </a:lnTo>
                  <a:lnTo>
                    <a:pt x="3653650" y="3228"/>
                  </a:lnTo>
                  <a:lnTo>
                    <a:pt x="3605658" y="0"/>
                  </a:lnTo>
                  <a:close/>
                </a:path>
              </a:pathLst>
            </a:custGeom>
            <a:solidFill>
              <a:srgbClr val="EDEB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420420" y="2379421"/>
            <a:ext cx="178879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60" b="1">
                <a:solidFill>
                  <a:srgbClr val="00AE66"/>
                </a:solidFill>
                <a:latin typeface="Calibri"/>
                <a:cs typeface="Calibri"/>
              </a:rPr>
              <a:t>30-</a:t>
            </a:r>
            <a:r>
              <a:rPr dirty="0" sz="2400" spc="165" b="1">
                <a:solidFill>
                  <a:srgbClr val="00AE66"/>
                </a:solidFill>
                <a:latin typeface="Calibri"/>
                <a:cs typeface="Calibri"/>
              </a:rPr>
              <a:t>Plus</a:t>
            </a:r>
            <a:r>
              <a:rPr dirty="0" sz="2400" spc="-35" b="1">
                <a:solidFill>
                  <a:srgbClr val="00AE66"/>
                </a:solidFill>
                <a:latin typeface="Calibri"/>
                <a:cs typeface="Calibri"/>
              </a:rPr>
              <a:t> </a:t>
            </a:r>
            <a:r>
              <a:rPr dirty="0" sz="2400" spc="160" b="1">
                <a:solidFill>
                  <a:srgbClr val="00AE66"/>
                </a:solidFill>
                <a:latin typeface="Calibri"/>
                <a:cs typeface="Calibri"/>
              </a:rPr>
              <a:t>Club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4</a:t>
            </a:fld>
          </a:p>
        </p:txBody>
      </p:sp>
      <p:sp>
        <p:nvSpPr>
          <p:cNvPr id="19" name="object 19"/>
          <p:cNvSpPr txBox="1"/>
          <p:nvPr/>
        </p:nvSpPr>
        <p:spPr>
          <a:xfrm>
            <a:off x="444500" y="1609090"/>
            <a:ext cx="29667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25" b="1">
                <a:solidFill>
                  <a:srgbClr val="EDEB46"/>
                </a:solidFill>
                <a:latin typeface="Calibri"/>
                <a:cs typeface="Calibri"/>
              </a:rPr>
              <a:t>Gold</a:t>
            </a:r>
            <a:r>
              <a:rPr dirty="0" sz="2400" spc="-15" b="1">
                <a:solidFill>
                  <a:srgbClr val="EDEB46"/>
                </a:solidFill>
                <a:latin typeface="Calibri"/>
                <a:cs typeface="Calibri"/>
              </a:rPr>
              <a:t> </a:t>
            </a:r>
            <a:r>
              <a:rPr dirty="0" sz="2400" spc="180" b="1">
                <a:solidFill>
                  <a:srgbClr val="EDEB46"/>
                </a:solidFill>
                <a:latin typeface="Calibri"/>
                <a:cs typeface="Calibri"/>
              </a:rPr>
              <a:t>Club</a:t>
            </a:r>
            <a:r>
              <a:rPr dirty="0" sz="2400" spc="10" b="1">
                <a:solidFill>
                  <a:srgbClr val="EDEB46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EDEB46"/>
                </a:solidFill>
                <a:latin typeface="Calibri"/>
                <a:cs typeface="Calibri"/>
              </a:rPr>
              <a:t>(50+</a:t>
            </a:r>
            <a:r>
              <a:rPr dirty="0" sz="2400" spc="-10" b="1">
                <a:solidFill>
                  <a:srgbClr val="EDEB46"/>
                </a:solidFill>
                <a:latin typeface="Calibri"/>
                <a:cs typeface="Calibri"/>
              </a:rPr>
              <a:t> </a:t>
            </a:r>
            <a:r>
              <a:rPr dirty="0" sz="2400" spc="65" b="1">
                <a:solidFill>
                  <a:srgbClr val="EDEB46"/>
                </a:solidFill>
                <a:latin typeface="Calibri"/>
                <a:cs typeface="Calibri"/>
              </a:rPr>
              <a:t>Years)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2458" y="3034436"/>
            <a:ext cx="3636645" cy="310007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Amrize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Apex</a:t>
            </a:r>
            <a:r>
              <a:rPr dirty="0" sz="16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Paving</a:t>
            </a:r>
            <a:r>
              <a:rPr dirty="0" sz="1600" spc="1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Asphalt</a:t>
            </a:r>
            <a:r>
              <a:rPr dirty="0" sz="1600" spc="-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Pro</a:t>
            </a:r>
            <a:r>
              <a:rPr dirty="0" sz="16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Magazine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Capital</a:t>
            </a:r>
            <a:r>
              <a:rPr dirty="0" sz="16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Materials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Christensen</a:t>
            </a:r>
            <a:r>
              <a:rPr dirty="0" sz="16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Brothers</a:t>
            </a:r>
            <a:r>
              <a:rPr dirty="0" sz="1600" spc="9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221F1F"/>
                </a:solidFill>
                <a:latin typeface="Calibri"/>
                <a:cs typeface="Calibri"/>
              </a:rPr>
              <a:t>Asphalt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Delta</a:t>
            </a:r>
            <a:r>
              <a:rPr dirty="0" sz="1600" spc="17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221F1F"/>
                </a:solidFill>
                <a:latin typeface="Calibri"/>
                <a:cs typeface="Calibri"/>
              </a:rPr>
              <a:t>Asphalt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Heartland</a:t>
            </a:r>
            <a:r>
              <a:rPr dirty="0" sz="1600" spc="1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Asphalt</a:t>
            </a:r>
            <a:r>
              <a:rPr dirty="0" sz="1600" spc="1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Materials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Ideker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0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65">
                <a:solidFill>
                  <a:srgbClr val="221F1F"/>
                </a:solidFill>
                <a:latin typeface="Calibri"/>
                <a:cs typeface="Calibri"/>
              </a:rPr>
              <a:t>Jackson</a:t>
            </a:r>
            <a:r>
              <a:rPr dirty="0" sz="1600" spc="9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Engineering</a:t>
            </a:r>
            <a:r>
              <a:rPr dirty="0" sz="1600" spc="17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40">
                <a:solidFill>
                  <a:srgbClr val="221F1F"/>
                </a:solidFill>
                <a:latin typeface="Calibri"/>
                <a:cs typeface="Calibri"/>
              </a:rPr>
              <a:t>Solutions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Kirby-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Smith</a:t>
            </a:r>
            <a:r>
              <a:rPr dirty="0" sz="16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Machinery</a:t>
            </a:r>
            <a:r>
              <a:rPr dirty="0" sz="1600" spc="8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5">
                <a:solidFill>
                  <a:srgbClr val="221F1F"/>
                </a:solidFill>
                <a:latin typeface="Calibri"/>
                <a:cs typeface="Calibri"/>
              </a:rPr>
              <a:t>St</a:t>
            </a:r>
            <a:r>
              <a:rPr dirty="0" sz="1600" spc="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5">
                <a:solidFill>
                  <a:srgbClr val="221F1F"/>
                </a:solidFill>
                <a:latin typeface="Calibri"/>
                <a:cs typeface="Calibri"/>
              </a:rPr>
              <a:t>Louis</a:t>
            </a:r>
            <a:r>
              <a:rPr dirty="0" sz="1600" spc="9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Branch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54720" y="3034436"/>
            <a:ext cx="3152140" cy="310007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6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Leo</a:t>
            </a: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Journagan</a:t>
            </a:r>
            <a:r>
              <a:rPr dirty="0" sz="1600" spc="1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Construction</a:t>
            </a:r>
            <a:r>
              <a:rPr dirty="0" sz="1600" spc="1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MLC</a:t>
            </a:r>
            <a:r>
              <a:rPr dirty="0" sz="16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(Mississippi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Lime</a:t>
            </a:r>
            <a:r>
              <a:rPr dirty="0" sz="16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45">
                <a:solidFill>
                  <a:srgbClr val="221F1F"/>
                </a:solidFill>
                <a:latin typeface="Calibri"/>
                <a:cs typeface="Calibri"/>
              </a:rPr>
              <a:t>Company)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N.B.</a:t>
            </a:r>
            <a:r>
              <a:rPr dirty="0" sz="1600" spc="10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West</a:t>
            </a:r>
            <a:r>
              <a:rPr dirty="0" sz="1600" spc="7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Contracting</a:t>
            </a:r>
            <a:r>
              <a:rPr dirty="0" sz="1600" spc="1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80">
                <a:solidFill>
                  <a:srgbClr val="221F1F"/>
                </a:solidFill>
                <a:latin typeface="Calibri"/>
                <a:cs typeface="Calibri"/>
              </a:rPr>
              <a:t>Pace</a:t>
            </a:r>
            <a:r>
              <a:rPr dirty="0" sz="1600" spc="-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Construction</a:t>
            </a:r>
            <a:r>
              <a:rPr dirty="0" sz="1600" spc="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Seal-O-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Matic</a:t>
            </a:r>
            <a:r>
              <a:rPr dirty="0" sz="1600" spc="1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Paving</a:t>
            </a:r>
            <a:r>
              <a:rPr dirty="0" sz="1600" spc="1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Superior</a:t>
            </a:r>
            <a:r>
              <a:rPr dirty="0" sz="1600" spc="1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Bowen</a:t>
            </a:r>
            <a:r>
              <a:rPr dirty="0" sz="16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Asphalt</a:t>
            </a:r>
            <a:r>
              <a:rPr dirty="0" sz="1600" spc="7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Tarmac</a:t>
            </a:r>
            <a:r>
              <a:rPr dirty="0" sz="1600" spc="2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International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Verde</a:t>
            </a:r>
            <a:r>
              <a:rPr dirty="0" sz="16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Resources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0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W.</a:t>
            </a:r>
            <a:r>
              <a:rPr dirty="0" sz="1600" spc="-6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80">
                <a:solidFill>
                  <a:srgbClr val="221F1F"/>
                </a:solidFill>
                <a:latin typeface="Calibri"/>
                <a:cs typeface="Calibri"/>
              </a:rPr>
              <a:t>L.</a:t>
            </a:r>
            <a:r>
              <a:rPr dirty="0" sz="1600" spc="-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Miller</a:t>
            </a:r>
            <a:endParaRPr sz="16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0665" algn="l"/>
              </a:tabLst>
            </a:pP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XBE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0420" y="3034436"/>
            <a:ext cx="3081655" cy="156337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05"/>
              </a:spcBef>
              <a:buClr>
                <a:srgbClr val="00AE66"/>
              </a:buClr>
              <a:buFont typeface="Arial"/>
              <a:buChar char="•"/>
              <a:tabLst>
                <a:tab pos="241300" algn="l"/>
              </a:tabLst>
            </a:pPr>
            <a:r>
              <a:rPr dirty="0" sz="1600" spc="55">
                <a:solidFill>
                  <a:srgbClr val="221F1F"/>
                </a:solidFill>
                <a:latin typeface="Calibri"/>
                <a:cs typeface="Calibri"/>
              </a:rPr>
              <a:t>APAC-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Missouri,</a:t>
            </a:r>
            <a:r>
              <a:rPr dirty="0" sz="1600" spc="15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dirty="0" sz="1600" spc="6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150">
                <a:solidFill>
                  <a:srgbClr val="221F1F"/>
                </a:solidFill>
                <a:latin typeface="Calibri"/>
                <a:cs typeface="Calibri"/>
              </a:rPr>
              <a:t>CRH</a:t>
            </a:r>
            <a:r>
              <a:rPr dirty="0" sz="1600" spc="9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Co.</a:t>
            </a:r>
            <a:endParaRPr sz="1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00"/>
              </a:spcBef>
              <a:buClr>
                <a:srgbClr val="00AE66"/>
              </a:buClr>
              <a:buFont typeface="Arial"/>
              <a:buChar char="•"/>
              <a:tabLst>
                <a:tab pos="241300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CWM</a:t>
            </a:r>
            <a:r>
              <a:rPr dirty="0" sz="1600" spc="114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Equipment</a:t>
            </a:r>
            <a:endParaRPr sz="1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95"/>
              </a:spcBef>
              <a:buClr>
                <a:srgbClr val="00AE66"/>
              </a:buClr>
              <a:buFont typeface="Arial"/>
              <a:buChar char="•"/>
              <a:tabLst>
                <a:tab pos="241300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Maxam</a:t>
            </a:r>
            <a:r>
              <a:rPr dirty="0" sz="1600" spc="1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Equipment</a:t>
            </a:r>
            <a:endParaRPr sz="1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05"/>
              </a:spcBef>
              <a:buClr>
                <a:srgbClr val="00AE66"/>
              </a:buClr>
              <a:buFont typeface="Arial"/>
              <a:buChar char="•"/>
              <a:tabLst>
                <a:tab pos="241300" algn="l"/>
              </a:tabLst>
            </a:pP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New</a:t>
            </a:r>
            <a:r>
              <a:rPr dirty="0" sz="1600" spc="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221F1F"/>
                </a:solidFill>
                <a:latin typeface="Calibri"/>
                <a:cs typeface="Calibri"/>
              </a:rPr>
              <a:t>Frontier</a:t>
            </a:r>
            <a:r>
              <a:rPr dirty="0" sz="1600" spc="8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Materials</a:t>
            </a:r>
            <a:endParaRPr sz="1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00"/>
              </a:spcBef>
              <a:buClr>
                <a:srgbClr val="00AE66"/>
              </a:buClr>
              <a:buFont typeface="Arial"/>
              <a:buChar char="•"/>
              <a:tabLst>
                <a:tab pos="241300" algn="l"/>
              </a:tabLst>
            </a:pPr>
            <a:r>
              <a:rPr dirty="0" sz="1600" spc="70">
                <a:solidFill>
                  <a:srgbClr val="221F1F"/>
                </a:solidFill>
                <a:latin typeface="Calibri"/>
                <a:cs typeface="Calibri"/>
              </a:rPr>
              <a:t>Simpson</a:t>
            </a:r>
            <a:r>
              <a:rPr dirty="0" sz="16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50">
                <a:solidFill>
                  <a:srgbClr val="221F1F"/>
                </a:solidFill>
                <a:latin typeface="Calibri"/>
                <a:cs typeface="Calibri"/>
              </a:rPr>
              <a:t>Construction</a:t>
            </a:r>
            <a:r>
              <a:rPr dirty="0" sz="1600" spc="6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221F1F"/>
                </a:solidFill>
                <a:latin typeface="Calibri"/>
                <a:cs typeface="Calibri"/>
              </a:rPr>
              <a:t>Materials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0745" y="5783681"/>
            <a:ext cx="2843530" cy="518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80" b="1">
                <a:solidFill>
                  <a:srgbClr val="006343"/>
                </a:solidFill>
                <a:latin typeface="Calibri"/>
                <a:cs typeface="Calibri"/>
              </a:rPr>
              <a:t>State</a:t>
            </a:r>
            <a:r>
              <a:rPr dirty="0" sz="1800" spc="-45" b="1">
                <a:solidFill>
                  <a:srgbClr val="006343"/>
                </a:solidFill>
                <a:latin typeface="Calibri"/>
                <a:cs typeface="Calibri"/>
              </a:rPr>
              <a:t> </a:t>
            </a:r>
            <a:r>
              <a:rPr dirty="0" sz="1800" spc="55" b="1">
                <a:solidFill>
                  <a:srgbClr val="006343"/>
                </a:solidFill>
                <a:latin typeface="Calibri"/>
                <a:cs typeface="Calibri"/>
              </a:rPr>
              <a:t>Advisor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1400" spc="10">
                <a:solidFill>
                  <a:srgbClr val="006343"/>
                </a:solidFill>
                <a:latin typeface="Calibri"/>
                <a:cs typeface="Calibri"/>
              </a:rPr>
              <a:t>Brian</a:t>
            </a:r>
            <a:r>
              <a:rPr dirty="0" sz="1400" spc="125">
                <a:solidFill>
                  <a:srgbClr val="006343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006343"/>
                </a:solidFill>
                <a:latin typeface="Calibri"/>
                <a:cs typeface="Calibri"/>
              </a:rPr>
              <a:t>Johanning,</a:t>
            </a:r>
            <a:r>
              <a:rPr dirty="0" sz="1400" spc="130">
                <a:solidFill>
                  <a:srgbClr val="006343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006343"/>
                </a:solidFill>
                <a:latin typeface="Calibri"/>
                <a:cs typeface="Calibri"/>
              </a:rPr>
              <a:t>Superior</a:t>
            </a:r>
            <a:r>
              <a:rPr dirty="0" sz="1400" spc="85">
                <a:solidFill>
                  <a:srgbClr val="006343"/>
                </a:solidFill>
                <a:latin typeface="Calibri"/>
                <a:cs typeface="Calibri"/>
              </a:rPr>
              <a:t> </a:t>
            </a:r>
            <a:r>
              <a:rPr dirty="0" sz="1400" spc="10">
                <a:solidFill>
                  <a:srgbClr val="006343"/>
                </a:solidFill>
                <a:latin typeface="Calibri"/>
                <a:cs typeface="Calibri"/>
              </a:rPr>
              <a:t>Bowen</a:t>
            </a:r>
            <a:r>
              <a:rPr dirty="0" sz="1400" spc="114">
                <a:solidFill>
                  <a:srgbClr val="006343"/>
                </a:solidFill>
                <a:latin typeface="Calibri"/>
                <a:cs typeface="Calibri"/>
              </a:rPr>
              <a:t> </a:t>
            </a:r>
            <a:r>
              <a:rPr dirty="0" sz="1400" spc="60">
                <a:solidFill>
                  <a:srgbClr val="006343"/>
                </a:solidFill>
                <a:latin typeface="Calibri"/>
                <a:cs typeface="Calibri"/>
              </a:rPr>
              <a:t>Co.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1059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4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6419" y="1475358"/>
            <a:ext cx="2743200" cy="4133850"/>
            <a:chOff x="866419" y="1475358"/>
            <a:chExt cx="2743200" cy="4133850"/>
          </a:xfrm>
        </p:grpSpPr>
        <p:pic>
          <p:nvPicPr>
            <p:cNvPr id="5" name="object 5" descr="A person in a suit sitting in a chair  Description automatically generated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419" y="1475358"/>
              <a:ext cx="2743174" cy="2743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89786" y="3780027"/>
              <a:ext cx="1828800" cy="1829435"/>
            </a:xfrm>
            <a:custGeom>
              <a:avLst/>
              <a:gdLst/>
              <a:ahLst/>
              <a:cxnLst/>
              <a:rect l="l" t="t" r="r" b="b"/>
              <a:pathLst>
                <a:path w="1828800" h="1829435">
                  <a:moveTo>
                    <a:pt x="914400" y="0"/>
                  </a:moveTo>
                  <a:lnTo>
                    <a:pt x="865830" y="1267"/>
                  </a:lnTo>
                  <a:lnTo>
                    <a:pt x="817922" y="5028"/>
                  </a:lnTo>
                  <a:lnTo>
                    <a:pt x="770738" y="11219"/>
                  </a:lnTo>
                  <a:lnTo>
                    <a:pt x="724342" y="19776"/>
                  </a:lnTo>
                  <a:lnTo>
                    <a:pt x="678795" y="30637"/>
                  </a:lnTo>
                  <a:lnTo>
                    <a:pt x="634163" y="43738"/>
                  </a:lnTo>
                  <a:lnTo>
                    <a:pt x="590507" y="59016"/>
                  </a:lnTo>
                  <a:lnTo>
                    <a:pt x="547891" y="76408"/>
                  </a:lnTo>
                  <a:lnTo>
                    <a:pt x="506379" y="95851"/>
                  </a:lnTo>
                  <a:lnTo>
                    <a:pt x="466032" y="117281"/>
                  </a:lnTo>
                  <a:lnTo>
                    <a:pt x="426915" y="140635"/>
                  </a:lnTo>
                  <a:lnTo>
                    <a:pt x="389090" y="165849"/>
                  </a:lnTo>
                  <a:lnTo>
                    <a:pt x="352621" y="192862"/>
                  </a:lnTo>
                  <a:lnTo>
                    <a:pt x="317571" y="221609"/>
                  </a:lnTo>
                  <a:lnTo>
                    <a:pt x="284003" y="252027"/>
                  </a:lnTo>
                  <a:lnTo>
                    <a:pt x="251981" y="284053"/>
                  </a:lnTo>
                  <a:lnTo>
                    <a:pt x="221566" y="317623"/>
                  </a:lnTo>
                  <a:lnTo>
                    <a:pt x="192823" y="352675"/>
                  </a:lnTo>
                  <a:lnTo>
                    <a:pt x="165814" y="389146"/>
                  </a:lnTo>
                  <a:lnTo>
                    <a:pt x="140604" y="426971"/>
                  </a:lnTo>
                  <a:lnTo>
                    <a:pt x="117254" y="466088"/>
                  </a:lnTo>
                  <a:lnTo>
                    <a:pt x="95828" y="506434"/>
                  </a:lnTo>
                  <a:lnTo>
                    <a:pt x="76389" y="547945"/>
                  </a:lnTo>
                  <a:lnTo>
                    <a:pt x="59001" y="590559"/>
                  </a:lnTo>
                  <a:lnTo>
                    <a:pt x="43727" y="634211"/>
                  </a:lnTo>
                  <a:lnTo>
                    <a:pt x="30629" y="678839"/>
                  </a:lnTo>
                  <a:lnTo>
                    <a:pt x="19771" y="724379"/>
                  </a:lnTo>
                  <a:lnTo>
                    <a:pt x="11215" y="770768"/>
                  </a:lnTo>
                  <a:lnTo>
                    <a:pt x="5026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69"/>
                  </a:lnTo>
                  <a:lnTo>
                    <a:pt x="5026" y="1010877"/>
                  </a:lnTo>
                  <a:lnTo>
                    <a:pt x="11215" y="1058062"/>
                  </a:lnTo>
                  <a:lnTo>
                    <a:pt x="19771" y="1104460"/>
                  </a:lnTo>
                  <a:lnTo>
                    <a:pt x="30629" y="1150007"/>
                  </a:lnTo>
                  <a:lnTo>
                    <a:pt x="43727" y="1194641"/>
                  </a:lnTo>
                  <a:lnTo>
                    <a:pt x="59001" y="1238298"/>
                  </a:lnTo>
                  <a:lnTo>
                    <a:pt x="76389" y="1280916"/>
                  </a:lnTo>
                  <a:lnTo>
                    <a:pt x="95828" y="1322431"/>
                  </a:lnTo>
                  <a:lnTo>
                    <a:pt x="117254" y="1362779"/>
                  </a:lnTo>
                  <a:lnTo>
                    <a:pt x="140604" y="1401899"/>
                  </a:lnTo>
                  <a:lnTo>
                    <a:pt x="165814" y="1439726"/>
                  </a:lnTo>
                  <a:lnTo>
                    <a:pt x="192823" y="1476197"/>
                  </a:lnTo>
                  <a:lnTo>
                    <a:pt x="221566" y="1511249"/>
                  </a:lnTo>
                  <a:lnTo>
                    <a:pt x="251981" y="1544820"/>
                  </a:lnTo>
                  <a:lnTo>
                    <a:pt x="284003" y="1576845"/>
                  </a:lnTo>
                  <a:lnTo>
                    <a:pt x="317571" y="1607262"/>
                  </a:lnTo>
                  <a:lnTo>
                    <a:pt x="352621" y="1636008"/>
                  </a:lnTo>
                  <a:lnTo>
                    <a:pt x="389090" y="1663019"/>
                  </a:lnTo>
                  <a:lnTo>
                    <a:pt x="426915" y="1688232"/>
                  </a:lnTo>
                  <a:lnTo>
                    <a:pt x="466032" y="1711584"/>
                  </a:lnTo>
                  <a:lnTo>
                    <a:pt x="506379" y="1733011"/>
                  </a:lnTo>
                  <a:lnTo>
                    <a:pt x="547891" y="1752452"/>
                  </a:lnTo>
                  <a:lnTo>
                    <a:pt x="590507" y="1769842"/>
                  </a:lnTo>
                  <a:lnTo>
                    <a:pt x="634163" y="1785118"/>
                  </a:lnTo>
                  <a:lnTo>
                    <a:pt x="678795" y="1798218"/>
                  </a:lnTo>
                  <a:lnTo>
                    <a:pt x="724342" y="1809077"/>
                  </a:lnTo>
                  <a:lnTo>
                    <a:pt x="770738" y="1817633"/>
                  </a:lnTo>
                  <a:lnTo>
                    <a:pt x="817922" y="1823823"/>
                  </a:lnTo>
                  <a:lnTo>
                    <a:pt x="865830" y="1827583"/>
                  </a:lnTo>
                  <a:lnTo>
                    <a:pt x="914400" y="1828850"/>
                  </a:lnTo>
                  <a:lnTo>
                    <a:pt x="962957" y="1827583"/>
                  </a:lnTo>
                  <a:lnTo>
                    <a:pt x="1010855" y="1823823"/>
                  </a:lnTo>
                  <a:lnTo>
                    <a:pt x="1058031" y="1817633"/>
                  </a:lnTo>
                  <a:lnTo>
                    <a:pt x="1104420" y="1809077"/>
                  </a:lnTo>
                  <a:lnTo>
                    <a:pt x="1149960" y="1798218"/>
                  </a:lnTo>
                  <a:lnTo>
                    <a:pt x="1194588" y="1785118"/>
                  </a:lnTo>
                  <a:lnTo>
                    <a:pt x="1238240" y="1769842"/>
                  </a:lnTo>
                  <a:lnTo>
                    <a:pt x="1280854" y="1752452"/>
                  </a:lnTo>
                  <a:lnTo>
                    <a:pt x="1322365" y="1733011"/>
                  </a:lnTo>
                  <a:lnTo>
                    <a:pt x="1362711" y="1711584"/>
                  </a:lnTo>
                  <a:lnTo>
                    <a:pt x="1401828" y="1688232"/>
                  </a:lnTo>
                  <a:lnTo>
                    <a:pt x="1439653" y="1663019"/>
                  </a:lnTo>
                  <a:lnTo>
                    <a:pt x="1476124" y="1636008"/>
                  </a:lnTo>
                  <a:lnTo>
                    <a:pt x="1511176" y="1607262"/>
                  </a:lnTo>
                  <a:lnTo>
                    <a:pt x="1544746" y="1576845"/>
                  </a:lnTo>
                  <a:lnTo>
                    <a:pt x="1576772" y="1544820"/>
                  </a:lnTo>
                  <a:lnTo>
                    <a:pt x="1607190" y="1511249"/>
                  </a:lnTo>
                  <a:lnTo>
                    <a:pt x="1635937" y="1476197"/>
                  </a:lnTo>
                  <a:lnTo>
                    <a:pt x="1662950" y="1439726"/>
                  </a:lnTo>
                  <a:lnTo>
                    <a:pt x="1688164" y="1401899"/>
                  </a:lnTo>
                  <a:lnTo>
                    <a:pt x="1711518" y="1362779"/>
                  </a:lnTo>
                  <a:lnTo>
                    <a:pt x="1732948" y="1322431"/>
                  </a:lnTo>
                  <a:lnTo>
                    <a:pt x="1752391" y="1280916"/>
                  </a:lnTo>
                  <a:lnTo>
                    <a:pt x="1769783" y="1238298"/>
                  </a:lnTo>
                  <a:lnTo>
                    <a:pt x="1785061" y="1194641"/>
                  </a:lnTo>
                  <a:lnTo>
                    <a:pt x="1798162" y="1150007"/>
                  </a:lnTo>
                  <a:lnTo>
                    <a:pt x="1809023" y="1104460"/>
                  </a:lnTo>
                  <a:lnTo>
                    <a:pt x="1817580" y="1058062"/>
                  </a:lnTo>
                  <a:lnTo>
                    <a:pt x="1823771" y="1010877"/>
                  </a:lnTo>
                  <a:lnTo>
                    <a:pt x="1827532" y="962969"/>
                  </a:lnTo>
                  <a:lnTo>
                    <a:pt x="1828800" y="914400"/>
                  </a:lnTo>
                  <a:lnTo>
                    <a:pt x="1827532" y="865842"/>
                  </a:lnTo>
                  <a:lnTo>
                    <a:pt x="1823771" y="817944"/>
                  </a:lnTo>
                  <a:lnTo>
                    <a:pt x="1817580" y="770768"/>
                  </a:lnTo>
                  <a:lnTo>
                    <a:pt x="1809023" y="724379"/>
                  </a:lnTo>
                  <a:lnTo>
                    <a:pt x="1798162" y="678839"/>
                  </a:lnTo>
                  <a:lnTo>
                    <a:pt x="1785061" y="634211"/>
                  </a:lnTo>
                  <a:lnTo>
                    <a:pt x="1769783" y="590559"/>
                  </a:lnTo>
                  <a:lnTo>
                    <a:pt x="1752391" y="547945"/>
                  </a:lnTo>
                  <a:lnTo>
                    <a:pt x="1732948" y="506434"/>
                  </a:lnTo>
                  <a:lnTo>
                    <a:pt x="1711518" y="466088"/>
                  </a:lnTo>
                  <a:lnTo>
                    <a:pt x="1688164" y="426971"/>
                  </a:lnTo>
                  <a:lnTo>
                    <a:pt x="1662950" y="389146"/>
                  </a:lnTo>
                  <a:lnTo>
                    <a:pt x="1635937" y="352675"/>
                  </a:lnTo>
                  <a:lnTo>
                    <a:pt x="1607190" y="317623"/>
                  </a:lnTo>
                  <a:lnTo>
                    <a:pt x="1576772" y="284053"/>
                  </a:lnTo>
                  <a:lnTo>
                    <a:pt x="1544746" y="252027"/>
                  </a:lnTo>
                  <a:lnTo>
                    <a:pt x="1511176" y="221609"/>
                  </a:lnTo>
                  <a:lnTo>
                    <a:pt x="1476124" y="192862"/>
                  </a:lnTo>
                  <a:lnTo>
                    <a:pt x="1439653" y="165849"/>
                  </a:lnTo>
                  <a:lnTo>
                    <a:pt x="1401828" y="140635"/>
                  </a:lnTo>
                  <a:lnTo>
                    <a:pt x="1362711" y="117281"/>
                  </a:lnTo>
                  <a:lnTo>
                    <a:pt x="1322365" y="95851"/>
                  </a:lnTo>
                  <a:lnTo>
                    <a:pt x="1280854" y="76408"/>
                  </a:lnTo>
                  <a:lnTo>
                    <a:pt x="1238240" y="59016"/>
                  </a:lnTo>
                  <a:lnTo>
                    <a:pt x="1194588" y="43738"/>
                  </a:lnTo>
                  <a:lnTo>
                    <a:pt x="1149960" y="30637"/>
                  </a:lnTo>
                  <a:lnTo>
                    <a:pt x="1104420" y="19776"/>
                  </a:lnTo>
                  <a:lnTo>
                    <a:pt x="1058031" y="11219"/>
                  </a:lnTo>
                  <a:lnTo>
                    <a:pt x="1010855" y="5028"/>
                  </a:lnTo>
                  <a:lnTo>
                    <a:pt x="962957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556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209926" y="4480052"/>
            <a:ext cx="5892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MOC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31035" y="4784852"/>
            <a:ext cx="114427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5405">
              <a:lnSpc>
                <a:spcPct val="100000"/>
              </a:lnSpc>
              <a:spcBef>
                <a:spcPts val="100"/>
              </a:spcBef>
            </a:pP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Hill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29051" y="3140964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914400" y="0"/>
                </a:moveTo>
                <a:lnTo>
                  <a:pt x="865842" y="1267"/>
                </a:lnTo>
                <a:lnTo>
                  <a:pt x="817944" y="5028"/>
                </a:lnTo>
                <a:lnTo>
                  <a:pt x="770768" y="11219"/>
                </a:lnTo>
                <a:lnTo>
                  <a:pt x="724379" y="19776"/>
                </a:lnTo>
                <a:lnTo>
                  <a:pt x="678839" y="30637"/>
                </a:lnTo>
                <a:lnTo>
                  <a:pt x="634211" y="43738"/>
                </a:lnTo>
                <a:lnTo>
                  <a:pt x="590559" y="59016"/>
                </a:lnTo>
                <a:lnTo>
                  <a:pt x="547945" y="76408"/>
                </a:lnTo>
                <a:lnTo>
                  <a:pt x="506434" y="95851"/>
                </a:lnTo>
                <a:lnTo>
                  <a:pt x="466088" y="117281"/>
                </a:lnTo>
                <a:lnTo>
                  <a:pt x="426971" y="140635"/>
                </a:lnTo>
                <a:lnTo>
                  <a:pt x="389146" y="165849"/>
                </a:lnTo>
                <a:lnTo>
                  <a:pt x="352675" y="192862"/>
                </a:lnTo>
                <a:lnTo>
                  <a:pt x="317623" y="221609"/>
                </a:lnTo>
                <a:lnTo>
                  <a:pt x="284053" y="252027"/>
                </a:lnTo>
                <a:lnTo>
                  <a:pt x="252027" y="284053"/>
                </a:lnTo>
                <a:lnTo>
                  <a:pt x="221609" y="317623"/>
                </a:lnTo>
                <a:lnTo>
                  <a:pt x="192862" y="352675"/>
                </a:lnTo>
                <a:lnTo>
                  <a:pt x="165849" y="389146"/>
                </a:lnTo>
                <a:lnTo>
                  <a:pt x="140635" y="426971"/>
                </a:lnTo>
                <a:lnTo>
                  <a:pt x="117281" y="466088"/>
                </a:lnTo>
                <a:lnTo>
                  <a:pt x="95851" y="506434"/>
                </a:lnTo>
                <a:lnTo>
                  <a:pt x="76408" y="547945"/>
                </a:lnTo>
                <a:lnTo>
                  <a:pt x="59016" y="590559"/>
                </a:lnTo>
                <a:lnTo>
                  <a:pt x="43738" y="634211"/>
                </a:lnTo>
                <a:lnTo>
                  <a:pt x="30637" y="678839"/>
                </a:lnTo>
                <a:lnTo>
                  <a:pt x="19776" y="724379"/>
                </a:lnTo>
                <a:lnTo>
                  <a:pt x="11219" y="770768"/>
                </a:lnTo>
                <a:lnTo>
                  <a:pt x="5028" y="817944"/>
                </a:lnTo>
                <a:lnTo>
                  <a:pt x="1267" y="865842"/>
                </a:lnTo>
                <a:lnTo>
                  <a:pt x="0" y="914400"/>
                </a:lnTo>
                <a:lnTo>
                  <a:pt x="1267" y="962969"/>
                </a:lnTo>
                <a:lnTo>
                  <a:pt x="5028" y="1010877"/>
                </a:lnTo>
                <a:lnTo>
                  <a:pt x="11219" y="1058061"/>
                </a:lnTo>
                <a:lnTo>
                  <a:pt x="19776" y="1104457"/>
                </a:lnTo>
                <a:lnTo>
                  <a:pt x="30637" y="1150004"/>
                </a:lnTo>
                <a:lnTo>
                  <a:pt x="43738" y="1194636"/>
                </a:lnTo>
                <a:lnTo>
                  <a:pt x="59016" y="1238292"/>
                </a:lnTo>
                <a:lnTo>
                  <a:pt x="76408" y="1280908"/>
                </a:lnTo>
                <a:lnTo>
                  <a:pt x="95851" y="1322420"/>
                </a:lnTo>
                <a:lnTo>
                  <a:pt x="117281" y="1362767"/>
                </a:lnTo>
                <a:lnTo>
                  <a:pt x="140635" y="1401884"/>
                </a:lnTo>
                <a:lnTo>
                  <a:pt x="165849" y="1439709"/>
                </a:lnTo>
                <a:lnTo>
                  <a:pt x="192862" y="1476178"/>
                </a:lnTo>
                <a:lnTo>
                  <a:pt x="221609" y="1511228"/>
                </a:lnTo>
                <a:lnTo>
                  <a:pt x="252027" y="1544796"/>
                </a:lnTo>
                <a:lnTo>
                  <a:pt x="284053" y="1576818"/>
                </a:lnTo>
                <a:lnTo>
                  <a:pt x="317623" y="1607233"/>
                </a:lnTo>
                <a:lnTo>
                  <a:pt x="352675" y="1635976"/>
                </a:lnTo>
                <a:lnTo>
                  <a:pt x="389146" y="1662985"/>
                </a:lnTo>
                <a:lnTo>
                  <a:pt x="426971" y="1688195"/>
                </a:lnTo>
                <a:lnTo>
                  <a:pt x="466088" y="1711545"/>
                </a:lnTo>
                <a:lnTo>
                  <a:pt x="506434" y="1732971"/>
                </a:lnTo>
                <a:lnTo>
                  <a:pt x="547945" y="1752410"/>
                </a:lnTo>
                <a:lnTo>
                  <a:pt x="590559" y="1769798"/>
                </a:lnTo>
                <a:lnTo>
                  <a:pt x="634211" y="1785072"/>
                </a:lnTo>
                <a:lnTo>
                  <a:pt x="678839" y="1798170"/>
                </a:lnTo>
                <a:lnTo>
                  <a:pt x="724379" y="1809028"/>
                </a:lnTo>
                <a:lnTo>
                  <a:pt x="770768" y="1817584"/>
                </a:lnTo>
                <a:lnTo>
                  <a:pt x="817944" y="1823773"/>
                </a:lnTo>
                <a:lnTo>
                  <a:pt x="865842" y="1827532"/>
                </a:lnTo>
                <a:lnTo>
                  <a:pt x="914400" y="1828800"/>
                </a:lnTo>
                <a:lnTo>
                  <a:pt x="962969" y="1827532"/>
                </a:lnTo>
                <a:lnTo>
                  <a:pt x="1010877" y="1823773"/>
                </a:lnTo>
                <a:lnTo>
                  <a:pt x="1058061" y="1817584"/>
                </a:lnTo>
                <a:lnTo>
                  <a:pt x="1104457" y="1809028"/>
                </a:lnTo>
                <a:lnTo>
                  <a:pt x="1150004" y="1798170"/>
                </a:lnTo>
                <a:lnTo>
                  <a:pt x="1194636" y="1785072"/>
                </a:lnTo>
                <a:lnTo>
                  <a:pt x="1238292" y="1769798"/>
                </a:lnTo>
                <a:lnTo>
                  <a:pt x="1280908" y="1752410"/>
                </a:lnTo>
                <a:lnTo>
                  <a:pt x="1322420" y="1732971"/>
                </a:lnTo>
                <a:lnTo>
                  <a:pt x="1362767" y="1711545"/>
                </a:lnTo>
                <a:lnTo>
                  <a:pt x="1401884" y="1688195"/>
                </a:lnTo>
                <a:lnTo>
                  <a:pt x="1439709" y="1662985"/>
                </a:lnTo>
                <a:lnTo>
                  <a:pt x="1476178" y="1635976"/>
                </a:lnTo>
                <a:lnTo>
                  <a:pt x="1511228" y="1607233"/>
                </a:lnTo>
                <a:lnTo>
                  <a:pt x="1544796" y="1576818"/>
                </a:lnTo>
                <a:lnTo>
                  <a:pt x="1576818" y="1544796"/>
                </a:lnTo>
                <a:lnTo>
                  <a:pt x="1607233" y="1511228"/>
                </a:lnTo>
                <a:lnTo>
                  <a:pt x="1635976" y="1476178"/>
                </a:lnTo>
                <a:lnTo>
                  <a:pt x="1662985" y="1439709"/>
                </a:lnTo>
                <a:lnTo>
                  <a:pt x="1688195" y="1401884"/>
                </a:lnTo>
                <a:lnTo>
                  <a:pt x="1711545" y="1362767"/>
                </a:lnTo>
                <a:lnTo>
                  <a:pt x="1732971" y="1322420"/>
                </a:lnTo>
                <a:lnTo>
                  <a:pt x="1752410" y="1280908"/>
                </a:lnTo>
                <a:lnTo>
                  <a:pt x="1769798" y="1238292"/>
                </a:lnTo>
                <a:lnTo>
                  <a:pt x="1785072" y="1194636"/>
                </a:lnTo>
                <a:lnTo>
                  <a:pt x="1798170" y="1150004"/>
                </a:lnTo>
                <a:lnTo>
                  <a:pt x="1809028" y="1104457"/>
                </a:lnTo>
                <a:lnTo>
                  <a:pt x="1817584" y="1058061"/>
                </a:lnTo>
                <a:lnTo>
                  <a:pt x="1823773" y="1010877"/>
                </a:lnTo>
                <a:lnTo>
                  <a:pt x="1827532" y="962969"/>
                </a:lnTo>
                <a:lnTo>
                  <a:pt x="1828800" y="914400"/>
                </a:lnTo>
                <a:lnTo>
                  <a:pt x="1827532" y="865842"/>
                </a:lnTo>
                <a:lnTo>
                  <a:pt x="1823773" y="817944"/>
                </a:lnTo>
                <a:lnTo>
                  <a:pt x="1817584" y="770768"/>
                </a:lnTo>
                <a:lnTo>
                  <a:pt x="1809028" y="724379"/>
                </a:lnTo>
                <a:lnTo>
                  <a:pt x="1798170" y="678839"/>
                </a:lnTo>
                <a:lnTo>
                  <a:pt x="1785072" y="634211"/>
                </a:lnTo>
                <a:lnTo>
                  <a:pt x="1769798" y="590559"/>
                </a:lnTo>
                <a:lnTo>
                  <a:pt x="1752410" y="547945"/>
                </a:lnTo>
                <a:lnTo>
                  <a:pt x="1732971" y="506434"/>
                </a:lnTo>
                <a:lnTo>
                  <a:pt x="1711545" y="466088"/>
                </a:lnTo>
                <a:lnTo>
                  <a:pt x="1688195" y="426971"/>
                </a:lnTo>
                <a:lnTo>
                  <a:pt x="1662985" y="389146"/>
                </a:lnTo>
                <a:lnTo>
                  <a:pt x="1635976" y="352675"/>
                </a:lnTo>
                <a:lnTo>
                  <a:pt x="1607233" y="317623"/>
                </a:lnTo>
                <a:lnTo>
                  <a:pt x="1576818" y="284053"/>
                </a:lnTo>
                <a:lnTo>
                  <a:pt x="1544796" y="252027"/>
                </a:lnTo>
                <a:lnTo>
                  <a:pt x="1511228" y="221609"/>
                </a:lnTo>
                <a:lnTo>
                  <a:pt x="1476178" y="192862"/>
                </a:lnTo>
                <a:lnTo>
                  <a:pt x="1439709" y="165849"/>
                </a:lnTo>
                <a:lnTo>
                  <a:pt x="1401884" y="140635"/>
                </a:lnTo>
                <a:lnTo>
                  <a:pt x="1362767" y="117281"/>
                </a:lnTo>
                <a:lnTo>
                  <a:pt x="1322420" y="95851"/>
                </a:lnTo>
                <a:lnTo>
                  <a:pt x="1280908" y="76408"/>
                </a:lnTo>
                <a:lnTo>
                  <a:pt x="1238292" y="59016"/>
                </a:lnTo>
                <a:lnTo>
                  <a:pt x="1194636" y="43738"/>
                </a:lnTo>
                <a:lnTo>
                  <a:pt x="1150004" y="30637"/>
                </a:lnTo>
                <a:lnTo>
                  <a:pt x="1104457" y="19776"/>
                </a:lnTo>
                <a:lnTo>
                  <a:pt x="1058061" y="11219"/>
                </a:lnTo>
                <a:lnTo>
                  <a:pt x="1010877" y="5028"/>
                </a:lnTo>
                <a:lnTo>
                  <a:pt x="962969" y="1267"/>
                </a:lnTo>
                <a:lnTo>
                  <a:pt x="914400" y="0"/>
                </a:lnTo>
                <a:close/>
              </a:path>
            </a:pathLst>
          </a:custGeom>
          <a:solidFill>
            <a:srgbClr val="00AE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365372" y="3475101"/>
            <a:ext cx="7569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60" b="1">
                <a:solidFill>
                  <a:srgbClr val="FFFFFF"/>
                </a:solidFill>
                <a:latin typeface="Calibri"/>
                <a:cs typeface="Calibri"/>
              </a:rPr>
              <a:t>140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22626" y="3836289"/>
            <a:ext cx="24079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0030" sz="5400" spc="127" b="1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r>
              <a:rPr dirty="0" baseline="-10030" sz="5400" spc="6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NAPA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0301" y="4343780"/>
            <a:ext cx="114427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Hill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898009" y="746251"/>
            <a:ext cx="4108450" cy="3403600"/>
            <a:chOff x="4898009" y="746251"/>
            <a:chExt cx="4108450" cy="3403600"/>
          </a:xfrm>
        </p:grpSpPr>
        <p:pic>
          <p:nvPicPr>
            <p:cNvPr id="14" name="object 14" descr="A person in a suit sitting at a podium with a microphone  Description automatically generated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132" y="746251"/>
              <a:ext cx="2743199" cy="2743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898009" y="2320543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914400" y="0"/>
                  </a:moveTo>
                  <a:lnTo>
                    <a:pt x="865842" y="1267"/>
                  </a:lnTo>
                  <a:lnTo>
                    <a:pt x="817944" y="5028"/>
                  </a:lnTo>
                  <a:lnTo>
                    <a:pt x="770768" y="11219"/>
                  </a:lnTo>
                  <a:lnTo>
                    <a:pt x="724379" y="19776"/>
                  </a:lnTo>
                  <a:lnTo>
                    <a:pt x="678839" y="30637"/>
                  </a:lnTo>
                  <a:lnTo>
                    <a:pt x="634211" y="43738"/>
                  </a:lnTo>
                  <a:lnTo>
                    <a:pt x="590559" y="59016"/>
                  </a:lnTo>
                  <a:lnTo>
                    <a:pt x="547945" y="76408"/>
                  </a:lnTo>
                  <a:lnTo>
                    <a:pt x="506434" y="95851"/>
                  </a:lnTo>
                  <a:lnTo>
                    <a:pt x="466088" y="117281"/>
                  </a:lnTo>
                  <a:lnTo>
                    <a:pt x="426971" y="140635"/>
                  </a:lnTo>
                  <a:lnTo>
                    <a:pt x="389146" y="165849"/>
                  </a:lnTo>
                  <a:lnTo>
                    <a:pt x="352675" y="192862"/>
                  </a:lnTo>
                  <a:lnTo>
                    <a:pt x="317623" y="221609"/>
                  </a:lnTo>
                  <a:lnTo>
                    <a:pt x="284053" y="252027"/>
                  </a:lnTo>
                  <a:lnTo>
                    <a:pt x="252027" y="284053"/>
                  </a:lnTo>
                  <a:lnTo>
                    <a:pt x="221609" y="317623"/>
                  </a:lnTo>
                  <a:lnTo>
                    <a:pt x="192862" y="352675"/>
                  </a:lnTo>
                  <a:lnTo>
                    <a:pt x="165849" y="389146"/>
                  </a:lnTo>
                  <a:lnTo>
                    <a:pt x="140635" y="426971"/>
                  </a:lnTo>
                  <a:lnTo>
                    <a:pt x="117281" y="466088"/>
                  </a:lnTo>
                  <a:lnTo>
                    <a:pt x="95851" y="506434"/>
                  </a:lnTo>
                  <a:lnTo>
                    <a:pt x="76408" y="547945"/>
                  </a:lnTo>
                  <a:lnTo>
                    <a:pt x="59016" y="590559"/>
                  </a:lnTo>
                  <a:lnTo>
                    <a:pt x="43738" y="634211"/>
                  </a:lnTo>
                  <a:lnTo>
                    <a:pt x="30637" y="678839"/>
                  </a:lnTo>
                  <a:lnTo>
                    <a:pt x="19776" y="724379"/>
                  </a:lnTo>
                  <a:lnTo>
                    <a:pt x="11219" y="770768"/>
                  </a:lnTo>
                  <a:lnTo>
                    <a:pt x="5028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69"/>
                  </a:lnTo>
                  <a:lnTo>
                    <a:pt x="5028" y="1010877"/>
                  </a:lnTo>
                  <a:lnTo>
                    <a:pt x="11219" y="1058061"/>
                  </a:lnTo>
                  <a:lnTo>
                    <a:pt x="19776" y="1104457"/>
                  </a:lnTo>
                  <a:lnTo>
                    <a:pt x="30637" y="1150004"/>
                  </a:lnTo>
                  <a:lnTo>
                    <a:pt x="43738" y="1194636"/>
                  </a:lnTo>
                  <a:lnTo>
                    <a:pt x="59016" y="1238292"/>
                  </a:lnTo>
                  <a:lnTo>
                    <a:pt x="76408" y="1280908"/>
                  </a:lnTo>
                  <a:lnTo>
                    <a:pt x="95851" y="1322420"/>
                  </a:lnTo>
                  <a:lnTo>
                    <a:pt x="117281" y="1362767"/>
                  </a:lnTo>
                  <a:lnTo>
                    <a:pt x="140635" y="1401884"/>
                  </a:lnTo>
                  <a:lnTo>
                    <a:pt x="165849" y="1439709"/>
                  </a:lnTo>
                  <a:lnTo>
                    <a:pt x="192862" y="1476178"/>
                  </a:lnTo>
                  <a:lnTo>
                    <a:pt x="221609" y="1511228"/>
                  </a:lnTo>
                  <a:lnTo>
                    <a:pt x="252027" y="1544796"/>
                  </a:lnTo>
                  <a:lnTo>
                    <a:pt x="284053" y="1576818"/>
                  </a:lnTo>
                  <a:lnTo>
                    <a:pt x="317623" y="1607233"/>
                  </a:lnTo>
                  <a:lnTo>
                    <a:pt x="352675" y="1635976"/>
                  </a:lnTo>
                  <a:lnTo>
                    <a:pt x="389146" y="1662985"/>
                  </a:lnTo>
                  <a:lnTo>
                    <a:pt x="426971" y="1688195"/>
                  </a:lnTo>
                  <a:lnTo>
                    <a:pt x="466088" y="1711545"/>
                  </a:lnTo>
                  <a:lnTo>
                    <a:pt x="506434" y="1732971"/>
                  </a:lnTo>
                  <a:lnTo>
                    <a:pt x="547945" y="1752410"/>
                  </a:lnTo>
                  <a:lnTo>
                    <a:pt x="590559" y="1769798"/>
                  </a:lnTo>
                  <a:lnTo>
                    <a:pt x="634211" y="1785072"/>
                  </a:lnTo>
                  <a:lnTo>
                    <a:pt x="678839" y="1798170"/>
                  </a:lnTo>
                  <a:lnTo>
                    <a:pt x="724379" y="1809028"/>
                  </a:lnTo>
                  <a:lnTo>
                    <a:pt x="770768" y="1817584"/>
                  </a:lnTo>
                  <a:lnTo>
                    <a:pt x="817944" y="1823773"/>
                  </a:lnTo>
                  <a:lnTo>
                    <a:pt x="865842" y="1827532"/>
                  </a:lnTo>
                  <a:lnTo>
                    <a:pt x="914400" y="1828799"/>
                  </a:lnTo>
                  <a:lnTo>
                    <a:pt x="962969" y="1827532"/>
                  </a:lnTo>
                  <a:lnTo>
                    <a:pt x="1010877" y="1823773"/>
                  </a:lnTo>
                  <a:lnTo>
                    <a:pt x="1058061" y="1817584"/>
                  </a:lnTo>
                  <a:lnTo>
                    <a:pt x="1104457" y="1809028"/>
                  </a:lnTo>
                  <a:lnTo>
                    <a:pt x="1150004" y="1798170"/>
                  </a:lnTo>
                  <a:lnTo>
                    <a:pt x="1194636" y="1785072"/>
                  </a:lnTo>
                  <a:lnTo>
                    <a:pt x="1238292" y="1769798"/>
                  </a:lnTo>
                  <a:lnTo>
                    <a:pt x="1280908" y="1752410"/>
                  </a:lnTo>
                  <a:lnTo>
                    <a:pt x="1322420" y="1732971"/>
                  </a:lnTo>
                  <a:lnTo>
                    <a:pt x="1362767" y="1711545"/>
                  </a:lnTo>
                  <a:lnTo>
                    <a:pt x="1401884" y="1688195"/>
                  </a:lnTo>
                  <a:lnTo>
                    <a:pt x="1439709" y="1662985"/>
                  </a:lnTo>
                  <a:lnTo>
                    <a:pt x="1476178" y="1635976"/>
                  </a:lnTo>
                  <a:lnTo>
                    <a:pt x="1511228" y="1607233"/>
                  </a:lnTo>
                  <a:lnTo>
                    <a:pt x="1544796" y="1576818"/>
                  </a:lnTo>
                  <a:lnTo>
                    <a:pt x="1576818" y="1544796"/>
                  </a:lnTo>
                  <a:lnTo>
                    <a:pt x="1607233" y="1511228"/>
                  </a:lnTo>
                  <a:lnTo>
                    <a:pt x="1635976" y="1476178"/>
                  </a:lnTo>
                  <a:lnTo>
                    <a:pt x="1662985" y="1439709"/>
                  </a:lnTo>
                  <a:lnTo>
                    <a:pt x="1688195" y="1401884"/>
                  </a:lnTo>
                  <a:lnTo>
                    <a:pt x="1711545" y="1362767"/>
                  </a:lnTo>
                  <a:lnTo>
                    <a:pt x="1732971" y="1322420"/>
                  </a:lnTo>
                  <a:lnTo>
                    <a:pt x="1752410" y="1280908"/>
                  </a:lnTo>
                  <a:lnTo>
                    <a:pt x="1769798" y="1238292"/>
                  </a:lnTo>
                  <a:lnTo>
                    <a:pt x="1785072" y="1194636"/>
                  </a:lnTo>
                  <a:lnTo>
                    <a:pt x="1798170" y="1150004"/>
                  </a:lnTo>
                  <a:lnTo>
                    <a:pt x="1809028" y="1104457"/>
                  </a:lnTo>
                  <a:lnTo>
                    <a:pt x="1817584" y="1058061"/>
                  </a:lnTo>
                  <a:lnTo>
                    <a:pt x="1823773" y="1010877"/>
                  </a:lnTo>
                  <a:lnTo>
                    <a:pt x="1827532" y="962969"/>
                  </a:lnTo>
                  <a:lnTo>
                    <a:pt x="1828799" y="914400"/>
                  </a:lnTo>
                  <a:lnTo>
                    <a:pt x="1827532" y="865842"/>
                  </a:lnTo>
                  <a:lnTo>
                    <a:pt x="1823773" y="817944"/>
                  </a:lnTo>
                  <a:lnTo>
                    <a:pt x="1817584" y="770768"/>
                  </a:lnTo>
                  <a:lnTo>
                    <a:pt x="1809028" y="724379"/>
                  </a:lnTo>
                  <a:lnTo>
                    <a:pt x="1798170" y="678839"/>
                  </a:lnTo>
                  <a:lnTo>
                    <a:pt x="1785072" y="634211"/>
                  </a:lnTo>
                  <a:lnTo>
                    <a:pt x="1769798" y="590559"/>
                  </a:lnTo>
                  <a:lnTo>
                    <a:pt x="1752410" y="547945"/>
                  </a:lnTo>
                  <a:lnTo>
                    <a:pt x="1732971" y="506434"/>
                  </a:lnTo>
                  <a:lnTo>
                    <a:pt x="1711545" y="466088"/>
                  </a:lnTo>
                  <a:lnTo>
                    <a:pt x="1688195" y="426971"/>
                  </a:lnTo>
                  <a:lnTo>
                    <a:pt x="1662985" y="389146"/>
                  </a:lnTo>
                  <a:lnTo>
                    <a:pt x="1635976" y="352675"/>
                  </a:lnTo>
                  <a:lnTo>
                    <a:pt x="1607233" y="317623"/>
                  </a:lnTo>
                  <a:lnTo>
                    <a:pt x="1576818" y="284053"/>
                  </a:lnTo>
                  <a:lnTo>
                    <a:pt x="1544796" y="252027"/>
                  </a:lnTo>
                  <a:lnTo>
                    <a:pt x="1511228" y="221609"/>
                  </a:lnTo>
                  <a:lnTo>
                    <a:pt x="1476178" y="192862"/>
                  </a:lnTo>
                  <a:lnTo>
                    <a:pt x="1439709" y="165849"/>
                  </a:lnTo>
                  <a:lnTo>
                    <a:pt x="1401884" y="140635"/>
                  </a:lnTo>
                  <a:lnTo>
                    <a:pt x="1362767" y="117281"/>
                  </a:lnTo>
                  <a:lnTo>
                    <a:pt x="1322420" y="95851"/>
                  </a:lnTo>
                  <a:lnTo>
                    <a:pt x="1280908" y="76408"/>
                  </a:lnTo>
                  <a:lnTo>
                    <a:pt x="1238292" y="59016"/>
                  </a:lnTo>
                  <a:lnTo>
                    <a:pt x="1194636" y="43738"/>
                  </a:lnTo>
                  <a:lnTo>
                    <a:pt x="1150004" y="30637"/>
                  </a:lnTo>
                  <a:lnTo>
                    <a:pt x="1104457" y="19776"/>
                  </a:lnTo>
                  <a:lnTo>
                    <a:pt x="1058061" y="11219"/>
                  </a:lnTo>
                  <a:lnTo>
                    <a:pt x="1010877" y="5028"/>
                  </a:lnTo>
                  <a:lnTo>
                    <a:pt x="962969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556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190871" y="2761234"/>
            <a:ext cx="1244600" cy="894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90" b="1">
                <a:solidFill>
                  <a:srgbClr val="FFFFFF"/>
                </a:solidFill>
                <a:latin typeface="Calibri"/>
                <a:cs typeface="Calibri"/>
              </a:rPr>
              <a:t>$150k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Raised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46266" y="3528567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914400" y="0"/>
                </a:moveTo>
                <a:lnTo>
                  <a:pt x="865842" y="1267"/>
                </a:lnTo>
                <a:lnTo>
                  <a:pt x="817944" y="5026"/>
                </a:lnTo>
                <a:lnTo>
                  <a:pt x="770768" y="11215"/>
                </a:lnTo>
                <a:lnTo>
                  <a:pt x="724379" y="19771"/>
                </a:lnTo>
                <a:lnTo>
                  <a:pt x="678839" y="30629"/>
                </a:lnTo>
                <a:lnTo>
                  <a:pt x="634211" y="43727"/>
                </a:lnTo>
                <a:lnTo>
                  <a:pt x="590559" y="59001"/>
                </a:lnTo>
                <a:lnTo>
                  <a:pt x="547945" y="76389"/>
                </a:lnTo>
                <a:lnTo>
                  <a:pt x="506434" y="95828"/>
                </a:lnTo>
                <a:lnTo>
                  <a:pt x="466088" y="117254"/>
                </a:lnTo>
                <a:lnTo>
                  <a:pt x="426971" y="140604"/>
                </a:lnTo>
                <a:lnTo>
                  <a:pt x="389146" y="165814"/>
                </a:lnTo>
                <a:lnTo>
                  <a:pt x="352675" y="192823"/>
                </a:lnTo>
                <a:lnTo>
                  <a:pt x="317623" y="221566"/>
                </a:lnTo>
                <a:lnTo>
                  <a:pt x="284053" y="251981"/>
                </a:lnTo>
                <a:lnTo>
                  <a:pt x="252027" y="284003"/>
                </a:lnTo>
                <a:lnTo>
                  <a:pt x="221609" y="317571"/>
                </a:lnTo>
                <a:lnTo>
                  <a:pt x="192862" y="352621"/>
                </a:lnTo>
                <a:lnTo>
                  <a:pt x="165849" y="389090"/>
                </a:lnTo>
                <a:lnTo>
                  <a:pt x="140635" y="426915"/>
                </a:lnTo>
                <a:lnTo>
                  <a:pt x="117281" y="466032"/>
                </a:lnTo>
                <a:lnTo>
                  <a:pt x="95851" y="506379"/>
                </a:lnTo>
                <a:lnTo>
                  <a:pt x="76408" y="547891"/>
                </a:lnTo>
                <a:lnTo>
                  <a:pt x="59016" y="590507"/>
                </a:lnTo>
                <a:lnTo>
                  <a:pt x="43738" y="634163"/>
                </a:lnTo>
                <a:lnTo>
                  <a:pt x="30637" y="678795"/>
                </a:lnTo>
                <a:lnTo>
                  <a:pt x="19776" y="724342"/>
                </a:lnTo>
                <a:lnTo>
                  <a:pt x="11219" y="770738"/>
                </a:lnTo>
                <a:lnTo>
                  <a:pt x="5028" y="817922"/>
                </a:lnTo>
                <a:lnTo>
                  <a:pt x="1267" y="865830"/>
                </a:lnTo>
                <a:lnTo>
                  <a:pt x="0" y="914400"/>
                </a:lnTo>
                <a:lnTo>
                  <a:pt x="1267" y="962957"/>
                </a:lnTo>
                <a:lnTo>
                  <a:pt x="5028" y="1010855"/>
                </a:lnTo>
                <a:lnTo>
                  <a:pt x="11219" y="1058031"/>
                </a:lnTo>
                <a:lnTo>
                  <a:pt x="19776" y="1104420"/>
                </a:lnTo>
                <a:lnTo>
                  <a:pt x="30637" y="1149960"/>
                </a:lnTo>
                <a:lnTo>
                  <a:pt x="43738" y="1194588"/>
                </a:lnTo>
                <a:lnTo>
                  <a:pt x="59016" y="1238240"/>
                </a:lnTo>
                <a:lnTo>
                  <a:pt x="76408" y="1280854"/>
                </a:lnTo>
                <a:lnTo>
                  <a:pt x="95851" y="1322365"/>
                </a:lnTo>
                <a:lnTo>
                  <a:pt x="117281" y="1362711"/>
                </a:lnTo>
                <a:lnTo>
                  <a:pt x="140635" y="1401828"/>
                </a:lnTo>
                <a:lnTo>
                  <a:pt x="165849" y="1439653"/>
                </a:lnTo>
                <a:lnTo>
                  <a:pt x="192862" y="1476124"/>
                </a:lnTo>
                <a:lnTo>
                  <a:pt x="221609" y="1511176"/>
                </a:lnTo>
                <a:lnTo>
                  <a:pt x="252027" y="1544746"/>
                </a:lnTo>
                <a:lnTo>
                  <a:pt x="284053" y="1576772"/>
                </a:lnTo>
                <a:lnTo>
                  <a:pt x="317623" y="1607190"/>
                </a:lnTo>
                <a:lnTo>
                  <a:pt x="352675" y="1635937"/>
                </a:lnTo>
                <a:lnTo>
                  <a:pt x="389146" y="1662950"/>
                </a:lnTo>
                <a:lnTo>
                  <a:pt x="426971" y="1688164"/>
                </a:lnTo>
                <a:lnTo>
                  <a:pt x="466088" y="1711518"/>
                </a:lnTo>
                <a:lnTo>
                  <a:pt x="506434" y="1732948"/>
                </a:lnTo>
                <a:lnTo>
                  <a:pt x="547945" y="1752391"/>
                </a:lnTo>
                <a:lnTo>
                  <a:pt x="590559" y="1769783"/>
                </a:lnTo>
                <a:lnTo>
                  <a:pt x="634211" y="1785061"/>
                </a:lnTo>
                <a:lnTo>
                  <a:pt x="678839" y="1798162"/>
                </a:lnTo>
                <a:lnTo>
                  <a:pt x="724379" y="1809023"/>
                </a:lnTo>
                <a:lnTo>
                  <a:pt x="770768" y="1817580"/>
                </a:lnTo>
                <a:lnTo>
                  <a:pt x="817944" y="1823771"/>
                </a:lnTo>
                <a:lnTo>
                  <a:pt x="865842" y="1827532"/>
                </a:lnTo>
                <a:lnTo>
                  <a:pt x="914400" y="1828800"/>
                </a:lnTo>
                <a:lnTo>
                  <a:pt x="962957" y="1827532"/>
                </a:lnTo>
                <a:lnTo>
                  <a:pt x="1010855" y="1823771"/>
                </a:lnTo>
                <a:lnTo>
                  <a:pt x="1058031" y="1817580"/>
                </a:lnTo>
                <a:lnTo>
                  <a:pt x="1104420" y="1809023"/>
                </a:lnTo>
                <a:lnTo>
                  <a:pt x="1149960" y="1798162"/>
                </a:lnTo>
                <a:lnTo>
                  <a:pt x="1194588" y="1785061"/>
                </a:lnTo>
                <a:lnTo>
                  <a:pt x="1238240" y="1769783"/>
                </a:lnTo>
                <a:lnTo>
                  <a:pt x="1280854" y="1752391"/>
                </a:lnTo>
                <a:lnTo>
                  <a:pt x="1322365" y="1732948"/>
                </a:lnTo>
                <a:lnTo>
                  <a:pt x="1362711" y="1711518"/>
                </a:lnTo>
                <a:lnTo>
                  <a:pt x="1401828" y="1688164"/>
                </a:lnTo>
                <a:lnTo>
                  <a:pt x="1439653" y="1662950"/>
                </a:lnTo>
                <a:lnTo>
                  <a:pt x="1476124" y="1635937"/>
                </a:lnTo>
                <a:lnTo>
                  <a:pt x="1511176" y="1607190"/>
                </a:lnTo>
                <a:lnTo>
                  <a:pt x="1544746" y="1576772"/>
                </a:lnTo>
                <a:lnTo>
                  <a:pt x="1576772" y="1544746"/>
                </a:lnTo>
                <a:lnTo>
                  <a:pt x="1607190" y="1511176"/>
                </a:lnTo>
                <a:lnTo>
                  <a:pt x="1635937" y="1476124"/>
                </a:lnTo>
                <a:lnTo>
                  <a:pt x="1662950" y="1439653"/>
                </a:lnTo>
                <a:lnTo>
                  <a:pt x="1688164" y="1401828"/>
                </a:lnTo>
                <a:lnTo>
                  <a:pt x="1711518" y="1362711"/>
                </a:lnTo>
                <a:lnTo>
                  <a:pt x="1732948" y="1322365"/>
                </a:lnTo>
                <a:lnTo>
                  <a:pt x="1752391" y="1280854"/>
                </a:lnTo>
                <a:lnTo>
                  <a:pt x="1769783" y="1238240"/>
                </a:lnTo>
                <a:lnTo>
                  <a:pt x="1785061" y="1194588"/>
                </a:lnTo>
                <a:lnTo>
                  <a:pt x="1798162" y="1149960"/>
                </a:lnTo>
                <a:lnTo>
                  <a:pt x="1809023" y="1104420"/>
                </a:lnTo>
                <a:lnTo>
                  <a:pt x="1817580" y="1058031"/>
                </a:lnTo>
                <a:lnTo>
                  <a:pt x="1823771" y="1010855"/>
                </a:lnTo>
                <a:lnTo>
                  <a:pt x="1827532" y="962957"/>
                </a:lnTo>
                <a:lnTo>
                  <a:pt x="1828800" y="914400"/>
                </a:lnTo>
                <a:lnTo>
                  <a:pt x="1827532" y="865830"/>
                </a:lnTo>
                <a:lnTo>
                  <a:pt x="1823771" y="817922"/>
                </a:lnTo>
                <a:lnTo>
                  <a:pt x="1817580" y="770738"/>
                </a:lnTo>
                <a:lnTo>
                  <a:pt x="1809023" y="724342"/>
                </a:lnTo>
                <a:lnTo>
                  <a:pt x="1798162" y="678795"/>
                </a:lnTo>
                <a:lnTo>
                  <a:pt x="1785061" y="634163"/>
                </a:lnTo>
                <a:lnTo>
                  <a:pt x="1769783" y="590507"/>
                </a:lnTo>
                <a:lnTo>
                  <a:pt x="1752391" y="547891"/>
                </a:lnTo>
                <a:lnTo>
                  <a:pt x="1732948" y="506379"/>
                </a:lnTo>
                <a:lnTo>
                  <a:pt x="1711518" y="466032"/>
                </a:lnTo>
                <a:lnTo>
                  <a:pt x="1688164" y="426915"/>
                </a:lnTo>
                <a:lnTo>
                  <a:pt x="1662950" y="389090"/>
                </a:lnTo>
                <a:lnTo>
                  <a:pt x="1635937" y="352621"/>
                </a:lnTo>
                <a:lnTo>
                  <a:pt x="1607190" y="317571"/>
                </a:lnTo>
                <a:lnTo>
                  <a:pt x="1576772" y="284003"/>
                </a:lnTo>
                <a:lnTo>
                  <a:pt x="1544746" y="251981"/>
                </a:lnTo>
                <a:lnTo>
                  <a:pt x="1511176" y="221566"/>
                </a:lnTo>
                <a:lnTo>
                  <a:pt x="1476124" y="192823"/>
                </a:lnTo>
                <a:lnTo>
                  <a:pt x="1439653" y="165814"/>
                </a:lnTo>
                <a:lnTo>
                  <a:pt x="1401828" y="140604"/>
                </a:lnTo>
                <a:lnTo>
                  <a:pt x="1362711" y="117254"/>
                </a:lnTo>
                <a:lnTo>
                  <a:pt x="1322365" y="95828"/>
                </a:lnTo>
                <a:lnTo>
                  <a:pt x="1280854" y="76389"/>
                </a:lnTo>
                <a:lnTo>
                  <a:pt x="1238240" y="59001"/>
                </a:lnTo>
                <a:lnTo>
                  <a:pt x="1194588" y="43727"/>
                </a:lnTo>
                <a:lnTo>
                  <a:pt x="1149960" y="30629"/>
                </a:lnTo>
                <a:lnTo>
                  <a:pt x="1104420" y="19771"/>
                </a:lnTo>
                <a:lnTo>
                  <a:pt x="1058031" y="11215"/>
                </a:lnTo>
                <a:lnTo>
                  <a:pt x="1010855" y="5026"/>
                </a:lnTo>
                <a:lnTo>
                  <a:pt x="962957" y="1267"/>
                </a:lnTo>
                <a:lnTo>
                  <a:pt x="914400" y="0"/>
                </a:lnTo>
                <a:close/>
              </a:path>
            </a:pathLst>
          </a:custGeom>
          <a:solidFill>
            <a:srgbClr val="00AE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233286" y="3941210"/>
            <a:ext cx="1254760" cy="92329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320"/>
              </a:spcBef>
            </a:pPr>
            <a:r>
              <a:rPr dirty="0" sz="3600" spc="90" b="1">
                <a:solidFill>
                  <a:srgbClr val="FFFFFF"/>
                </a:solidFill>
                <a:latin typeface="Calibri"/>
                <a:cs typeface="Calibri"/>
              </a:rPr>
              <a:t>$140k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Distributed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39911" y="2169922"/>
            <a:ext cx="2743200" cy="4102100"/>
            <a:chOff x="8439911" y="2169922"/>
            <a:chExt cx="2743200" cy="4102100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39911" y="3528568"/>
              <a:ext cx="2743200" cy="274314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526398" y="2169922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914400" y="0"/>
                  </a:moveTo>
                  <a:lnTo>
                    <a:pt x="865842" y="1267"/>
                  </a:lnTo>
                  <a:lnTo>
                    <a:pt x="817944" y="5028"/>
                  </a:lnTo>
                  <a:lnTo>
                    <a:pt x="770768" y="11219"/>
                  </a:lnTo>
                  <a:lnTo>
                    <a:pt x="724379" y="19776"/>
                  </a:lnTo>
                  <a:lnTo>
                    <a:pt x="678839" y="30637"/>
                  </a:lnTo>
                  <a:lnTo>
                    <a:pt x="634211" y="43738"/>
                  </a:lnTo>
                  <a:lnTo>
                    <a:pt x="590559" y="59016"/>
                  </a:lnTo>
                  <a:lnTo>
                    <a:pt x="547945" y="76408"/>
                  </a:lnTo>
                  <a:lnTo>
                    <a:pt x="506434" y="95851"/>
                  </a:lnTo>
                  <a:lnTo>
                    <a:pt x="466088" y="117281"/>
                  </a:lnTo>
                  <a:lnTo>
                    <a:pt x="426971" y="140635"/>
                  </a:lnTo>
                  <a:lnTo>
                    <a:pt x="389146" y="165849"/>
                  </a:lnTo>
                  <a:lnTo>
                    <a:pt x="352675" y="192862"/>
                  </a:lnTo>
                  <a:lnTo>
                    <a:pt x="317623" y="221609"/>
                  </a:lnTo>
                  <a:lnTo>
                    <a:pt x="284053" y="252027"/>
                  </a:lnTo>
                  <a:lnTo>
                    <a:pt x="252027" y="284053"/>
                  </a:lnTo>
                  <a:lnTo>
                    <a:pt x="221609" y="317623"/>
                  </a:lnTo>
                  <a:lnTo>
                    <a:pt x="192862" y="352675"/>
                  </a:lnTo>
                  <a:lnTo>
                    <a:pt x="165849" y="389146"/>
                  </a:lnTo>
                  <a:lnTo>
                    <a:pt x="140635" y="426971"/>
                  </a:lnTo>
                  <a:lnTo>
                    <a:pt x="117281" y="466088"/>
                  </a:lnTo>
                  <a:lnTo>
                    <a:pt x="95851" y="506434"/>
                  </a:lnTo>
                  <a:lnTo>
                    <a:pt x="76408" y="547945"/>
                  </a:lnTo>
                  <a:lnTo>
                    <a:pt x="59016" y="590559"/>
                  </a:lnTo>
                  <a:lnTo>
                    <a:pt x="43738" y="634211"/>
                  </a:lnTo>
                  <a:lnTo>
                    <a:pt x="30637" y="678839"/>
                  </a:lnTo>
                  <a:lnTo>
                    <a:pt x="19776" y="724379"/>
                  </a:lnTo>
                  <a:lnTo>
                    <a:pt x="11219" y="770768"/>
                  </a:lnTo>
                  <a:lnTo>
                    <a:pt x="5028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69"/>
                  </a:lnTo>
                  <a:lnTo>
                    <a:pt x="5028" y="1010877"/>
                  </a:lnTo>
                  <a:lnTo>
                    <a:pt x="11219" y="1058061"/>
                  </a:lnTo>
                  <a:lnTo>
                    <a:pt x="19776" y="1104457"/>
                  </a:lnTo>
                  <a:lnTo>
                    <a:pt x="30637" y="1150004"/>
                  </a:lnTo>
                  <a:lnTo>
                    <a:pt x="43738" y="1194636"/>
                  </a:lnTo>
                  <a:lnTo>
                    <a:pt x="59016" y="1238292"/>
                  </a:lnTo>
                  <a:lnTo>
                    <a:pt x="76408" y="1280908"/>
                  </a:lnTo>
                  <a:lnTo>
                    <a:pt x="95851" y="1322420"/>
                  </a:lnTo>
                  <a:lnTo>
                    <a:pt x="117281" y="1362767"/>
                  </a:lnTo>
                  <a:lnTo>
                    <a:pt x="140635" y="1401884"/>
                  </a:lnTo>
                  <a:lnTo>
                    <a:pt x="165849" y="1439709"/>
                  </a:lnTo>
                  <a:lnTo>
                    <a:pt x="192862" y="1476178"/>
                  </a:lnTo>
                  <a:lnTo>
                    <a:pt x="221609" y="1511228"/>
                  </a:lnTo>
                  <a:lnTo>
                    <a:pt x="252027" y="1544796"/>
                  </a:lnTo>
                  <a:lnTo>
                    <a:pt x="284053" y="1576818"/>
                  </a:lnTo>
                  <a:lnTo>
                    <a:pt x="317623" y="1607233"/>
                  </a:lnTo>
                  <a:lnTo>
                    <a:pt x="352675" y="1635976"/>
                  </a:lnTo>
                  <a:lnTo>
                    <a:pt x="389146" y="1662985"/>
                  </a:lnTo>
                  <a:lnTo>
                    <a:pt x="426971" y="1688195"/>
                  </a:lnTo>
                  <a:lnTo>
                    <a:pt x="466088" y="1711545"/>
                  </a:lnTo>
                  <a:lnTo>
                    <a:pt x="506434" y="1732971"/>
                  </a:lnTo>
                  <a:lnTo>
                    <a:pt x="547945" y="1752410"/>
                  </a:lnTo>
                  <a:lnTo>
                    <a:pt x="590559" y="1769798"/>
                  </a:lnTo>
                  <a:lnTo>
                    <a:pt x="634211" y="1785072"/>
                  </a:lnTo>
                  <a:lnTo>
                    <a:pt x="678839" y="1798170"/>
                  </a:lnTo>
                  <a:lnTo>
                    <a:pt x="724379" y="1809028"/>
                  </a:lnTo>
                  <a:lnTo>
                    <a:pt x="770768" y="1817584"/>
                  </a:lnTo>
                  <a:lnTo>
                    <a:pt x="817944" y="1823773"/>
                  </a:lnTo>
                  <a:lnTo>
                    <a:pt x="865842" y="1827532"/>
                  </a:lnTo>
                  <a:lnTo>
                    <a:pt x="914400" y="1828800"/>
                  </a:lnTo>
                  <a:lnTo>
                    <a:pt x="962969" y="1827532"/>
                  </a:lnTo>
                  <a:lnTo>
                    <a:pt x="1010877" y="1823773"/>
                  </a:lnTo>
                  <a:lnTo>
                    <a:pt x="1058061" y="1817584"/>
                  </a:lnTo>
                  <a:lnTo>
                    <a:pt x="1104457" y="1809028"/>
                  </a:lnTo>
                  <a:lnTo>
                    <a:pt x="1150004" y="1798170"/>
                  </a:lnTo>
                  <a:lnTo>
                    <a:pt x="1194636" y="1785072"/>
                  </a:lnTo>
                  <a:lnTo>
                    <a:pt x="1238292" y="1769798"/>
                  </a:lnTo>
                  <a:lnTo>
                    <a:pt x="1280908" y="1752410"/>
                  </a:lnTo>
                  <a:lnTo>
                    <a:pt x="1322420" y="1732971"/>
                  </a:lnTo>
                  <a:lnTo>
                    <a:pt x="1362767" y="1711545"/>
                  </a:lnTo>
                  <a:lnTo>
                    <a:pt x="1401884" y="1688195"/>
                  </a:lnTo>
                  <a:lnTo>
                    <a:pt x="1439709" y="1662985"/>
                  </a:lnTo>
                  <a:lnTo>
                    <a:pt x="1476178" y="1635976"/>
                  </a:lnTo>
                  <a:lnTo>
                    <a:pt x="1511228" y="1607233"/>
                  </a:lnTo>
                  <a:lnTo>
                    <a:pt x="1544796" y="1576818"/>
                  </a:lnTo>
                  <a:lnTo>
                    <a:pt x="1576818" y="1544796"/>
                  </a:lnTo>
                  <a:lnTo>
                    <a:pt x="1607233" y="1511228"/>
                  </a:lnTo>
                  <a:lnTo>
                    <a:pt x="1635976" y="1476178"/>
                  </a:lnTo>
                  <a:lnTo>
                    <a:pt x="1662985" y="1439709"/>
                  </a:lnTo>
                  <a:lnTo>
                    <a:pt x="1688195" y="1401884"/>
                  </a:lnTo>
                  <a:lnTo>
                    <a:pt x="1711545" y="1362767"/>
                  </a:lnTo>
                  <a:lnTo>
                    <a:pt x="1732971" y="1322420"/>
                  </a:lnTo>
                  <a:lnTo>
                    <a:pt x="1752410" y="1280908"/>
                  </a:lnTo>
                  <a:lnTo>
                    <a:pt x="1769798" y="1238292"/>
                  </a:lnTo>
                  <a:lnTo>
                    <a:pt x="1785072" y="1194636"/>
                  </a:lnTo>
                  <a:lnTo>
                    <a:pt x="1798170" y="1150004"/>
                  </a:lnTo>
                  <a:lnTo>
                    <a:pt x="1809028" y="1104457"/>
                  </a:lnTo>
                  <a:lnTo>
                    <a:pt x="1817584" y="1058061"/>
                  </a:lnTo>
                  <a:lnTo>
                    <a:pt x="1823773" y="1010877"/>
                  </a:lnTo>
                  <a:lnTo>
                    <a:pt x="1827532" y="962969"/>
                  </a:lnTo>
                  <a:lnTo>
                    <a:pt x="1828800" y="914400"/>
                  </a:lnTo>
                  <a:lnTo>
                    <a:pt x="1827532" y="865842"/>
                  </a:lnTo>
                  <a:lnTo>
                    <a:pt x="1823773" y="817944"/>
                  </a:lnTo>
                  <a:lnTo>
                    <a:pt x="1817584" y="770768"/>
                  </a:lnTo>
                  <a:lnTo>
                    <a:pt x="1809028" y="724379"/>
                  </a:lnTo>
                  <a:lnTo>
                    <a:pt x="1798170" y="678839"/>
                  </a:lnTo>
                  <a:lnTo>
                    <a:pt x="1785072" y="634211"/>
                  </a:lnTo>
                  <a:lnTo>
                    <a:pt x="1769798" y="590559"/>
                  </a:lnTo>
                  <a:lnTo>
                    <a:pt x="1752410" y="547945"/>
                  </a:lnTo>
                  <a:lnTo>
                    <a:pt x="1732971" y="506434"/>
                  </a:lnTo>
                  <a:lnTo>
                    <a:pt x="1711545" y="466088"/>
                  </a:lnTo>
                  <a:lnTo>
                    <a:pt x="1688195" y="426971"/>
                  </a:lnTo>
                  <a:lnTo>
                    <a:pt x="1662985" y="389146"/>
                  </a:lnTo>
                  <a:lnTo>
                    <a:pt x="1635976" y="352675"/>
                  </a:lnTo>
                  <a:lnTo>
                    <a:pt x="1607233" y="317623"/>
                  </a:lnTo>
                  <a:lnTo>
                    <a:pt x="1576818" y="284053"/>
                  </a:lnTo>
                  <a:lnTo>
                    <a:pt x="1544796" y="252027"/>
                  </a:lnTo>
                  <a:lnTo>
                    <a:pt x="1511228" y="221609"/>
                  </a:lnTo>
                  <a:lnTo>
                    <a:pt x="1476178" y="192862"/>
                  </a:lnTo>
                  <a:lnTo>
                    <a:pt x="1439709" y="165849"/>
                  </a:lnTo>
                  <a:lnTo>
                    <a:pt x="1401884" y="140635"/>
                  </a:lnTo>
                  <a:lnTo>
                    <a:pt x="1362767" y="117281"/>
                  </a:lnTo>
                  <a:lnTo>
                    <a:pt x="1322420" y="95851"/>
                  </a:lnTo>
                  <a:lnTo>
                    <a:pt x="1280908" y="76408"/>
                  </a:lnTo>
                  <a:lnTo>
                    <a:pt x="1238292" y="59016"/>
                  </a:lnTo>
                  <a:lnTo>
                    <a:pt x="1194636" y="43738"/>
                  </a:lnTo>
                  <a:lnTo>
                    <a:pt x="1150004" y="30637"/>
                  </a:lnTo>
                  <a:lnTo>
                    <a:pt x="1104457" y="19776"/>
                  </a:lnTo>
                  <a:lnTo>
                    <a:pt x="1058061" y="11219"/>
                  </a:lnTo>
                  <a:lnTo>
                    <a:pt x="1010877" y="5028"/>
                  </a:lnTo>
                  <a:lnTo>
                    <a:pt x="962969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556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9080372" y="2610053"/>
            <a:ext cx="723900" cy="895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7475">
              <a:lnSpc>
                <a:spcPct val="100000"/>
              </a:lnSpc>
              <a:spcBef>
                <a:spcPts val="100"/>
              </a:spcBef>
            </a:pPr>
            <a:r>
              <a:rPr dirty="0" sz="3600" spc="60" b="1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565385" y="1255522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914400" y="0"/>
                </a:moveTo>
                <a:lnTo>
                  <a:pt x="865830" y="1267"/>
                </a:lnTo>
                <a:lnTo>
                  <a:pt x="817922" y="5028"/>
                </a:lnTo>
                <a:lnTo>
                  <a:pt x="770738" y="11219"/>
                </a:lnTo>
                <a:lnTo>
                  <a:pt x="724342" y="19776"/>
                </a:lnTo>
                <a:lnTo>
                  <a:pt x="678795" y="30637"/>
                </a:lnTo>
                <a:lnTo>
                  <a:pt x="634163" y="43738"/>
                </a:lnTo>
                <a:lnTo>
                  <a:pt x="590507" y="59016"/>
                </a:lnTo>
                <a:lnTo>
                  <a:pt x="547891" y="76408"/>
                </a:lnTo>
                <a:lnTo>
                  <a:pt x="506379" y="95851"/>
                </a:lnTo>
                <a:lnTo>
                  <a:pt x="466032" y="117281"/>
                </a:lnTo>
                <a:lnTo>
                  <a:pt x="426915" y="140635"/>
                </a:lnTo>
                <a:lnTo>
                  <a:pt x="389090" y="165849"/>
                </a:lnTo>
                <a:lnTo>
                  <a:pt x="352621" y="192862"/>
                </a:lnTo>
                <a:lnTo>
                  <a:pt x="317571" y="221609"/>
                </a:lnTo>
                <a:lnTo>
                  <a:pt x="284003" y="252027"/>
                </a:lnTo>
                <a:lnTo>
                  <a:pt x="251981" y="284053"/>
                </a:lnTo>
                <a:lnTo>
                  <a:pt x="221566" y="317623"/>
                </a:lnTo>
                <a:lnTo>
                  <a:pt x="192823" y="352675"/>
                </a:lnTo>
                <a:lnTo>
                  <a:pt x="165814" y="389146"/>
                </a:lnTo>
                <a:lnTo>
                  <a:pt x="140604" y="426971"/>
                </a:lnTo>
                <a:lnTo>
                  <a:pt x="117254" y="466088"/>
                </a:lnTo>
                <a:lnTo>
                  <a:pt x="95828" y="506434"/>
                </a:lnTo>
                <a:lnTo>
                  <a:pt x="76389" y="547945"/>
                </a:lnTo>
                <a:lnTo>
                  <a:pt x="59001" y="590559"/>
                </a:lnTo>
                <a:lnTo>
                  <a:pt x="43727" y="634211"/>
                </a:lnTo>
                <a:lnTo>
                  <a:pt x="30629" y="678839"/>
                </a:lnTo>
                <a:lnTo>
                  <a:pt x="19771" y="724379"/>
                </a:lnTo>
                <a:lnTo>
                  <a:pt x="11215" y="770768"/>
                </a:lnTo>
                <a:lnTo>
                  <a:pt x="5026" y="817944"/>
                </a:lnTo>
                <a:lnTo>
                  <a:pt x="1267" y="865842"/>
                </a:lnTo>
                <a:lnTo>
                  <a:pt x="0" y="914400"/>
                </a:lnTo>
                <a:lnTo>
                  <a:pt x="1267" y="962969"/>
                </a:lnTo>
                <a:lnTo>
                  <a:pt x="5026" y="1010877"/>
                </a:lnTo>
                <a:lnTo>
                  <a:pt x="11215" y="1058061"/>
                </a:lnTo>
                <a:lnTo>
                  <a:pt x="19771" y="1104457"/>
                </a:lnTo>
                <a:lnTo>
                  <a:pt x="30629" y="1150004"/>
                </a:lnTo>
                <a:lnTo>
                  <a:pt x="43727" y="1194636"/>
                </a:lnTo>
                <a:lnTo>
                  <a:pt x="59001" y="1238292"/>
                </a:lnTo>
                <a:lnTo>
                  <a:pt x="76389" y="1280908"/>
                </a:lnTo>
                <a:lnTo>
                  <a:pt x="95828" y="1322420"/>
                </a:lnTo>
                <a:lnTo>
                  <a:pt x="117254" y="1362767"/>
                </a:lnTo>
                <a:lnTo>
                  <a:pt x="140604" y="1401884"/>
                </a:lnTo>
                <a:lnTo>
                  <a:pt x="165814" y="1439709"/>
                </a:lnTo>
                <a:lnTo>
                  <a:pt x="192823" y="1476178"/>
                </a:lnTo>
                <a:lnTo>
                  <a:pt x="221566" y="1511228"/>
                </a:lnTo>
                <a:lnTo>
                  <a:pt x="251981" y="1544796"/>
                </a:lnTo>
                <a:lnTo>
                  <a:pt x="284003" y="1576818"/>
                </a:lnTo>
                <a:lnTo>
                  <a:pt x="317571" y="1607233"/>
                </a:lnTo>
                <a:lnTo>
                  <a:pt x="352621" y="1635976"/>
                </a:lnTo>
                <a:lnTo>
                  <a:pt x="389090" y="1662985"/>
                </a:lnTo>
                <a:lnTo>
                  <a:pt x="426915" y="1688195"/>
                </a:lnTo>
                <a:lnTo>
                  <a:pt x="466032" y="1711545"/>
                </a:lnTo>
                <a:lnTo>
                  <a:pt x="506379" y="1732971"/>
                </a:lnTo>
                <a:lnTo>
                  <a:pt x="547891" y="1752410"/>
                </a:lnTo>
                <a:lnTo>
                  <a:pt x="590507" y="1769798"/>
                </a:lnTo>
                <a:lnTo>
                  <a:pt x="634163" y="1785072"/>
                </a:lnTo>
                <a:lnTo>
                  <a:pt x="678795" y="1798170"/>
                </a:lnTo>
                <a:lnTo>
                  <a:pt x="724342" y="1809028"/>
                </a:lnTo>
                <a:lnTo>
                  <a:pt x="770738" y="1817584"/>
                </a:lnTo>
                <a:lnTo>
                  <a:pt x="817922" y="1823773"/>
                </a:lnTo>
                <a:lnTo>
                  <a:pt x="865830" y="1827532"/>
                </a:lnTo>
                <a:lnTo>
                  <a:pt x="914400" y="1828800"/>
                </a:lnTo>
                <a:lnTo>
                  <a:pt x="962957" y="1827532"/>
                </a:lnTo>
                <a:lnTo>
                  <a:pt x="1010855" y="1823773"/>
                </a:lnTo>
                <a:lnTo>
                  <a:pt x="1058031" y="1817584"/>
                </a:lnTo>
                <a:lnTo>
                  <a:pt x="1104420" y="1809028"/>
                </a:lnTo>
                <a:lnTo>
                  <a:pt x="1149960" y="1798170"/>
                </a:lnTo>
                <a:lnTo>
                  <a:pt x="1194588" y="1785072"/>
                </a:lnTo>
                <a:lnTo>
                  <a:pt x="1238240" y="1769798"/>
                </a:lnTo>
                <a:lnTo>
                  <a:pt x="1280854" y="1752410"/>
                </a:lnTo>
                <a:lnTo>
                  <a:pt x="1322365" y="1732971"/>
                </a:lnTo>
                <a:lnTo>
                  <a:pt x="1362711" y="1711545"/>
                </a:lnTo>
                <a:lnTo>
                  <a:pt x="1401828" y="1688195"/>
                </a:lnTo>
                <a:lnTo>
                  <a:pt x="1439653" y="1662985"/>
                </a:lnTo>
                <a:lnTo>
                  <a:pt x="1476124" y="1635976"/>
                </a:lnTo>
                <a:lnTo>
                  <a:pt x="1511176" y="1607233"/>
                </a:lnTo>
                <a:lnTo>
                  <a:pt x="1544746" y="1576818"/>
                </a:lnTo>
                <a:lnTo>
                  <a:pt x="1576772" y="1544796"/>
                </a:lnTo>
                <a:lnTo>
                  <a:pt x="1607190" y="1511228"/>
                </a:lnTo>
                <a:lnTo>
                  <a:pt x="1635937" y="1476178"/>
                </a:lnTo>
                <a:lnTo>
                  <a:pt x="1662950" y="1439709"/>
                </a:lnTo>
                <a:lnTo>
                  <a:pt x="1688164" y="1401884"/>
                </a:lnTo>
                <a:lnTo>
                  <a:pt x="1711518" y="1362767"/>
                </a:lnTo>
                <a:lnTo>
                  <a:pt x="1732948" y="1322420"/>
                </a:lnTo>
                <a:lnTo>
                  <a:pt x="1752391" y="1280908"/>
                </a:lnTo>
                <a:lnTo>
                  <a:pt x="1769783" y="1238292"/>
                </a:lnTo>
                <a:lnTo>
                  <a:pt x="1785061" y="1194636"/>
                </a:lnTo>
                <a:lnTo>
                  <a:pt x="1798162" y="1150004"/>
                </a:lnTo>
                <a:lnTo>
                  <a:pt x="1809023" y="1104457"/>
                </a:lnTo>
                <a:lnTo>
                  <a:pt x="1817580" y="1058061"/>
                </a:lnTo>
                <a:lnTo>
                  <a:pt x="1823771" y="1010877"/>
                </a:lnTo>
                <a:lnTo>
                  <a:pt x="1827532" y="962969"/>
                </a:lnTo>
                <a:lnTo>
                  <a:pt x="1828800" y="914400"/>
                </a:lnTo>
                <a:lnTo>
                  <a:pt x="1827532" y="865842"/>
                </a:lnTo>
                <a:lnTo>
                  <a:pt x="1823771" y="817944"/>
                </a:lnTo>
                <a:lnTo>
                  <a:pt x="1817580" y="770768"/>
                </a:lnTo>
                <a:lnTo>
                  <a:pt x="1809023" y="724379"/>
                </a:lnTo>
                <a:lnTo>
                  <a:pt x="1798162" y="678839"/>
                </a:lnTo>
                <a:lnTo>
                  <a:pt x="1785061" y="634211"/>
                </a:lnTo>
                <a:lnTo>
                  <a:pt x="1769783" y="590559"/>
                </a:lnTo>
                <a:lnTo>
                  <a:pt x="1752391" y="547945"/>
                </a:lnTo>
                <a:lnTo>
                  <a:pt x="1732948" y="506434"/>
                </a:lnTo>
                <a:lnTo>
                  <a:pt x="1711518" y="466088"/>
                </a:lnTo>
                <a:lnTo>
                  <a:pt x="1688164" y="426971"/>
                </a:lnTo>
                <a:lnTo>
                  <a:pt x="1662950" y="389146"/>
                </a:lnTo>
                <a:lnTo>
                  <a:pt x="1635937" y="352675"/>
                </a:lnTo>
                <a:lnTo>
                  <a:pt x="1607190" y="317623"/>
                </a:lnTo>
                <a:lnTo>
                  <a:pt x="1576772" y="284053"/>
                </a:lnTo>
                <a:lnTo>
                  <a:pt x="1544746" y="252027"/>
                </a:lnTo>
                <a:lnTo>
                  <a:pt x="1511176" y="221609"/>
                </a:lnTo>
                <a:lnTo>
                  <a:pt x="1476124" y="192862"/>
                </a:lnTo>
                <a:lnTo>
                  <a:pt x="1439653" y="165849"/>
                </a:lnTo>
                <a:lnTo>
                  <a:pt x="1401828" y="140635"/>
                </a:lnTo>
                <a:lnTo>
                  <a:pt x="1362711" y="117281"/>
                </a:lnTo>
                <a:lnTo>
                  <a:pt x="1322365" y="95851"/>
                </a:lnTo>
                <a:lnTo>
                  <a:pt x="1280854" y="76408"/>
                </a:lnTo>
                <a:lnTo>
                  <a:pt x="1238240" y="59016"/>
                </a:lnTo>
                <a:lnTo>
                  <a:pt x="1194588" y="43738"/>
                </a:lnTo>
                <a:lnTo>
                  <a:pt x="1149960" y="30637"/>
                </a:lnTo>
                <a:lnTo>
                  <a:pt x="1104420" y="19776"/>
                </a:lnTo>
                <a:lnTo>
                  <a:pt x="1058031" y="11219"/>
                </a:lnTo>
                <a:lnTo>
                  <a:pt x="1010855" y="5028"/>
                </a:lnTo>
                <a:lnTo>
                  <a:pt x="962957" y="1267"/>
                </a:lnTo>
                <a:lnTo>
                  <a:pt x="914400" y="0"/>
                </a:lnTo>
                <a:close/>
              </a:path>
            </a:pathLst>
          </a:custGeom>
          <a:solidFill>
            <a:srgbClr val="00AE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xfrm>
            <a:off x="9872598" y="1695958"/>
            <a:ext cx="1216025" cy="894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3600" spc="60">
                <a:solidFill>
                  <a:srgbClr val="FFFFFF"/>
                </a:solidFill>
              </a:rPr>
              <a:t>20</a:t>
            </a:r>
            <a:endParaRPr sz="3600"/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Plant</a:t>
            </a:r>
            <a:r>
              <a:rPr dirty="0" sz="2000" spc="19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"/>
                <a:cs typeface="Calibri"/>
              </a:rPr>
              <a:t>tours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4500" y="472186"/>
            <a:ext cx="489140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70" b="1">
                <a:solidFill>
                  <a:srgbClr val="221F1F"/>
                </a:solidFill>
                <a:latin typeface="Calibri"/>
                <a:cs typeface="Calibri"/>
              </a:rPr>
              <a:t>Advocacy</a:t>
            </a:r>
            <a:r>
              <a:rPr dirty="0" sz="3200" spc="-8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80" b="1">
                <a:solidFill>
                  <a:srgbClr val="221F1F"/>
                </a:solidFill>
                <a:latin typeface="Calibri"/>
                <a:cs typeface="Calibri"/>
              </a:rPr>
              <a:t>2024</a:t>
            </a:r>
            <a:r>
              <a:rPr dirty="0" sz="3200" spc="-7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20" b="1">
                <a:solidFill>
                  <a:srgbClr val="221F1F"/>
                </a:solidFill>
                <a:latin typeface="Calibri"/>
                <a:cs typeface="Calibri"/>
              </a:rPr>
              <a:t>Milestones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7656"/>
            <a:ext cx="12191999" cy="680034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4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059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521" y="564146"/>
            <a:ext cx="1589277" cy="43813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66419" y="1475358"/>
            <a:ext cx="2743200" cy="4248150"/>
            <a:chOff x="866419" y="1475358"/>
            <a:chExt cx="2743200" cy="4248150"/>
          </a:xfrm>
        </p:grpSpPr>
        <p:pic>
          <p:nvPicPr>
            <p:cNvPr id="5" name="object 5" descr="A person in a suit sitting in a chair  Description automatically generated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419" y="1475358"/>
              <a:ext cx="2743174" cy="2743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90523" y="3894327"/>
              <a:ext cx="1828800" cy="1829435"/>
            </a:xfrm>
            <a:custGeom>
              <a:avLst/>
              <a:gdLst/>
              <a:ahLst/>
              <a:cxnLst/>
              <a:rect l="l" t="t" r="r" b="b"/>
              <a:pathLst>
                <a:path w="1828800" h="1829435">
                  <a:moveTo>
                    <a:pt x="914400" y="0"/>
                  </a:moveTo>
                  <a:lnTo>
                    <a:pt x="865842" y="1267"/>
                  </a:lnTo>
                  <a:lnTo>
                    <a:pt x="817944" y="5028"/>
                  </a:lnTo>
                  <a:lnTo>
                    <a:pt x="770768" y="11219"/>
                  </a:lnTo>
                  <a:lnTo>
                    <a:pt x="724379" y="19776"/>
                  </a:lnTo>
                  <a:lnTo>
                    <a:pt x="678839" y="30637"/>
                  </a:lnTo>
                  <a:lnTo>
                    <a:pt x="634211" y="43738"/>
                  </a:lnTo>
                  <a:lnTo>
                    <a:pt x="590559" y="59016"/>
                  </a:lnTo>
                  <a:lnTo>
                    <a:pt x="547945" y="76408"/>
                  </a:lnTo>
                  <a:lnTo>
                    <a:pt x="506434" y="95851"/>
                  </a:lnTo>
                  <a:lnTo>
                    <a:pt x="466088" y="117281"/>
                  </a:lnTo>
                  <a:lnTo>
                    <a:pt x="426971" y="140635"/>
                  </a:lnTo>
                  <a:lnTo>
                    <a:pt x="389146" y="165849"/>
                  </a:lnTo>
                  <a:lnTo>
                    <a:pt x="352675" y="192862"/>
                  </a:lnTo>
                  <a:lnTo>
                    <a:pt x="317623" y="221609"/>
                  </a:lnTo>
                  <a:lnTo>
                    <a:pt x="284053" y="252027"/>
                  </a:lnTo>
                  <a:lnTo>
                    <a:pt x="252027" y="284053"/>
                  </a:lnTo>
                  <a:lnTo>
                    <a:pt x="221609" y="317623"/>
                  </a:lnTo>
                  <a:lnTo>
                    <a:pt x="192862" y="352675"/>
                  </a:lnTo>
                  <a:lnTo>
                    <a:pt x="165849" y="389146"/>
                  </a:lnTo>
                  <a:lnTo>
                    <a:pt x="140635" y="426971"/>
                  </a:lnTo>
                  <a:lnTo>
                    <a:pt x="117281" y="466088"/>
                  </a:lnTo>
                  <a:lnTo>
                    <a:pt x="95851" y="506434"/>
                  </a:lnTo>
                  <a:lnTo>
                    <a:pt x="76408" y="547945"/>
                  </a:lnTo>
                  <a:lnTo>
                    <a:pt x="59016" y="590559"/>
                  </a:lnTo>
                  <a:lnTo>
                    <a:pt x="43738" y="634211"/>
                  </a:lnTo>
                  <a:lnTo>
                    <a:pt x="30637" y="678839"/>
                  </a:lnTo>
                  <a:lnTo>
                    <a:pt x="19776" y="724379"/>
                  </a:lnTo>
                  <a:lnTo>
                    <a:pt x="11219" y="770768"/>
                  </a:lnTo>
                  <a:lnTo>
                    <a:pt x="5028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69"/>
                  </a:lnTo>
                  <a:lnTo>
                    <a:pt x="5028" y="1010877"/>
                  </a:lnTo>
                  <a:lnTo>
                    <a:pt x="11219" y="1058062"/>
                  </a:lnTo>
                  <a:lnTo>
                    <a:pt x="19776" y="1104460"/>
                  </a:lnTo>
                  <a:lnTo>
                    <a:pt x="30637" y="1150007"/>
                  </a:lnTo>
                  <a:lnTo>
                    <a:pt x="43738" y="1194641"/>
                  </a:lnTo>
                  <a:lnTo>
                    <a:pt x="59016" y="1238298"/>
                  </a:lnTo>
                  <a:lnTo>
                    <a:pt x="76408" y="1280916"/>
                  </a:lnTo>
                  <a:lnTo>
                    <a:pt x="95851" y="1322431"/>
                  </a:lnTo>
                  <a:lnTo>
                    <a:pt x="117281" y="1362779"/>
                  </a:lnTo>
                  <a:lnTo>
                    <a:pt x="140635" y="1401899"/>
                  </a:lnTo>
                  <a:lnTo>
                    <a:pt x="165849" y="1439726"/>
                  </a:lnTo>
                  <a:lnTo>
                    <a:pt x="192862" y="1476197"/>
                  </a:lnTo>
                  <a:lnTo>
                    <a:pt x="221609" y="1511249"/>
                  </a:lnTo>
                  <a:lnTo>
                    <a:pt x="252027" y="1544820"/>
                  </a:lnTo>
                  <a:lnTo>
                    <a:pt x="284053" y="1576845"/>
                  </a:lnTo>
                  <a:lnTo>
                    <a:pt x="317623" y="1607262"/>
                  </a:lnTo>
                  <a:lnTo>
                    <a:pt x="352675" y="1636008"/>
                  </a:lnTo>
                  <a:lnTo>
                    <a:pt x="389146" y="1663019"/>
                  </a:lnTo>
                  <a:lnTo>
                    <a:pt x="426971" y="1688232"/>
                  </a:lnTo>
                  <a:lnTo>
                    <a:pt x="466088" y="1711584"/>
                  </a:lnTo>
                  <a:lnTo>
                    <a:pt x="506434" y="1733011"/>
                  </a:lnTo>
                  <a:lnTo>
                    <a:pt x="547945" y="1752452"/>
                  </a:lnTo>
                  <a:lnTo>
                    <a:pt x="590559" y="1769842"/>
                  </a:lnTo>
                  <a:lnTo>
                    <a:pt x="634211" y="1785118"/>
                  </a:lnTo>
                  <a:lnTo>
                    <a:pt x="678839" y="1798218"/>
                  </a:lnTo>
                  <a:lnTo>
                    <a:pt x="724379" y="1809077"/>
                  </a:lnTo>
                  <a:lnTo>
                    <a:pt x="770768" y="1817633"/>
                  </a:lnTo>
                  <a:lnTo>
                    <a:pt x="817944" y="1823823"/>
                  </a:lnTo>
                  <a:lnTo>
                    <a:pt x="865842" y="1827583"/>
                  </a:lnTo>
                  <a:lnTo>
                    <a:pt x="914400" y="1828850"/>
                  </a:lnTo>
                  <a:lnTo>
                    <a:pt x="962969" y="1827583"/>
                  </a:lnTo>
                  <a:lnTo>
                    <a:pt x="1010877" y="1823823"/>
                  </a:lnTo>
                  <a:lnTo>
                    <a:pt x="1058061" y="1817633"/>
                  </a:lnTo>
                  <a:lnTo>
                    <a:pt x="1104457" y="1809077"/>
                  </a:lnTo>
                  <a:lnTo>
                    <a:pt x="1150004" y="1798218"/>
                  </a:lnTo>
                  <a:lnTo>
                    <a:pt x="1194636" y="1785118"/>
                  </a:lnTo>
                  <a:lnTo>
                    <a:pt x="1238292" y="1769842"/>
                  </a:lnTo>
                  <a:lnTo>
                    <a:pt x="1280908" y="1752452"/>
                  </a:lnTo>
                  <a:lnTo>
                    <a:pt x="1322420" y="1733011"/>
                  </a:lnTo>
                  <a:lnTo>
                    <a:pt x="1362767" y="1711584"/>
                  </a:lnTo>
                  <a:lnTo>
                    <a:pt x="1401884" y="1688232"/>
                  </a:lnTo>
                  <a:lnTo>
                    <a:pt x="1439709" y="1663019"/>
                  </a:lnTo>
                  <a:lnTo>
                    <a:pt x="1476178" y="1636008"/>
                  </a:lnTo>
                  <a:lnTo>
                    <a:pt x="1511228" y="1607262"/>
                  </a:lnTo>
                  <a:lnTo>
                    <a:pt x="1544796" y="1576845"/>
                  </a:lnTo>
                  <a:lnTo>
                    <a:pt x="1576818" y="1544820"/>
                  </a:lnTo>
                  <a:lnTo>
                    <a:pt x="1607233" y="1511249"/>
                  </a:lnTo>
                  <a:lnTo>
                    <a:pt x="1635976" y="1476197"/>
                  </a:lnTo>
                  <a:lnTo>
                    <a:pt x="1662985" y="1439726"/>
                  </a:lnTo>
                  <a:lnTo>
                    <a:pt x="1688195" y="1401899"/>
                  </a:lnTo>
                  <a:lnTo>
                    <a:pt x="1711545" y="1362779"/>
                  </a:lnTo>
                  <a:lnTo>
                    <a:pt x="1732971" y="1322431"/>
                  </a:lnTo>
                  <a:lnTo>
                    <a:pt x="1752410" y="1280916"/>
                  </a:lnTo>
                  <a:lnTo>
                    <a:pt x="1769798" y="1238298"/>
                  </a:lnTo>
                  <a:lnTo>
                    <a:pt x="1785072" y="1194641"/>
                  </a:lnTo>
                  <a:lnTo>
                    <a:pt x="1798170" y="1150007"/>
                  </a:lnTo>
                  <a:lnTo>
                    <a:pt x="1809028" y="1104460"/>
                  </a:lnTo>
                  <a:lnTo>
                    <a:pt x="1817584" y="1058062"/>
                  </a:lnTo>
                  <a:lnTo>
                    <a:pt x="1823773" y="1010877"/>
                  </a:lnTo>
                  <a:lnTo>
                    <a:pt x="1827532" y="962969"/>
                  </a:lnTo>
                  <a:lnTo>
                    <a:pt x="1828800" y="914400"/>
                  </a:lnTo>
                  <a:lnTo>
                    <a:pt x="1827532" y="865842"/>
                  </a:lnTo>
                  <a:lnTo>
                    <a:pt x="1823773" y="817944"/>
                  </a:lnTo>
                  <a:lnTo>
                    <a:pt x="1817584" y="770768"/>
                  </a:lnTo>
                  <a:lnTo>
                    <a:pt x="1809028" y="724379"/>
                  </a:lnTo>
                  <a:lnTo>
                    <a:pt x="1798170" y="678839"/>
                  </a:lnTo>
                  <a:lnTo>
                    <a:pt x="1785072" y="634211"/>
                  </a:lnTo>
                  <a:lnTo>
                    <a:pt x="1769798" y="590559"/>
                  </a:lnTo>
                  <a:lnTo>
                    <a:pt x="1752410" y="547945"/>
                  </a:lnTo>
                  <a:lnTo>
                    <a:pt x="1732971" y="506434"/>
                  </a:lnTo>
                  <a:lnTo>
                    <a:pt x="1711545" y="466088"/>
                  </a:lnTo>
                  <a:lnTo>
                    <a:pt x="1688195" y="426971"/>
                  </a:lnTo>
                  <a:lnTo>
                    <a:pt x="1662985" y="389146"/>
                  </a:lnTo>
                  <a:lnTo>
                    <a:pt x="1635976" y="352675"/>
                  </a:lnTo>
                  <a:lnTo>
                    <a:pt x="1607233" y="317623"/>
                  </a:lnTo>
                  <a:lnTo>
                    <a:pt x="1576818" y="284053"/>
                  </a:lnTo>
                  <a:lnTo>
                    <a:pt x="1544796" y="252027"/>
                  </a:lnTo>
                  <a:lnTo>
                    <a:pt x="1511228" y="221609"/>
                  </a:lnTo>
                  <a:lnTo>
                    <a:pt x="1476178" y="192862"/>
                  </a:lnTo>
                  <a:lnTo>
                    <a:pt x="1439709" y="165849"/>
                  </a:lnTo>
                  <a:lnTo>
                    <a:pt x="1401884" y="140635"/>
                  </a:lnTo>
                  <a:lnTo>
                    <a:pt x="1362767" y="117281"/>
                  </a:lnTo>
                  <a:lnTo>
                    <a:pt x="1322420" y="95851"/>
                  </a:lnTo>
                  <a:lnTo>
                    <a:pt x="1280908" y="76408"/>
                  </a:lnTo>
                  <a:lnTo>
                    <a:pt x="1238292" y="59016"/>
                  </a:lnTo>
                  <a:lnTo>
                    <a:pt x="1194636" y="43738"/>
                  </a:lnTo>
                  <a:lnTo>
                    <a:pt x="1150004" y="30637"/>
                  </a:lnTo>
                  <a:lnTo>
                    <a:pt x="1104457" y="19776"/>
                  </a:lnTo>
                  <a:lnTo>
                    <a:pt x="1058061" y="11219"/>
                  </a:lnTo>
                  <a:lnTo>
                    <a:pt x="1010877" y="5028"/>
                  </a:lnTo>
                  <a:lnTo>
                    <a:pt x="962969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556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731645" y="4030471"/>
            <a:ext cx="1144270" cy="1504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100"/>
              </a:spcBef>
            </a:pPr>
            <a:r>
              <a:rPr dirty="0" sz="3600" spc="60" b="1">
                <a:solidFill>
                  <a:srgbClr val="FFFFFF"/>
                </a:solidFill>
                <a:latin typeface="Calibri"/>
                <a:cs typeface="Calibri"/>
              </a:rPr>
              <a:t>123</a:t>
            </a:r>
            <a:endParaRPr sz="36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  <a:spcBef>
                <a:spcPts val="125"/>
              </a:spcBef>
            </a:pPr>
            <a:r>
              <a:rPr dirty="0" sz="2000" spc="75">
                <a:solidFill>
                  <a:srgbClr val="FFFFFF"/>
                </a:solidFill>
                <a:latin typeface="Calibri"/>
                <a:cs typeface="Calibri"/>
              </a:rPr>
              <a:t>MOC</a:t>
            </a:r>
            <a:endParaRPr sz="2000">
              <a:latin typeface="Calibri"/>
              <a:cs typeface="Calibri"/>
            </a:endParaRPr>
          </a:p>
          <a:p>
            <a:pPr algn="ctr" marL="3810">
              <a:lnSpc>
                <a:spcPct val="100000"/>
              </a:lnSpc>
            </a:pPr>
            <a:r>
              <a:rPr dirty="0" sz="2000" spc="45">
                <a:solidFill>
                  <a:srgbClr val="FFFFFF"/>
                </a:solidFill>
                <a:latin typeface="Calibri"/>
                <a:cs typeface="Calibri"/>
              </a:rPr>
              <a:t>meetings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Hill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29051" y="3140964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914400" y="0"/>
                </a:moveTo>
                <a:lnTo>
                  <a:pt x="865842" y="1267"/>
                </a:lnTo>
                <a:lnTo>
                  <a:pt x="817944" y="5028"/>
                </a:lnTo>
                <a:lnTo>
                  <a:pt x="770768" y="11219"/>
                </a:lnTo>
                <a:lnTo>
                  <a:pt x="724379" y="19776"/>
                </a:lnTo>
                <a:lnTo>
                  <a:pt x="678839" y="30637"/>
                </a:lnTo>
                <a:lnTo>
                  <a:pt x="634211" y="43738"/>
                </a:lnTo>
                <a:lnTo>
                  <a:pt x="590559" y="59016"/>
                </a:lnTo>
                <a:lnTo>
                  <a:pt x="547945" y="76408"/>
                </a:lnTo>
                <a:lnTo>
                  <a:pt x="506434" y="95851"/>
                </a:lnTo>
                <a:lnTo>
                  <a:pt x="466088" y="117281"/>
                </a:lnTo>
                <a:lnTo>
                  <a:pt x="426971" y="140635"/>
                </a:lnTo>
                <a:lnTo>
                  <a:pt x="389146" y="165849"/>
                </a:lnTo>
                <a:lnTo>
                  <a:pt x="352675" y="192862"/>
                </a:lnTo>
                <a:lnTo>
                  <a:pt x="317623" y="221609"/>
                </a:lnTo>
                <a:lnTo>
                  <a:pt x="284053" y="252027"/>
                </a:lnTo>
                <a:lnTo>
                  <a:pt x="252027" y="284053"/>
                </a:lnTo>
                <a:lnTo>
                  <a:pt x="221609" y="317623"/>
                </a:lnTo>
                <a:lnTo>
                  <a:pt x="192862" y="352675"/>
                </a:lnTo>
                <a:lnTo>
                  <a:pt x="165849" y="389146"/>
                </a:lnTo>
                <a:lnTo>
                  <a:pt x="140635" y="426971"/>
                </a:lnTo>
                <a:lnTo>
                  <a:pt x="117281" y="466088"/>
                </a:lnTo>
                <a:lnTo>
                  <a:pt x="95851" y="506434"/>
                </a:lnTo>
                <a:lnTo>
                  <a:pt x="76408" y="547945"/>
                </a:lnTo>
                <a:lnTo>
                  <a:pt x="59016" y="590559"/>
                </a:lnTo>
                <a:lnTo>
                  <a:pt x="43738" y="634211"/>
                </a:lnTo>
                <a:lnTo>
                  <a:pt x="30637" y="678839"/>
                </a:lnTo>
                <a:lnTo>
                  <a:pt x="19776" y="724379"/>
                </a:lnTo>
                <a:lnTo>
                  <a:pt x="11219" y="770768"/>
                </a:lnTo>
                <a:lnTo>
                  <a:pt x="5028" y="817944"/>
                </a:lnTo>
                <a:lnTo>
                  <a:pt x="1267" y="865842"/>
                </a:lnTo>
                <a:lnTo>
                  <a:pt x="0" y="914400"/>
                </a:lnTo>
                <a:lnTo>
                  <a:pt x="1267" y="962969"/>
                </a:lnTo>
                <a:lnTo>
                  <a:pt x="5028" y="1010877"/>
                </a:lnTo>
                <a:lnTo>
                  <a:pt x="11219" y="1058061"/>
                </a:lnTo>
                <a:lnTo>
                  <a:pt x="19776" y="1104457"/>
                </a:lnTo>
                <a:lnTo>
                  <a:pt x="30637" y="1150004"/>
                </a:lnTo>
                <a:lnTo>
                  <a:pt x="43738" y="1194636"/>
                </a:lnTo>
                <a:lnTo>
                  <a:pt x="59016" y="1238292"/>
                </a:lnTo>
                <a:lnTo>
                  <a:pt x="76408" y="1280908"/>
                </a:lnTo>
                <a:lnTo>
                  <a:pt x="95851" y="1322420"/>
                </a:lnTo>
                <a:lnTo>
                  <a:pt x="117281" y="1362767"/>
                </a:lnTo>
                <a:lnTo>
                  <a:pt x="140635" y="1401884"/>
                </a:lnTo>
                <a:lnTo>
                  <a:pt x="165849" y="1439709"/>
                </a:lnTo>
                <a:lnTo>
                  <a:pt x="192862" y="1476178"/>
                </a:lnTo>
                <a:lnTo>
                  <a:pt x="221609" y="1511228"/>
                </a:lnTo>
                <a:lnTo>
                  <a:pt x="252027" y="1544796"/>
                </a:lnTo>
                <a:lnTo>
                  <a:pt x="284053" y="1576818"/>
                </a:lnTo>
                <a:lnTo>
                  <a:pt x="317623" y="1607233"/>
                </a:lnTo>
                <a:lnTo>
                  <a:pt x="352675" y="1635976"/>
                </a:lnTo>
                <a:lnTo>
                  <a:pt x="389146" y="1662985"/>
                </a:lnTo>
                <a:lnTo>
                  <a:pt x="426971" y="1688195"/>
                </a:lnTo>
                <a:lnTo>
                  <a:pt x="466088" y="1711545"/>
                </a:lnTo>
                <a:lnTo>
                  <a:pt x="506434" y="1732971"/>
                </a:lnTo>
                <a:lnTo>
                  <a:pt x="547945" y="1752410"/>
                </a:lnTo>
                <a:lnTo>
                  <a:pt x="590559" y="1769798"/>
                </a:lnTo>
                <a:lnTo>
                  <a:pt x="634211" y="1785072"/>
                </a:lnTo>
                <a:lnTo>
                  <a:pt x="678839" y="1798170"/>
                </a:lnTo>
                <a:lnTo>
                  <a:pt x="724379" y="1809028"/>
                </a:lnTo>
                <a:lnTo>
                  <a:pt x="770768" y="1817584"/>
                </a:lnTo>
                <a:lnTo>
                  <a:pt x="817944" y="1823773"/>
                </a:lnTo>
                <a:lnTo>
                  <a:pt x="865842" y="1827532"/>
                </a:lnTo>
                <a:lnTo>
                  <a:pt x="914400" y="1828800"/>
                </a:lnTo>
                <a:lnTo>
                  <a:pt x="962969" y="1827532"/>
                </a:lnTo>
                <a:lnTo>
                  <a:pt x="1010877" y="1823773"/>
                </a:lnTo>
                <a:lnTo>
                  <a:pt x="1058061" y="1817584"/>
                </a:lnTo>
                <a:lnTo>
                  <a:pt x="1104457" y="1809028"/>
                </a:lnTo>
                <a:lnTo>
                  <a:pt x="1150004" y="1798170"/>
                </a:lnTo>
                <a:lnTo>
                  <a:pt x="1194636" y="1785072"/>
                </a:lnTo>
                <a:lnTo>
                  <a:pt x="1238292" y="1769798"/>
                </a:lnTo>
                <a:lnTo>
                  <a:pt x="1280908" y="1752410"/>
                </a:lnTo>
                <a:lnTo>
                  <a:pt x="1322420" y="1732971"/>
                </a:lnTo>
                <a:lnTo>
                  <a:pt x="1362767" y="1711545"/>
                </a:lnTo>
                <a:lnTo>
                  <a:pt x="1401884" y="1688195"/>
                </a:lnTo>
                <a:lnTo>
                  <a:pt x="1439709" y="1662985"/>
                </a:lnTo>
                <a:lnTo>
                  <a:pt x="1476178" y="1635976"/>
                </a:lnTo>
                <a:lnTo>
                  <a:pt x="1511228" y="1607233"/>
                </a:lnTo>
                <a:lnTo>
                  <a:pt x="1544796" y="1576818"/>
                </a:lnTo>
                <a:lnTo>
                  <a:pt x="1576818" y="1544796"/>
                </a:lnTo>
                <a:lnTo>
                  <a:pt x="1607233" y="1511228"/>
                </a:lnTo>
                <a:lnTo>
                  <a:pt x="1635976" y="1476178"/>
                </a:lnTo>
                <a:lnTo>
                  <a:pt x="1662985" y="1439709"/>
                </a:lnTo>
                <a:lnTo>
                  <a:pt x="1688195" y="1401884"/>
                </a:lnTo>
                <a:lnTo>
                  <a:pt x="1711545" y="1362767"/>
                </a:lnTo>
                <a:lnTo>
                  <a:pt x="1732971" y="1322420"/>
                </a:lnTo>
                <a:lnTo>
                  <a:pt x="1752410" y="1280908"/>
                </a:lnTo>
                <a:lnTo>
                  <a:pt x="1769798" y="1238292"/>
                </a:lnTo>
                <a:lnTo>
                  <a:pt x="1785072" y="1194636"/>
                </a:lnTo>
                <a:lnTo>
                  <a:pt x="1798170" y="1150004"/>
                </a:lnTo>
                <a:lnTo>
                  <a:pt x="1809028" y="1104457"/>
                </a:lnTo>
                <a:lnTo>
                  <a:pt x="1817584" y="1058061"/>
                </a:lnTo>
                <a:lnTo>
                  <a:pt x="1823773" y="1010877"/>
                </a:lnTo>
                <a:lnTo>
                  <a:pt x="1827532" y="962969"/>
                </a:lnTo>
                <a:lnTo>
                  <a:pt x="1828800" y="914400"/>
                </a:lnTo>
                <a:lnTo>
                  <a:pt x="1827532" y="865842"/>
                </a:lnTo>
                <a:lnTo>
                  <a:pt x="1823773" y="817944"/>
                </a:lnTo>
                <a:lnTo>
                  <a:pt x="1817584" y="770768"/>
                </a:lnTo>
                <a:lnTo>
                  <a:pt x="1809028" y="724379"/>
                </a:lnTo>
                <a:lnTo>
                  <a:pt x="1798170" y="678839"/>
                </a:lnTo>
                <a:lnTo>
                  <a:pt x="1785072" y="634211"/>
                </a:lnTo>
                <a:lnTo>
                  <a:pt x="1769798" y="590559"/>
                </a:lnTo>
                <a:lnTo>
                  <a:pt x="1752410" y="547945"/>
                </a:lnTo>
                <a:lnTo>
                  <a:pt x="1732971" y="506434"/>
                </a:lnTo>
                <a:lnTo>
                  <a:pt x="1711545" y="466088"/>
                </a:lnTo>
                <a:lnTo>
                  <a:pt x="1688195" y="426971"/>
                </a:lnTo>
                <a:lnTo>
                  <a:pt x="1662985" y="389146"/>
                </a:lnTo>
                <a:lnTo>
                  <a:pt x="1635976" y="352675"/>
                </a:lnTo>
                <a:lnTo>
                  <a:pt x="1607233" y="317623"/>
                </a:lnTo>
                <a:lnTo>
                  <a:pt x="1576818" y="284053"/>
                </a:lnTo>
                <a:lnTo>
                  <a:pt x="1544796" y="252027"/>
                </a:lnTo>
                <a:lnTo>
                  <a:pt x="1511228" y="221609"/>
                </a:lnTo>
                <a:lnTo>
                  <a:pt x="1476178" y="192862"/>
                </a:lnTo>
                <a:lnTo>
                  <a:pt x="1439709" y="165849"/>
                </a:lnTo>
                <a:lnTo>
                  <a:pt x="1401884" y="140635"/>
                </a:lnTo>
                <a:lnTo>
                  <a:pt x="1362767" y="117281"/>
                </a:lnTo>
                <a:lnTo>
                  <a:pt x="1322420" y="95851"/>
                </a:lnTo>
                <a:lnTo>
                  <a:pt x="1280908" y="76408"/>
                </a:lnTo>
                <a:lnTo>
                  <a:pt x="1238292" y="59016"/>
                </a:lnTo>
                <a:lnTo>
                  <a:pt x="1194636" y="43738"/>
                </a:lnTo>
                <a:lnTo>
                  <a:pt x="1150004" y="30637"/>
                </a:lnTo>
                <a:lnTo>
                  <a:pt x="1104457" y="19776"/>
                </a:lnTo>
                <a:lnTo>
                  <a:pt x="1058061" y="11219"/>
                </a:lnTo>
                <a:lnTo>
                  <a:pt x="1010877" y="5028"/>
                </a:lnTo>
                <a:lnTo>
                  <a:pt x="962969" y="1267"/>
                </a:lnTo>
                <a:lnTo>
                  <a:pt x="914400" y="0"/>
                </a:lnTo>
                <a:close/>
              </a:path>
            </a:pathLst>
          </a:custGeom>
          <a:solidFill>
            <a:srgbClr val="00AE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882264" y="3475101"/>
            <a:ext cx="1722755" cy="1199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3600" spc="60" b="1">
                <a:solidFill>
                  <a:srgbClr val="FFFFFF"/>
                </a:solidFill>
                <a:latin typeface="Calibri"/>
                <a:cs typeface="Calibri"/>
              </a:rPr>
              <a:t>84</a:t>
            </a:r>
            <a:endParaRPr sz="36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  <a:spcBef>
                <a:spcPts val="125"/>
              </a:spcBef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NAPA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Members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FFFFFF"/>
                </a:solidFill>
                <a:latin typeface="Calibri"/>
                <a:cs typeface="Calibri"/>
              </a:rPr>
              <a:t>Hill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98009" y="2320544"/>
            <a:ext cx="2919730" cy="2937510"/>
            <a:chOff x="4898009" y="2320544"/>
            <a:chExt cx="2919730" cy="2937510"/>
          </a:xfrm>
        </p:grpSpPr>
        <p:sp>
          <p:nvSpPr>
            <p:cNvPr id="11" name="object 11"/>
            <p:cNvSpPr/>
            <p:nvPr/>
          </p:nvSpPr>
          <p:spPr>
            <a:xfrm>
              <a:off x="4898009" y="2320544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914400" y="0"/>
                  </a:moveTo>
                  <a:lnTo>
                    <a:pt x="865842" y="1267"/>
                  </a:lnTo>
                  <a:lnTo>
                    <a:pt x="817944" y="5028"/>
                  </a:lnTo>
                  <a:lnTo>
                    <a:pt x="770768" y="11219"/>
                  </a:lnTo>
                  <a:lnTo>
                    <a:pt x="724379" y="19776"/>
                  </a:lnTo>
                  <a:lnTo>
                    <a:pt x="678839" y="30637"/>
                  </a:lnTo>
                  <a:lnTo>
                    <a:pt x="634211" y="43738"/>
                  </a:lnTo>
                  <a:lnTo>
                    <a:pt x="590559" y="59016"/>
                  </a:lnTo>
                  <a:lnTo>
                    <a:pt x="547945" y="76408"/>
                  </a:lnTo>
                  <a:lnTo>
                    <a:pt x="506434" y="95851"/>
                  </a:lnTo>
                  <a:lnTo>
                    <a:pt x="466088" y="117281"/>
                  </a:lnTo>
                  <a:lnTo>
                    <a:pt x="426971" y="140635"/>
                  </a:lnTo>
                  <a:lnTo>
                    <a:pt x="389146" y="165849"/>
                  </a:lnTo>
                  <a:lnTo>
                    <a:pt x="352675" y="192862"/>
                  </a:lnTo>
                  <a:lnTo>
                    <a:pt x="317623" y="221609"/>
                  </a:lnTo>
                  <a:lnTo>
                    <a:pt x="284053" y="252027"/>
                  </a:lnTo>
                  <a:lnTo>
                    <a:pt x="252027" y="284053"/>
                  </a:lnTo>
                  <a:lnTo>
                    <a:pt x="221609" y="317623"/>
                  </a:lnTo>
                  <a:lnTo>
                    <a:pt x="192862" y="352675"/>
                  </a:lnTo>
                  <a:lnTo>
                    <a:pt x="165849" y="389146"/>
                  </a:lnTo>
                  <a:lnTo>
                    <a:pt x="140635" y="426971"/>
                  </a:lnTo>
                  <a:lnTo>
                    <a:pt x="117281" y="466088"/>
                  </a:lnTo>
                  <a:lnTo>
                    <a:pt x="95851" y="506434"/>
                  </a:lnTo>
                  <a:lnTo>
                    <a:pt x="76408" y="547945"/>
                  </a:lnTo>
                  <a:lnTo>
                    <a:pt x="59016" y="590559"/>
                  </a:lnTo>
                  <a:lnTo>
                    <a:pt x="43738" y="634211"/>
                  </a:lnTo>
                  <a:lnTo>
                    <a:pt x="30637" y="678839"/>
                  </a:lnTo>
                  <a:lnTo>
                    <a:pt x="19776" y="724379"/>
                  </a:lnTo>
                  <a:lnTo>
                    <a:pt x="11219" y="770768"/>
                  </a:lnTo>
                  <a:lnTo>
                    <a:pt x="5028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69"/>
                  </a:lnTo>
                  <a:lnTo>
                    <a:pt x="5028" y="1010877"/>
                  </a:lnTo>
                  <a:lnTo>
                    <a:pt x="11219" y="1058061"/>
                  </a:lnTo>
                  <a:lnTo>
                    <a:pt x="19776" y="1104457"/>
                  </a:lnTo>
                  <a:lnTo>
                    <a:pt x="30637" y="1150004"/>
                  </a:lnTo>
                  <a:lnTo>
                    <a:pt x="43738" y="1194636"/>
                  </a:lnTo>
                  <a:lnTo>
                    <a:pt x="59016" y="1238292"/>
                  </a:lnTo>
                  <a:lnTo>
                    <a:pt x="76408" y="1280908"/>
                  </a:lnTo>
                  <a:lnTo>
                    <a:pt x="95851" y="1322420"/>
                  </a:lnTo>
                  <a:lnTo>
                    <a:pt x="117281" y="1362767"/>
                  </a:lnTo>
                  <a:lnTo>
                    <a:pt x="140635" y="1401884"/>
                  </a:lnTo>
                  <a:lnTo>
                    <a:pt x="165849" y="1439709"/>
                  </a:lnTo>
                  <a:lnTo>
                    <a:pt x="192862" y="1476178"/>
                  </a:lnTo>
                  <a:lnTo>
                    <a:pt x="221609" y="1511228"/>
                  </a:lnTo>
                  <a:lnTo>
                    <a:pt x="252027" y="1544796"/>
                  </a:lnTo>
                  <a:lnTo>
                    <a:pt x="284053" y="1576818"/>
                  </a:lnTo>
                  <a:lnTo>
                    <a:pt x="317623" y="1607233"/>
                  </a:lnTo>
                  <a:lnTo>
                    <a:pt x="352675" y="1635976"/>
                  </a:lnTo>
                  <a:lnTo>
                    <a:pt x="389146" y="1662985"/>
                  </a:lnTo>
                  <a:lnTo>
                    <a:pt x="426971" y="1688195"/>
                  </a:lnTo>
                  <a:lnTo>
                    <a:pt x="466088" y="1711545"/>
                  </a:lnTo>
                  <a:lnTo>
                    <a:pt x="506434" y="1732971"/>
                  </a:lnTo>
                  <a:lnTo>
                    <a:pt x="547945" y="1752410"/>
                  </a:lnTo>
                  <a:lnTo>
                    <a:pt x="590559" y="1769798"/>
                  </a:lnTo>
                  <a:lnTo>
                    <a:pt x="634211" y="1785072"/>
                  </a:lnTo>
                  <a:lnTo>
                    <a:pt x="678839" y="1798170"/>
                  </a:lnTo>
                  <a:lnTo>
                    <a:pt x="724379" y="1809028"/>
                  </a:lnTo>
                  <a:lnTo>
                    <a:pt x="770768" y="1817584"/>
                  </a:lnTo>
                  <a:lnTo>
                    <a:pt x="817944" y="1823773"/>
                  </a:lnTo>
                  <a:lnTo>
                    <a:pt x="865842" y="1827532"/>
                  </a:lnTo>
                  <a:lnTo>
                    <a:pt x="914400" y="1828799"/>
                  </a:lnTo>
                  <a:lnTo>
                    <a:pt x="962969" y="1827532"/>
                  </a:lnTo>
                  <a:lnTo>
                    <a:pt x="1010877" y="1823773"/>
                  </a:lnTo>
                  <a:lnTo>
                    <a:pt x="1058061" y="1817584"/>
                  </a:lnTo>
                  <a:lnTo>
                    <a:pt x="1104457" y="1809028"/>
                  </a:lnTo>
                  <a:lnTo>
                    <a:pt x="1150004" y="1798170"/>
                  </a:lnTo>
                  <a:lnTo>
                    <a:pt x="1194636" y="1785072"/>
                  </a:lnTo>
                  <a:lnTo>
                    <a:pt x="1238292" y="1769798"/>
                  </a:lnTo>
                  <a:lnTo>
                    <a:pt x="1280908" y="1752410"/>
                  </a:lnTo>
                  <a:lnTo>
                    <a:pt x="1322420" y="1732971"/>
                  </a:lnTo>
                  <a:lnTo>
                    <a:pt x="1362767" y="1711545"/>
                  </a:lnTo>
                  <a:lnTo>
                    <a:pt x="1401884" y="1688195"/>
                  </a:lnTo>
                  <a:lnTo>
                    <a:pt x="1439709" y="1662985"/>
                  </a:lnTo>
                  <a:lnTo>
                    <a:pt x="1476178" y="1635976"/>
                  </a:lnTo>
                  <a:lnTo>
                    <a:pt x="1511228" y="1607233"/>
                  </a:lnTo>
                  <a:lnTo>
                    <a:pt x="1544796" y="1576818"/>
                  </a:lnTo>
                  <a:lnTo>
                    <a:pt x="1576818" y="1544796"/>
                  </a:lnTo>
                  <a:lnTo>
                    <a:pt x="1607233" y="1511228"/>
                  </a:lnTo>
                  <a:lnTo>
                    <a:pt x="1635976" y="1476178"/>
                  </a:lnTo>
                  <a:lnTo>
                    <a:pt x="1662985" y="1439709"/>
                  </a:lnTo>
                  <a:lnTo>
                    <a:pt x="1688195" y="1401884"/>
                  </a:lnTo>
                  <a:lnTo>
                    <a:pt x="1711545" y="1362767"/>
                  </a:lnTo>
                  <a:lnTo>
                    <a:pt x="1732971" y="1322420"/>
                  </a:lnTo>
                  <a:lnTo>
                    <a:pt x="1752410" y="1280908"/>
                  </a:lnTo>
                  <a:lnTo>
                    <a:pt x="1769798" y="1238292"/>
                  </a:lnTo>
                  <a:lnTo>
                    <a:pt x="1785072" y="1194636"/>
                  </a:lnTo>
                  <a:lnTo>
                    <a:pt x="1798170" y="1150004"/>
                  </a:lnTo>
                  <a:lnTo>
                    <a:pt x="1809028" y="1104457"/>
                  </a:lnTo>
                  <a:lnTo>
                    <a:pt x="1817584" y="1058061"/>
                  </a:lnTo>
                  <a:lnTo>
                    <a:pt x="1823773" y="1010877"/>
                  </a:lnTo>
                  <a:lnTo>
                    <a:pt x="1827532" y="962969"/>
                  </a:lnTo>
                  <a:lnTo>
                    <a:pt x="1828799" y="914400"/>
                  </a:lnTo>
                  <a:lnTo>
                    <a:pt x="1827532" y="865842"/>
                  </a:lnTo>
                  <a:lnTo>
                    <a:pt x="1823773" y="817944"/>
                  </a:lnTo>
                  <a:lnTo>
                    <a:pt x="1817584" y="770768"/>
                  </a:lnTo>
                  <a:lnTo>
                    <a:pt x="1809028" y="724379"/>
                  </a:lnTo>
                  <a:lnTo>
                    <a:pt x="1798170" y="678839"/>
                  </a:lnTo>
                  <a:lnTo>
                    <a:pt x="1785072" y="634211"/>
                  </a:lnTo>
                  <a:lnTo>
                    <a:pt x="1769798" y="590559"/>
                  </a:lnTo>
                  <a:lnTo>
                    <a:pt x="1752410" y="547945"/>
                  </a:lnTo>
                  <a:lnTo>
                    <a:pt x="1732971" y="506434"/>
                  </a:lnTo>
                  <a:lnTo>
                    <a:pt x="1711545" y="466088"/>
                  </a:lnTo>
                  <a:lnTo>
                    <a:pt x="1688195" y="426971"/>
                  </a:lnTo>
                  <a:lnTo>
                    <a:pt x="1662985" y="389146"/>
                  </a:lnTo>
                  <a:lnTo>
                    <a:pt x="1635976" y="352675"/>
                  </a:lnTo>
                  <a:lnTo>
                    <a:pt x="1607233" y="317623"/>
                  </a:lnTo>
                  <a:lnTo>
                    <a:pt x="1576818" y="284053"/>
                  </a:lnTo>
                  <a:lnTo>
                    <a:pt x="1544796" y="252027"/>
                  </a:lnTo>
                  <a:lnTo>
                    <a:pt x="1511228" y="221609"/>
                  </a:lnTo>
                  <a:lnTo>
                    <a:pt x="1476178" y="192862"/>
                  </a:lnTo>
                  <a:lnTo>
                    <a:pt x="1439709" y="165849"/>
                  </a:lnTo>
                  <a:lnTo>
                    <a:pt x="1401884" y="140635"/>
                  </a:lnTo>
                  <a:lnTo>
                    <a:pt x="1362767" y="117281"/>
                  </a:lnTo>
                  <a:lnTo>
                    <a:pt x="1322420" y="95851"/>
                  </a:lnTo>
                  <a:lnTo>
                    <a:pt x="1280908" y="76408"/>
                  </a:lnTo>
                  <a:lnTo>
                    <a:pt x="1238292" y="59016"/>
                  </a:lnTo>
                  <a:lnTo>
                    <a:pt x="1194636" y="43738"/>
                  </a:lnTo>
                  <a:lnTo>
                    <a:pt x="1150004" y="30637"/>
                  </a:lnTo>
                  <a:lnTo>
                    <a:pt x="1104457" y="19776"/>
                  </a:lnTo>
                  <a:lnTo>
                    <a:pt x="1058061" y="11219"/>
                  </a:lnTo>
                  <a:lnTo>
                    <a:pt x="1010877" y="5028"/>
                  </a:lnTo>
                  <a:lnTo>
                    <a:pt x="962969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55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988431" y="3429000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914400" y="0"/>
                  </a:moveTo>
                  <a:lnTo>
                    <a:pt x="865830" y="1267"/>
                  </a:lnTo>
                  <a:lnTo>
                    <a:pt x="817922" y="5028"/>
                  </a:lnTo>
                  <a:lnTo>
                    <a:pt x="770738" y="11219"/>
                  </a:lnTo>
                  <a:lnTo>
                    <a:pt x="724342" y="19776"/>
                  </a:lnTo>
                  <a:lnTo>
                    <a:pt x="678795" y="30637"/>
                  </a:lnTo>
                  <a:lnTo>
                    <a:pt x="634163" y="43738"/>
                  </a:lnTo>
                  <a:lnTo>
                    <a:pt x="590507" y="59016"/>
                  </a:lnTo>
                  <a:lnTo>
                    <a:pt x="547891" y="76408"/>
                  </a:lnTo>
                  <a:lnTo>
                    <a:pt x="506379" y="95851"/>
                  </a:lnTo>
                  <a:lnTo>
                    <a:pt x="466032" y="117281"/>
                  </a:lnTo>
                  <a:lnTo>
                    <a:pt x="426915" y="140635"/>
                  </a:lnTo>
                  <a:lnTo>
                    <a:pt x="389090" y="165849"/>
                  </a:lnTo>
                  <a:lnTo>
                    <a:pt x="352621" y="192862"/>
                  </a:lnTo>
                  <a:lnTo>
                    <a:pt x="317571" y="221609"/>
                  </a:lnTo>
                  <a:lnTo>
                    <a:pt x="284003" y="252027"/>
                  </a:lnTo>
                  <a:lnTo>
                    <a:pt x="251981" y="284053"/>
                  </a:lnTo>
                  <a:lnTo>
                    <a:pt x="221566" y="317623"/>
                  </a:lnTo>
                  <a:lnTo>
                    <a:pt x="192823" y="352675"/>
                  </a:lnTo>
                  <a:lnTo>
                    <a:pt x="165814" y="389146"/>
                  </a:lnTo>
                  <a:lnTo>
                    <a:pt x="140604" y="426971"/>
                  </a:lnTo>
                  <a:lnTo>
                    <a:pt x="117254" y="466088"/>
                  </a:lnTo>
                  <a:lnTo>
                    <a:pt x="95828" y="506434"/>
                  </a:lnTo>
                  <a:lnTo>
                    <a:pt x="76389" y="547945"/>
                  </a:lnTo>
                  <a:lnTo>
                    <a:pt x="59001" y="590559"/>
                  </a:lnTo>
                  <a:lnTo>
                    <a:pt x="43727" y="634211"/>
                  </a:lnTo>
                  <a:lnTo>
                    <a:pt x="30629" y="678839"/>
                  </a:lnTo>
                  <a:lnTo>
                    <a:pt x="19771" y="724379"/>
                  </a:lnTo>
                  <a:lnTo>
                    <a:pt x="11215" y="770768"/>
                  </a:lnTo>
                  <a:lnTo>
                    <a:pt x="5026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57"/>
                  </a:lnTo>
                  <a:lnTo>
                    <a:pt x="5026" y="1010855"/>
                  </a:lnTo>
                  <a:lnTo>
                    <a:pt x="11215" y="1058031"/>
                  </a:lnTo>
                  <a:lnTo>
                    <a:pt x="19771" y="1104420"/>
                  </a:lnTo>
                  <a:lnTo>
                    <a:pt x="30629" y="1149960"/>
                  </a:lnTo>
                  <a:lnTo>
                    <a:pt x="43727" y="1194588"/>
                  </a:lnTo>
                  <a:lnTo>
                    <a:pt x="59001" y="1238240"/>
                  </a:lnTo>
                  <a:lnTo>
                    <a:pt x="76389" y="1280854"/>
                  </a:lnTo>
                  <a:lnTo>
                    <a:pt x="95828" y="1322365"/>
                  </a:lnTo>
                  <a:lnTo>
                    <a:pt x="117254" y="1362711"/>
                  </a:lnTo>
                  <a:lnTo>
                    <a:pt x="140604" y="1401828"/>
                  </a:lnTo>
                  <a:lnTo>
                    <a:pt x="165814" y="1439653"/>
                  </a:lnTo>
                  <a:lnTo>
                    <a:pt x="192823" y="1476124"/>
                  </a:lnTo>
                  <a:lnTo>
                    <a:pt x="221566" y="1511176"/>
                  </a:lnTo>
                  <a:lnTo>
                    <a:pt x="251981" y="1544746"/>
                  </a:lnTo>
                  <a:lnTo>
                    <a:pt x="284003" y="1576772"/>
                  </a:lnTo>
                  <a:lnTo>
                    <a:pt x="317571" y="1607190"/>
                  </a:lnTo>
                  <a:lnTo>
                    <a:pt x="352621" y="1635937"/>
                  </a:lnTo>
                  <a:lnTo>
                    <a:pt x="389090" y="1662950"/>
                  </a:lnTo>
                  <a:lnTo>
                    <a:pt x="426915" y="1688164"/>
                  </a:lnTo>
                  <a:lnTo>
                    <a:pt x="466032" y="1711518"/>
                  </a:lnTo>
                  <a:lnTo>
                    <a:pt x="506379" y="1732948"/>
                  </a:lnTo>
                  <a:lnTo>
                    <a:pt x="547891" y="1752391"/>
                  </a:lnTo>
                  <a:lnTo>
                    <a:pt x="590507" y="1769783"/>
                  </a:lnTo>
                  <a:lnTo>
                    <a:pt x="634163" y="1785061"/>
                  </a:lnTo>
                  <a:lnTo>
                    <a:pt x="678795" y="1798162"/>
                  </a:lnTo>
                  <a:lnTo>
                    <a:pt x="724342" y="1809023"/>
                  </a:lnTo>
                  <a:lnTo>
                    <a:pt x="770738" y="1817580"/>
                  </a:lnTo>
                  <a:lnTo>
                    <a:pt x="817922" y="1823771"/>
                  </a:lnTo>
                  <a:lnTo>
                    <a:pt x="865830" y="1827532"/>
                  </a:lnTo>
                  <a:lnTo>
                    <a:pt x="914400" y="1828800"/>
                  </a:lnTo>
                  <a:lnTo>
                    <a:pt x="962957" y="1827532"/>
                  </a:lnTo>
                  <a:lnTo>
                    <a:pt x="1010855" y="1823771"/>
                  </a:lnTo>
                  <a:lnTo>
                    <a:pt x="1058031" y="1817580"/>
                  </a:lnTo>
                  <a:lnTo>
                    <a:pt x="1104420" y="1809023"/>
                  </a:lnTo>
                  <a:lnTo>
                    <a:pt x="1149960" y="1798162"/>
                  </a:lnTo>
                  <a:lnTo>
                    <a:pt x="1194588" y="1785061"/>
                  </a:lnTo>
                  <a:lnTo>
                    <a:pt x="1238240" y="1769783"/>
                  </a:lnTo>
                  <a:lnTo>
                    <a:pt x="1280854" y="1752391"/>
                  </a:lnTo>
                  <a:lnTo>
                    <a:pt x="1322365" y="1732948"/>
                  </a:lnTo>
                  <a:lnTo>
                    <a:pt x="1362711" y="1711518"/>
                  </a:lnTo>
                  <a:lnTo>
                    <a:pt x="1401828" y="1688164"/>
                  </a:lnTo>
                  <a:lnTo>
                    <a:pt x="1439653" y="1662950"/>
                  </a:lnTo>
                  <a:lnTo>
                    <a:pt x="1476124" y="1635937"/>
                  </a:lnTo>
                  <a:lnTo>
                    <a:pt x="1511176" y="1607190"/>
                  </a:lnTo>
                  <a:lnTo>
                    <a:pt x="1544746" y="1576772"/>
                  </a:lnTo>
                  <a:lnTo>
                    <a:pt x="1576772" y="1544746"/>
                  </a:lnTo>
                  <a:lnTo>
                    <a:pt x="1607190" y="1511176"/>
                  </a:lnTo>
                  <a:lnTo>
                    <a:pt x="1635937" y="1476124"/>
                  </a:lnTo>
                  <a:lnTo>
                    <a:pt x="1662950" y="1439653"/>
                  </a:lnTo>
                  <a:lnTo>
                    <a:pt x="1688164" y="1401828"/>
                  </a:lnTo>
                  <a:lnTo>
                    <a:pt x="1711518" y="1362711"/>
                  </a:lnTo>
                  <a:lnTo>
                    <a:pt x="1732948" y="1322365"/>
                  </a:lnTo>
                  <a:lnTo>
                    <a:pt x="1752391" y="1280854"/>
                  </a:lnTo>
                  <a:lnTo>
                    <a:pt x="1769783" y="1238240"/>
                  </a:lnTo>
                  <a:lnTo>
                    <a:pt x="1785061" y="1194588"/>
                  </a:lnTo>
                  <a:lnTo>
                    <a:pt x="1798162" y="1149960"/>
                  </a:lnTo>
                  <a:lnTo>
                    <a:pt x="1809023" y="1104420"/>
                  </a:lnTo>
                  <a:lnTo>
                    <a:pt x="1817580" y="1058031"/>
                  </a:lnTo>
                  <a:lnTo>
                    <a:pt x="1823771" y="1010855"/>
                  </a:lnTo>
                  <a:lnTo>
                    <a:pt x="1827532" y="962957"/>
                  </a:lnTo>
                  <a:lnTo>
                    <a:pt x="1828800" y="914400"/>
                  </a:lnTo>
                  <a:lnTo>
                    <a:pt x="1827532" y="865842"/>
                  </a:lnTo>
                  <a:lnTo>
                    <a:pt x="1823771" y="817944"/>
                  </a:lnTo>
                  <a:lnTo>
                    <a:pt x="1817580" y="770768"/>
                  </a:lnTo>
                  <a:lnTo>
                    <a:pt x="1809023" y="724379"/>
                  </a:lnTo>
                  <a:lnTo>
                    <a:pt x="1798162" y="678839"/>
                  </a:lnTo>
                  <a:lnTo>
                    <a:pt x="1785061" y="634211"/>
                  </a:lnTo>
                  <a:lnTo>
                    <a:pt x="1769783" y="590559"/>
                  </a:lnTo>
                  <a:lnTo>
                    <a:pt x="1752391" y="547945"/>
                  </a:lnTo>
                  <a:lnTo>
                    <a:pt x="1732948" y="506434"/>
                  </a:lnTo>
                  <a:lnTo>
                    <a:pt x="1711518" y="466088"/>
                  </a:lnTo>
                  <a:lnTo>
                    <a:pt x="1688164" y="426971"/>
                  </a:lnTo>
                  <a:lnTo>
                    <a:pt x="1662950" y="389146"/>
                  </a:lnTo>
                  <a:lnTo>
                    <a:pt x="1635937" y="352675"/>
                  </a:lnTo>
                  <a:lnTo>
                    <a:pt x="1607190" y="317623"/>
                  </a:lnTo>
                  <a:lnTo>
                    <a:pt x="1576772" y="284053"/>
                  </a:lnTo>
                  <a:lnTo>
                    <a:pt x="1544746" y="252027"/>
                  </a:lnTo>
                  <a:lnTo>
                    <a:pt x="1511176" y="221609"/>
                  </a:lnTo>
                  <a:lnTo>
                    <a:pt x="1476124" y="192862"/>
                  </a:lnTo>
                  <a:lnTo>
                    <a:pt x="1439653" y="165849"/>
                  </a:lnTo>
                  <a:lnTo>
                    <a:pt x="1401828" y="140635"/>
                  </a:lnTo>
                  <a:lnTo>
                    <a:pt x="1362711" y="117281"/>
                  </a:lnTo>
                  <a:lnTo>
                    <a:pt x="1322365" y="95851"/>
                  </a:lnTo>
                  <a:lnTo>
                    <a:pt x="1280854" y="76408"/>
                  </a:lnTo>
                  <a:lnTo>
                    <a:pt x="1238240" y="59016"/>
                  </a:lnTo>
                  <a:lnTo>
                    <a:pt x="1194588" y="43738"/>
                  </a:lnTo>
                  <a:lnTo>
                    <a:pt x="1149960" y="30637"/>
                  </a:lnTo>
                  <a:lnTo>
                    <a:pt x="1104420" y="19776"/>
                  </a:lnTo>
                  <a:lnTo>
                    <a:pt x="1058031" y="11219"/>
                  </a:lnTo>
                  <a:lnTo>
                    <a:pt x="1010855" y="5028"/>
                  </a:lnTo>
                  <a:lnTo>
                    <a:pt x="962957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AE6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049139" y="2761234"/>
            <a:ext cx="2620645" cy="2003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082040">
              <a:lnSpc>
                <a:spcPct val="100000"/>
              </a:lnSpc>
              <a:spcBef>
                <a:spcPts val="100"/>
              </a:spcBef>
            </a:pPr>
            <a:r>
              <a:rPr dirty="0" sz="3600" spc="105" b="1">
                <a:solidFill>
                  <a:srgbClr val="FFFFFF"/>
                </a:solidFill>
                <a:latin typeface="Calibri"/>
                <a:cs typeface="Calibri"/>
              </a:rPr>
              <a:t>$200K+</a:t>
            </a:r>
            <a:endParaRPr sz="3600">
              <a:latin typeface="Calibri"/>
              <a:cs typeface="Calibri"/>
            </a:endParaRPr>
          </a:p>
          <a:p>
            <a:pPr algn="ctr" marR="1085215">
              <a:lnSpc>
                <a:spcPct val="100000"/>
              </a:lnSpc>
              <a:spcBef>
                <a:spcPts val="120"/>
              </a:spcBef>
            </a:pPr>
            <a:r>
              <a:rPr dirty="0" sz="2000" spc="80">
                <a:solidFill>
                  <a:srgbClr val="FFFFFF"/>
                </a:solidFill>
                <a:latin typeface="Calibri"/>
                <a:cs typeface="Calibri"/>
              </a:rPr>
              <a:t>Raised</a:t>
            </a:r>
            <a:endParaRPr sz="2000">
              <a:latin typeface="Calibri"/>
              <a:cs typeface="Calibri"/>
            </a:endParaRPr>
          </a:p>
          <a:p>
            <a:pPr marL="1102995">
              <a:lnSpc>
                <a:spcPct val="100000"/>
              </a:lnSpc>
              <a:spcBef>
                <a:spcPts val="1885"/>
              </a:spcBef>
            </a:pPr>
            <a:r>
              <a:rPr dirty="0" sz="3600" spc="110" b="1">
                <a:solidFill>
                  <a:srgbClr val="FFFFFF"/>
                </a:solidFill>
                <a:latin typeface="Calibri"/>
                <a:cs typeface="Calibri"/>
              </a:rPr>
              <a:t>$155K+</a:t>
            </a:r>
            <a:endParaRPr sz="3600">
              <a:latin typeface="Calibri"/>
              <a:cs typeface="Calibri"/>
            </a:endParaRPr>
          </a:p>
          <a:p>
            <a:pPr marL="1238885">
              <a:lnSpc>
                <a:spcPct val="100000"/>
              </a:lnSpc>
              <a:spcBef>
                <a:spcPts val="125"/>
              </a:spcBef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Distributed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439911" y="2169922"/>
            <a:ext cx="2743200" cy="4102100"/>
            <a:chOff x="8439911" y="2169922"/>
            <a:chExt cx="2743200" cy="410210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9911" y="3528568"/>
              <a:ext cx="2743200" cy="27431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526398" y="2169922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1828800" h="1828800">
                  <a:moveTo>
                    <a:pt x="914400" y="0"/>
                  </a:moveTo>
                  <a:lnTo>
                    <a:pt x="865842" y="1267"/>
                  </a:lnTo>
                  <a:lnTo>
                    <a:pt x="817944" y="5028"/>
                  </a:lnTo>
                  <a:lnTo>
                    <a:pt x="770768" y="11219"/>
                  </a:lnTo>
                  <a:lnTo>
                    <a:pt x="724379" y="19776"/>
                  </a:lnTo>
                  <a:lnTo>
                    <a:pt x="678839" y="30637"/>
                  </a:lnTo>
                  <a:lnTo>
                    <a:pt x="634211" y="43738"/>
                  </a:lnTo>
                  <a:lnTo>
                    <a:pt x="590559" y="59016"/>
                  </a:lnTo>
                  <a:lnTo>
                    <a:pt x="547945" y="76408"/>
                  </a:lnTo>
                  <a:lnTo>
                    <a:pt x="506434" y="95851"/>
                  </a:lnTo>
                  <a:lnTo>
                    <a:pt x="466088" y="117281"/>
                  </a:lnTo>
                  <a:lnTo>
                    <a:pt x="426971" y="140635"/>
                  </a:lnTo>
                  <a:lnTo>
                    <a:pt x="389146" y="165849"/>
                  </a:lnTo>
                  <a:lnTo>
                    <a:pt x="352675" y="192862"/>
                  </a:lnTo>
                  <a:lnTo>
                    <a:pt x="317623" y="221609"/>
                  </a:lnTo>
                  <a:lnTo>
                    <a:pt x="284053" y="252027"/>
                  </a:lnTo>
                  <a:lnTo>
                    <a:pt x="252027" y="284053"/>
                  </a:lnTo>
                  <a:lnTo>
                    <a:pt x="221609" y="317623"/>
                  </a:lnTo>
                  <a:lnTo>
                    <a:pt x="192862" y="352675"/>
                  </a:lnTo>
                  <a:lnTo>
                    <a:pt x="165849" y="389146"/>
                  </a:lnTo>
                  <a:lnTo>
                    <a:pt x="140635" y="426971"/>
                  </a:lnTo>
                  <a:lnTo>
                    <a:pt x="117281" y="466088"/>
                  </a:lnTo>
                  <a:lnTo>
                    <a:pt x="95851" y="506434"/>
                  </a:lnTo>
                  <a:lnTo>
                    <a:pt x="76408" y="547945"/>
                  </a:lnTo>
                  <a:lnTo>
                    <a:pt x="59016" y="590559"/>
                  </a:lnTo>
                  <a:lnTo>
                    <a:pt x="43738" y="634211"/>
                  </a:lnTo>
                  <a:lnTo>
                    <a:pt x="30637" y="678839"/>
                  </a:lnTo>
                  <a:lnTo>
                    <a:pt x="19776" y="724379"/>
                  </a:lnTo>
                  <a:lnTo>
                    <a:pt x="11219" y="770768"/>
                  </a:lnTo>
                  <a:lnTo>
                    <a:pt x="5028" y="817944"/>
                  </a:lnTo>
                  <a:lnTo>
                    <a:pt x="1267" y="865842"/>
                  </a:lnTo>
                  <a:lnTo>
                    <a:pt x="0" y="914400"/>
                  </a:lnTo>
                  <a:lnTo>
                    <a:pt x="1267" y="962969"/>
                  </a:lnTo>
                  <a:lnTo>
                    <a:pt x="5028" y="1010877"/>
                  </a:lnTo>
                  <a:lnTo>
                    <a:pt x="11219" y="1058061"/>
                  </a:lnTo>
                  <a:lnTo>
                    <a:pt x="19776" y="1104457"/>
                  </a:lnTo>
                  <a:lnTo>
                    <a:pt x="30637" y="1150004"/>
                  </a:lnTo>
                  <a:lnTo>
                    <a:pt x="43738" y="1194636"/>
                  </a:lnTo>
                  <a:lnTo>
                    <a:pt x="59016" y="1238292"/>
                  </a:lnTo>
                  <a:lnTo>
                    <a:pt x="76408" y="1280908"/>
                  </a:lnTo>
                  <a:lnTo>
                    <a:pt x="95851" y="1322420"/>
                  </a:lnTo>
                  <a:lnTo>
                    <a:pt x="117281" y="1362767"/>
                  </a:lnTo>
                  <a:lnTo>
                    <a:pt x="140635" y="1401884"/>
                  </a:lnTo>
                  <a:lnTo>
                    <a:pt x="165849" y="1439709"/>
                  </a:lnTo>
                  <a:lnTo>
                    <a:pt x="192862" y="1476178"/>
                  </a:lnTo>
                  <a:lnTo>
                    <a:pt x="221609" y="1511228"/>
                  </a:lnTo>
                  <a:lnTo>
                    <a:pt x="252027" y="1544796"/>
                  </a:lnTo>
                  <a:lnTo>
                    <a:pt x="284053" y="1576818"/>
                  </a:lnTo>
                  <a:lnTo>
                    <a:pt x="317623" y="1607233"/>
                  </a:lnTo>
                  <a:lnTo>
                    <a:pt x="352675" y="1635976"/>
                  </a:lnTo>
                  <a:lnTo>
                    <a:pt x="389146" y="1662985"/>
                  </a:lnTo>
                  <a:lnTo>
                    <a:pt x="426971" y="1688195"/>
                  </a:lnTo>
                  <a:lnTo>
                    <a:pt x="466088" y="1711545"/>
                  </a:lnTo>
                  <a:lnTo>
                    <a:pt x="506434" y="1732971"/>
                  </a:lnTo>
                  <a:lnTo>
                    <a:pt x="547945" y="1752410"/>
                  </a:lnTo>
                  <a:lnTo>
                    <a:pt x="590559" y="1769798"/>
                  </a:lnTo>
                  <a:lnTo>
                    <a:pt x="634211" y="1785072"/>
                  </a:lnTo>
                  <a:lnTo>
                    <a:pt x="678839" y="1798170"/>
                  </a:lnTo>
                  <a:lnTo>
                    <a:pt x="724379" y="1809028"/>
                  </a:lnTo>
                  <a:lnTo>
                    <a:pt x="770768" y="1817584"/>
                  </a:lnTo>
                  <a:lnTo>
                    <a:pt x="817944" y="1823773"/>
                  </a:lnTo>
                  <a:lnTo>
                    <a:pt x="865842" y="1827532"/>
                  </a:lnTo>
                  <a:lnTo>
                    <a:pt x="914400" y="1828800"/>
                  </a:lnTo>
                  <a:lnTo>
                    <a:pt x="962969" y="1827532"/>
                  </a:lnTo>
                  <a:lnTo>
                    <a:pt x="1010877" y="1823773"/>
                  </a:lnTo>
                  <a:lnTo>
                    <a:pt x="1058061" y="1817584"/>
                  </a:lnTo>
                  <a:lnTo>
                    <a:pt x="1104457" y="1809028"/>
                  </a:lnTo>
                  <a:lnTo>
                    <a:pt x="1150004" y="1798170"/>
                  </a:lnTo>
                  <a:lnTo>
                    <a:pt x="1194636" y="1785072"/>
                  </a:lnTo>
                  <a:lnTo>
                    <a:pt x="1238292" y="1769798"/>
                  </a:lnTo>
                  <a:lnTo>
                    <a:pt x="1280908" y="1752410"/>
                  </a:lnTo>
                  <a:lnTo>
                    <a:pt x="1322420" y="1732971"/>
                  </a:lnTo>
                  <a:lnTo>
                    <a:pt x="1362767" y="1711545"/>
                  </a:lnTo>
                  <a:lnTo>
                    <a:pt x="1401884" y="1688195"/>
                  </a:lnTo>
                  <a:lnTo>
                    <a:pt x="1439709" y="1662985"/>
                  </a:lnTo>
                  <a:lnTo>
                    <a:pt x="1476178" y="1635976"/>
                  </a:lnTo>
                  <a:lnTo>
                    <a:pt x="1511228" y="1607233"/>
                  </a:lnTo>
                  <a:lnTo>
                    <a:pt x="1544796" y="1576818"/>
                  </a:lnTo>
                  <a:lnTo>
                    <a:pt x="1576818" y="1544796"/>
                  </a:lnTo>
                  <a:lnTo>
                    <a:pt x="1607233" y="1511228"/>
                  </a:lnTo>
                  <a:lnTo>
                    <a:pt x="1635976" y="1476178"/>
                  </a:lnTo>
                  <a:lnTo>
                    <a:pt x="1662985" y="1439709"/>
                  </a:lnTo>
                  <a:lnTo>
                    <a:pt x="1688195" y="1401884"/>
                  </a:lnTo>
                  <a:lnTo>
                    <a:pt x="1711545" y="1362767"/>
                  </a:lnTo>
                  <a:lnTo>
                    <a:pt x="1732971" y="1322420"/>
                  </a:lnTo>
                  <a:lnTo>
                    <a:pt x="1752410" y="1280908"/>
                  </a:lnTo>
                  <a:lnTo>
                    <a:pt x="1769798" y="1238292"/>
                  </a:lnTo>
                  <a:lnTo>
                    <a:pt x="1785072" y="1194636"/>
                  </a:lnTo>
                  <a:lnTo>
                    <a:pt x="1798170" y="1150004"/>
                  </a:lnTo>
                  <a:lnTo>
                    <a:pt x="1809028" y="1104457"/>
                  </a:lnTo>
                  <a:lnTo>
                    <a:pt x="1817584" y="1058061"/>
                  </a:lnTo>
                  <a:lnTo>
                    <a:pt x="1823773" y="1010877"/>
                  </a:lnTo>
                  <a:lnTo>
                    <a:pt x="1827532" y="962969"/>
                  </a:lnTo>
                  <a:lnTo>
                    <a:pt x="1828800" y="914400"/>
                  </a:lnTo>
                  <a:lnTo>
                    <a:pt x="1827532" y="865842"/>
                  </a:lnTo>
                  <a:lnTo>
                    <a:pt x="1823773" y="817944"/>
                  </a:lnTo>
                  <a:lnTo>
                    <a:pt x="1817584" y="770768"/>
                  </a:lnTo>
                  <a:lnTo>
                    <a:pt x="1809028" y="724379"/>
                  </a:lnTo>
                  <a:lnTo>
                    <a:pt x="1798170" y="678839"/>
                  </a:lnTo>
                  <a:lnTo>
                    <a:pt x="1785072" y="634211"/>
                  </a:lnTo>
                  <a:lnTo>
                    <a:pt x="1769798" y="590559"/>
                  </a:lnTo>
                  <a:lnTo>
                    <a:pt x="1752410" y="547945"/>
                  </a:lnTo>
                  <a:lnTo>
                    <a:pt x="1732971" y="506434"/>
                  </a:lnTo>
                  <a:lnTo>
                    <a:pt x="1711545" y="466088"/>
                  </a:lnTo>
                  <a:lnTo>
                    <a:pt x="1688195" y="426971"/>
                  </a:lnTo>
                  <a:lnTo>
                    <a:pt x="1662985" y="389146"/>
                  </a:lnTo>
                  <a:lnTo>
                    <a:pt x="1635976" y="352675"/>
                  </a:lnTo>
                  <a:lnTo>
                    <a:pt x="1607233" y="317623"/>
                  </a:lnTo>
                  <a:lnTo>
                    <a:pt x="1576818" y="284053"/>
                  </a:lnTo>
                  <a:lnTo>
                    <a:pt x="1544796" y="252027"/>
                  </a:lnTo>
                  <a:lnTo>
                    <a:pt x="1511228" y="221609"/>
                  </a:lnTo>
                  <a:lnTo>
                    <a:pt x="1476178" y="192862"/>
                  </a:lnTo>
                  <a:lnTo>
                    <a:pt x="1439709" y="165849"/>
                  </a:lnTo>
                  <a:lnTo>
                    <a:pt x="1401884" y="140635"/>
                  </a:lnTo>
                  <a:lnTo>
                    <a:pt x="1362767" y="117281"/>
                  </a:lnTo>
                  <a:lnTo>
                    <a:pt x="1322420" y="95851"/>
                  </a:lnTo>
                  <a:lnTo>
                    <a:pt x="1280908" y="76408"/>
                  </a:lnTo>
                  <a:lnTo>
                    <a:pt x="1238292" y="59016"/>
                  </a:lnTo>
                  <a:lnTo>
                    <a:pt x="1194636" y="43738"/>
                  </a:lnTo>
                  <a:lnTo>
                    <a:pt x="1150004" y="30637"/>
                  </a:lnTo>
                  <a:lnTo>
                    <a:pt x="1104457" y="19776"/>
                  </a:lnTo>
                  <a:lnTo>
                    <a:pt x="1058061" y="11219"/>
                  </a:lnTo>
                  <a:lnTo>
                    <a:pt x="1010877" y="5028"/>
                  </a:lnTo>
                  <a:lnTo>
                    <a:pt x="962969" y="1267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556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9080372" y="2610053"/>
            <a:ext cx="723900" cy="895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7475">
              <a:lnSpc>
                <a:spcPct val="100000"/>
              </a:lnSpc>
              <a:spcBef>
                <a:spcPts val="100"/>
              </a:spcBef>
            </a:pPr>
            <a:r>
              <a:rPr dirty="0" sz="3600" spc="60" b="1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6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565385" y="1255522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914400" y="0"/>
                </a:moveTo>
                <a:lnTo>
                  <a:pt x="865830" y="1267"/>
                </a:lnTo>
                <a:lnTo>
                  <a:pt x="817922" y="5028"/>
                </a:lnTo>
                <a:lnTo>
                  <a:pt x="770738" y="11219"/>
                </a:lnTo>
                <a:lnTo>
                  <a:pt x="724342" y="19776"/>
                </a:lnTo>
                <a:lnTo>
                  <a:pt x="678795" y="30637"/>
                </a:lnTo>
                <a:lnTo>
                  <a:pt x="634163" y="43738"/>
                </a:lnTo>
                <a:lnTo>
                  <a:pt x="590507" y="59016"/>
                </a:lnTo>
                <a:lnTo>
                  <a:pt x="547891" y="76408"/>
                </a:lnTo>
                <a:lnTo>
                  <a:pt x="506379" y="95851"/>
                </a:lnTo>
                <a:lnTo>
                  <a:pt x="466032" y="117281"/>
                </a:lnTo>
                <a:lnTo>
                  <a:pt x="426915" y="140635"/>
                </a:lnTo>
                <a:lnTo>
                  <a:pt x="389090" y="165849"/>
                </a:lnTo>
                <a:lnTo>
                  <a:pt x="352621" y="192862"/>
                </a:lnTo>
                <a:lnTo>
                  <a:pt x="317571" y="221609"/>
                </a:lnTo>
                <a:lnTo>
                  <a:pt x="284003" y="252027"/>
                </a:lnTo>
                <a:lnTo>
                  <a:pt x="251981" y="284053"/>
                </a:lnTo>
                <a:lnTo>
                  <a:pt x="221566" y="317623"/>
                </a:lnTo>
                <a:lnTo>
                  <a:pt x="192823" y="352675"/>
                </a:lnTo>
                <a:lnTo>
                  <a:pt x="165814" y="389146"/>
                </a:lnTo>
                <a:lnTo>
                  <a:pt x="140604" y="426971"/>
                </a:lnTo>
                <a:lnTo>
                  <a:pt x="117254" y="466088"/>
                </a:lnTo>
                <a:lnTo>
                  <a:pt x="95828" y="506434"/>
                </a:lnTo>
                <a:lnTo>
                  <a:pt x="76389" y="547945"/>
                </a:lnTo>
                <a:lnTo>
                  <a:pt x="59001" y="590559"/>
                </a:lnTo>
                <a:lnTo>
                  <a:pt x="43727" y="634211"/>
                </a:lnTo>
                <a:lnTo>
                  <a:pt x="30629" y="678839"/>
                </a:lnTo>
                <a:lnTo>
                  <a:pt x="19771" y="724379"/>
                </a:lnTo>
                <a:lnTo>
                  <a:pt x="11215" y="770768"/>
                </a:lnTo>
                <a:lnTo>
                  <a:pt x="5026" y="817944"/>
                </a:lnTo>
                <a:lnTo>
                  <a:pt x="1267" y="865842"/>
                </a:lnTo>
                <a:lnTo>
                  <a:pt x="0" y="914400"/>
                </a:lnTo>
                <a:lnTo>
                  <a:pt x="1267" y="962969"/>
                </a:lnTo>
                <a:lnTo>
                  <a:pt x="5026" y="1010877"/>
                </a:lnTo>
                <a:lnTo>
                  <a:pt x="11215" y="1058061"/>
                </a:lnTo>
                <a:lnTo>
                  <a:pt x="19771" y="1104457"/>
                </a:lnTo>
                <a:lnTo>
                  <a:pt x="30629" y="1150004"/>
                </a:lnTo>
                <a:lnTo>
                  <a:pt x="43727" y="1194636"/>
                </a:lnTo>
                <a:lnTo>
                  <a:pt x="59001" y="1238292"/>
                </a:lnTo>
                <a:lnTo>
                  <a:pt x="76389" y="1280908"/>
                </a:lnTo>
                <a:lnTo>
                  <a:pt x="95828" y="1322420"/>
                </a:lnTo>
                <a:lnTo>
                  <a:pt x="117254" y="1362767"/>
                </a:lnTo>
                <a:lnTo>
                  <a:pt x="140604" y="1401884"/>
                </a:lnTo>
                <a:lnTo>
                  <a:pt x="165814" y="1439709"/>
                </a:lnTo>
                <a:lnTo>
                  <a:pt x="192823" y="1476178"/>
                </a:lnTo>
                <a:lnTo>
                  <a:pt x="221566" y="1511228"/>
                </a:lnTo>
                <a:lnTo>
                  <a:pt x="251981" y="1544796"/>
                </a:lnTo>
                <a:lnTo>
                  <a:pt x="284003" y="1576818"/>
                </a:lnTo>
                <a:lnTo>
                  <a:pt x="317571" y="1607233"/>
                </a:lnTo>
                <a:lnTo>
                  <a:pt x="352621" y="1635976"/>
                </a:lnTo>
                <a:lnTo>
                  <a:pt x="389090" y="1662985"/>
                </a:lnTo>
                <a:lnTo>
                  <a:pt x="426915" y="1688195"/>
                </a:lnTo>
                <a:lnTo>
                  <a:pt x="466032" y="1711545"/>
                </a:lnTo>
                <a:lnTo>
                  <a:pt x="506379" y="1732971"/>
                </a:lnTo>
                <a:lnTo>
                  <a:pt x="547891" y="1752410"/>
                </a:lnTo>
                <a:lnTo>
                  <a:pt x="590507" y="1769798"/>
                </a:lnTo>
                <a:lnTo>
                  <a:pt x="634163" y="1785072"/>
                </a:lnTo>
                <a:lnTo>
                  <a:pt x="678795" y="1798170"/>
                </a:lnTo>
                <a:lnTo>
                  <a:pt x="724342" y="1809028"/>
                </a:lnTo>
                <a:lnTo>
                  <a:pt x="770738" y="1817584"/>
                </a:lnTo>
                <a:lnTo>
                  <a:pt x="817922" y="1823773"/>
                </a:lnTo>
                <a:lnTo>
                  <a:pt x="865830" y="1827532"/>
                </a:lnTo>
                <a:lnTo>
                  <a:pt x="914400" y="1828800"/>
                </a:lnTo>
                <a:lnTo>
                  <a:pt x="962957" y="1827532"/>
                </a:lnTo>
                <a:lnTo>
                  <a:pt x="1010855" y="1823773"/>
                </a:lnTo>
                <a:lnTo>
                  <a:pt x="1058031" y="1817584"/>
                </a:lnTo>
                <a:lnTo>
                  <a:pt x="1104420" y="1809028"/>
                </a:lnTo>
                <a:lnTo>
                  <a:pt x="1149960" y="1798170"/>
                </a:lnTo>
                <a:lnTo>
                  <a:pt x="1194588" y="1785072"/>
                </a:lnTo>
                <a:lnTo>
                  <a:pt x="1238240" y="1769798"/>
                </a:lnTo>
                <a:lnTo>
                  <a:pt x="1280854" y="1752410"/>
                </a:lnTo>
                <a:lnTo>
                  <a:pt x="1322365" y="1732971"/>
                </a:lnTo>
                <a:lnTo>
                  <a:pt x="1362711" y="1711545"/>
                </a:lnTo>
                <a:lnTo>
                  <a:pt x="1401828" y="1688195"/>
                </a:lnTo>
                <a:lnTo>
                  <a:pt x="1439653" y="1662985"/>
                </a:lnTo>
                <a:lnTo>
                  <a:pt x="1476124" y="1635976"/>
                </a:lnTo>
                <a:lnTo>
                  <a:pt x="1511176" y="1607233"/>
                </a:lnTo>
                <a:lnTo>
                  <a:pt x="1544746" y="1576818"/>
                </a:lnTo>
                <a:lnTo>
                  <a:pt x="1576772" y="1544796"/>
                </a:lnTo>
                <a:lnTo>
                  <a:pt x="1607190" y="1511228"/>
                </a:lnTo>
                <a:lnTo>
                  <a:pt x="1635937" y="1476178"/>
                </a:lnTo>
                <a:lnTo>
                  <a:pt x="1662950" y="1439709"/>
                </a:lnTo>
                <a:lnTo>
                  <a:pt x="1688164" y="1401884"/>
                </a:lnTo>
                <a:lnTo>
                  <a:pt x="1711518" y="1362767"/>
                </a:lnTo>
                <a:lnTo>
                  <a:pt x="1732948" y="1322420"/>
                </a:lnTo>
                <a:lnTo>
                  <a:pt x="1752391" y="1280908"/>
                </a:lnTo>
                <a:lnTo>
                  <a:pt x="1769783" y="1238292"/>
                </a:lnTo>
                <a:lnTo>
                  <a:pt x="1785061" y="1194636"/>
                </a:lnTo>
                <a:lnTo>
                  <a:pt x="1798162" y="1150004"/>
                </a:lnTo>
                <a:lnTo>
                  <a:pt x="1809023" y="1104457"/>
                </a:lnTo>
                <a:lnTo>
                  <a:pt x="1817580" y="1058061"/>
                </a:lnTo>
                <a:lnTo>
                  <a:pt x="1823771" y="1010877"/>
                </a:lnTo>
                <a:lnTo>
                  <a:pt x="1827532" y="962969"/>
                </a:lnTo>
                <a:lnTo>
                  <a:pt x="1828800" y="914400"/>
                </a:lnTo>
                <a:lnTo>
                  <a:pt x="1827532" y="865842"/>
                </a:lnTo>
                <a:lnTo>
                  <a:pt x="1823771" y="817944"/>
                </a:lnTo>
                <a:lnTo>
                  <a:pt x="1817580" y="770768"/>
                </a:lnTo>
                <a:lnTo>
                  <a:pt x="1809023" y="724379"/>
                </a:lnTo>
                <a:lnTo>
                  <a:pt x="1798162" y="678839"/>
                </a:lnTo>
                <a:lnTo>
                  <a:pt x="1785061" y="634211"/>
                </a:lnTo>
                <a:lnTo>
                  <a:pt x="1769783" y="590559"/>
                </a:lnTo>
                <a:lnTo>
                  <a:pt x="1752391" y="547945"/>
                </a:lnTo>
                <a:lnTo>
                  <a:pt x="1732948" y="506434"/>
                </a:lnTo>
                <a:lnTo>
                  <a:pt x="1711518" y="466088"/>
                </a:lnTo>
                <a:lnTo>
                  <a:pt x="1688164" y="426971"/>
                </a:lnTo>
                <a:lnTo>
                  <a:pt x="1662950" y="389146"/>
                </a:lnTo>
                <a:lnTo>
                  <a:pt x="1635937" y="352675"/>
                </a:lnTo>
                <a:lnTo>
                  <a:pt x="1607190" y="317623"/>
                </a:lnTo>
                <a:lnTo>
                  <a:pt x="1576772" y="284053"/>
                </a:lnTo>
                <a:lnTo>
                  <a:pt x="1544746" y="252027"/>
                </a:lnTo>
                <a:lnTo>
                  <a:pt x="1511176" y="221609"/>
                </a:lnTo>
                <a:lnTo>
                  <a:pt x="1476124" y="192862"/>
                </a:lnTo>
                <a:lnTo>
                  <a:pt x="1439653" y="165849"/>
                </a:lnTo>
                <a:lnTo>
                  <a:pt x="1401828" y="140635"/>
                </a:lnTo>
                <a:lnTo>
                  <a:pt x="1362711" y="117281"/>
                </a:lnTo>
                <a:lnTo>
                  <a:pt x="1322365" y="95851"/>
                </a:lnTo>
                <a:lnTo>
                  <a:pt x="1280854" y="76408"/>
                </a:lnTo>
                <a:lnTo>
                  <a:pt x="1238240" y="59016"/>
                </a:lnTo>
                <a:lnTo>
                  <a:pt x="1194588" y="43738"/>
                </a:lnTo>
                <a:lnTo>
                  <a:pt x="1149960" y="30637"/>
                </a:lnTo>
                <a:lnTo>
                  <a:pt x="1104420" y="19776"/>
                </a:lnTo>
                <a:lnTo>
                  <a:pt x="1058031" y="11219"/>
                </a:lnTo>
                <a:lnTo>
                  <a:pt x="1010855" y="5028"/>
                </a:lnTo>
                <a:lnTo>
                  <a:pt x="962957" y="1267"/>
                </a:lnTo>
                <a:lnTo>
                  <a:pt x="914400" y="0"/>
                </a:lnTo>
                <a:close/>
              </a:path>
            </a:pathLst>
          </a:custGeom>
          <a:solidFill>
            <a:srgbClr val="00AE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xfrm>
            <a:off x="9872598" y="1695958"/>
            <a:ext cx="1216025" cy="894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3600" spc="60">
                <a:solidFill>
                  <a:srgbClr val="FFFFFF"/>
                </a:solidFill>
              </a:rPr>
              <a:t>30</a:t>
            </a:r>
            <a:endParaRPr sz="3600"/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2000" b="0">
                <a:solidFill>
                  <a:srgbClr val="FFFFFF"/>
                </a:solidFill>
                <a:latin typeface="Calibri"/>
                <a:cs typeface="Calibri"/>
              </a:rPr>
              <a:t>Plant</a:t>
            </a:r>
            <a:r>
              <a:rPr dirty="0" sz="2000" spc="19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Calibri"/>
                <a:cs typeface="Calibri"/>
              </a:rPr>
              <a:t>tours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500" y="472186"/>
            <a:ext cx="4891405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170" b="1">
                <a:solidFill>
                  <a:srgbClr val="221F1F"/>
                </a:solidFill>
                <a:latin typeface="Calibri"/>
                <a:cs typeface="Calibri"/>
              </a:rPr>
              <a:t>Advocacy</a:t>
            </a:r>
            <a:r>
              <a:rPr dirty="0" sz="3200" spc="-80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80" b="1">
                <a:solidFill>
                  <a:srgbClr val="221F1F"/>
                </a:solidFill>
                <a:latin typeface="Calibri"/>
                <a:cs typeface="Calibri"/>
              </a:rPr>
              <a:t>2025</a:t>
            </a:r>
            <a:r>
              <a:rPr dirty="0" sz="3200" spc="-7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3200" spc="120" b="1">
                <a:solidFill>
                  <a:srgbClr val="221F1F"/>
                </a:solidFill>
                <a:latin typeface="Calibri"/>
                <a:cs typeface="Calibri"/>
              </a:rPr>
              <a:t>Milestones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20155" y="419100"/>
            <a:ext cx="3620261" cy="291007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4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70" y="0"/>
              <a:ext cx="295567" cy="6426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4428" y="537095"/>
              <a:ext cx="5928360" cy="564883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0238" y="1342390"/>
            <a:ext cx="5668645" cy="4644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19685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400" spc="65">
                <a:latin typeface="Calibri"/>
                <a:cs typeface="Calibri"/>
              </a:rPr>
              <a:t>This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90">
                <a:latin typeface="Calibri"/>
                <a:cs typeface="Calibri"/>
              </a:rPr>
              <a:t>summer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110">
                <a:latin typeface="Calibri"/>
                <a:cs typeface="Calibri"/>
              </a:rPr>
              <a:t>Congress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125">
                <a:latin typeface="Calibri"/>
                <a:cs typeface="Calibri"/>
              </a:rPr>
              <a:t>passed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125">
                <a:latin typeface="Calibri"/>
                <a:cs typeface="Calibri"/>
              </a:rPr>
              <a:t>OBB </a:t>
            </a:r>
            <a:r>
              <a:rPr dirty="0" sz="2400">
                <a:latin typeface="Calibri"/>
                <a:cs typeface="Calibri"/>
              </a:rPr>
              <a:t>via</a:t>
            </a:r>
            <a:r>
              <a:rPr dirty="0" sz="2400" spc="8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budget</a:t>
            </a:r>
            <a:r>
              <a:rPr dirty="0" sz="2400" spc="85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reconciliation</a:t>
            </a:r>
            <a:r>
              <a:rPr dirty="0" sz="2400" spc="1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regarding </a:t>
            </a:r>
            <a:r>
              <a:rPr dirty="0" sz="2400" spc="60">
                <a:latin typeface="Calibri"/>
                <a:cs typeface="Calibri"/>
              </a:rPr>
              <a:t>various</a:t>
            </a:r>
            <a:r>
              <a:rPr dirty="0" sz="2400">
                <a:latin typeface="Calibri"/>
                <a:cs typeface="Calibri"/>
              </a:rPr>
              <a:t> tax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reforms</a:t>
            </a:r>
            <a:endParaRPr sz="2400">
              <a:latin typeface="Calibri"/>
              <a:cs typeface="Calibri"/>
            </a:endParaRPr>
          </a:p>
          <a:p>
            <a:pPr lvl="1" marL="927100" marR="248920" indent="-457834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927100" algn="l"/>
              </a:tabLst>
            </a:pPr>
            <a:r>
              <a:rPr dirty="0" sz="2400" spc="105">
                <a:latin typeface="Calibri"/>
                <a:cs typeface="Calibri"/>
              </a:rPr>
              <a:t>Builds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upon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Tax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140">
                <a:latin typeface="Calibri"/>
                <a:cs typeface="Calibri"/>
              </a:rPr>
              <a:t>Cut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00">
                <a:latin typeface="Calibri"/>
                <a:cs typeface="Calibri"/>
              </a:rPr>
              <a:t>&amp;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 spc="90">
                <a:latin typeface="Calibri"/>
                <a:cs typeface="Calibri"/>
              </a:rPr>
              <a:t>Jobs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40">
                <a:latin typeface="Calibri"/>
                <a:cs typeface="Calibri"/>
              </a:rPr>
              <a:t>Act </a:t>
            </a:r>
            <a:r>
              <a:rPr dirty="0" sz="2400">
                <a:latin typeface="Calibri"/>
                <a:cs typeface="Calibri"/>
              </a:rPr>
              <a:t>from</a:t>
            </a:r>
            <a:r>
              <a:rPr dirty="0" sz="2400" spc="30">
                <a:latin typeface="Calibri"/>
                <a:cs typeface="Calibri"/>
              </a:rPr>
              <a:t> </a:t>
            </a:r>
            <a:r>
              <a:rPr dirty="0" sz="2400" spc="55">
                <a:latin typeface="Calibri"/>
                <a:cs typeface="Calibri"/>
              </a:rPr>
              <a:t>2017</a:t>
            </a:r>
            <a:r>
              <a:rPr dirty="0" sz="2400" spc="6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under</a:t>
            </a:r>
            <a:r>
              <a:rPr dirty="0" sz="2400" spc="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Trump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40">
                <a:latin typeface="Calibri"/>
                <a:cs typeface="Calibri"/>
              </a:rPr>
              <a:t>1.0</a:t>
            </a:r>
            <a:endParaRPr sz="2400">
              <a:latin typeface="Calibri"/>
              <a:cs typeface="Calibri"/>
            </a:endParaRPr>
          </a:p>
          <a:p>
            <a:pPr algn="just" marL="467359" marR="290830" indent="-454659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400">
                <a:latin typeface="Calibri"/>
                <a:cs typeface="Calibri"/>
              </a:rPr>
              <a:t>NAPA </a:t>
            </a:r>
            <a:r>
              <a:rPr dirty="0" sz="2400" spc="70">
                <a:latin typeface="Calibri"/>
                <a:cs typeface="Calibri"/>
              </a:rPr>
              <a:t>led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on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60">
                <a:latin typeface="Calibri"/>
                <a:cs typeface="Calibri"/>
              </a:rPr>
              <a:t>various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items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benefitting </a:t>
            </a:r>
            <a:r>
              <a:rPr dirty="0" sz="2400" spc="-10">
                <a:latin typeface="Calibri"/>
                <a:cs typeface="Calibri"/>
              </a:rPr>
              <a:t>	</a:t>
            </a:r>
            <a:r>
              <a:rPr dirty="0" sz="2400" spc="85">
                <a:latin typeface="Calibri"/>
                <a:cs typeface="Calibri"/>
              </a:rPr>
              <a:t>asphalt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producers;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65">
                <a:latin typeface="Calibri"/>
                <a:cs typeface="Calibri"/>
              </a:rPr>
              <a:t>including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75">
                <a:latin typeface="Calibri"/>
                <a:cs typeface="Calibri"/>
              </a:rPr>
              <a:t>Section </a:t>
            </a:r>
            <a:r>
              <a:rPr dirty="0" sz="2400" spc="75">
                <a:latin typeface="Calibri"/>
                <a:cs typeface="Calibri"/>
              </a:rPr>
              <a:t>	</a:t>
            </a:r>
            <a:r>
              <a:rPr dirty="0" sz="2400">
                <a:latin typeface="Calibri"/>
                <a:cs typeface="Calibri"/>
              </a:rPr>
              <a:t>199A</a:t>
            </a:r>
            <a:r>
              <a:rPr dirty="0" sz="2400" spc="1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reform,</a:t>
            </a:r>
            <a:r>
              <a:rPr dirty="0" sz="2400" spc="1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extension</a:t>
            </a:r>
            <a:r>
              <a:rPr dirty="0" sz="2400" spc="1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114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R&amp;D</a:t>
            </a:r>
            <a:r>
              <a:rPr dirty="0" sz="2400" spc="9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tax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dirty="0" sz="2400" spc="65">
                <a:latin typeface="Calibri"/>
                <a:cs typeface="Calibri"/>
              </a:rPr>
              <a:t>credits,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updating</a:t>
            </a:r>
            <a:r>
              <a:rPr dirty="0" sz="2400" spc="-135">
                <a:latin typeface="Calibri"/>
                <a:cs typeface="Calibri"/>
              </a:rPr>
              <a:t> </a:t>
            </a:r>
            <a:r>
              <a:rPr dirty="0" sz="2400" spc="45">
                <a:latin typeface="Calibri"/>
                <a:cs typeface="Calibri"/>
              </a:rPr>
              <a:t>“death”</a:t>
            </a:r>
            <a:r>
              <a:rPr dirty="0" sz="2400" spc="-1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tax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85">
                <a:latin typeface="Calibri"/>
                <a:cs typeface="Calibri"/>
              </a:rPr>
              <a:t>and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70">
                <a:latin typeface="Calibri"/>
                <a:cs typeface="Calibri"/>
              </a:rPr>
              <a:t>bonus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dirty="0" sz="2400" spc="40">
                <a:latin typeface="Calibri"/>
                <a:cs typeface="Calibri"/>
              </a:rPr>
              <a:t>deprecation</a:t>
            </a:r>
            <a:endParaRPr sz="24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469265" algn="l"/>
              </a:tabLst>
            </a:pPr>
            <a:r>
              <a:rPr dirty="0" sz="2400" spc="60">
                <a:latin typeface="Calibri"/>
                <a:cs typeface="Calibri"/>
              </a:rPr>
              <a:t>Biggest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50">
                <a:latin typeface="Calibri"/>
                <a:cs typeface="Calibri"/>
              </a:rPr>
              <a:t>bill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out of</a:t>
            </a:r>
            <a:r>
              <a:rPr dirty="0" sz="2400" spc="1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119th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114">
                <a:latin typeface="Calibri"/>
                <a:cs typeface="Calibri"/>
              </a:rPr>
              <a:t>Congress</a:t>
            </a:r>
            <a:r>
              <a:rPr dirty="0" sz="2400" spc="2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dirty="0" sz="2400" spc="-20">
                <a:latin typeface="Calibri"/>
                <a:cs typeface="Calibri"/>
              </a:rPr>
              <a:t>date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13540" y="6559973"/>
            <a:ext cx="86995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5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350011" y="418591"/>
            <a:ext cx="752030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4">
                <a:solidFill>
                  <a:srgbClr val="221F1F"/>
                </a:solidFill>
                <a:latin typeface="Tahoma"/>
                <a:cs typeface="Tahoma"/>
              </a:rPr>
              <a:t>Tax</a:t>
            </a:r>
            <a:r>
              <a:rPr dirty="0" sz="3600" spc="-30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250">
                <a:solidFill>
                  <a:srgbClr val="221F1F"/>
                </a:solidFill>
                <a:latin typeface="Tahoma"/>
                <a:cs typeface="Tahoma"/>
              </a:rPr>
              <a:t>Reform</a:t>
            </a:r>
            <a:r>
              <a:rPr dirty="0" sz="3600" spc="-32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220">
                <a:solidFill>
                  <a:srgbClr val="221F1F"/>
                </a:solidFill>
                <a:latin typeface="Tahoma"/>
                <a:cs typeface="Tahoma"/>
              </a:rPr>
              <a:t>Via</a:t>
            </a:r>
            <a:r>
              <a:rPr dirty="0" sz="3600" spc="-30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365">
                <a:solidFill>
                  <a:srgbClr val="221F1F"/>
                </a:solidFill>
                <a:latin typeface="Tahoma"/>
                <a:cs typeface="Tahoma"/>
              </a:rPr>
              <a:t>One</a:t>
            </a:r>
            <a:r>
              <a:rPr dirty="0" sz="3600" spc="-28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235">
                <a:solidFill>
                  <a:srgbClr val="221F1F"/>
                </a:solidFill>
                <a:latin typeface="Tahoma"/>
                <a:cs typeface="Tahoma"/>
              </a:rPr>
              <a:t>Big,</a:t>
            </a:r>
            <a:r>
              <a:rPr dirty="0" sz="3600" spc="-31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220">
                <a:solidFill>
                  <a:srgbClr val="221F1F"/>
                </a:solidFill>
                <a:latin typeface="Tahoma"/>
                <a:cs typeface="Tahoma"/>
              </a:rPr>
              <a:t>Beautiful</a:t>
            </a:r>
            <a:r>
              <a:rPr dirty="0" sz="3600" spc="-32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120">
                <a:solidFill>
                  <a:srgbClr val="221F1F"/>
                </a:solidFill>
                <a:latin typeface="Tahoma"/>
                <a:cs typeface="Tahoma"/>
              </a:rPr>
              <a:t>Bill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96470" y="0"/>
              <a:ext cx="295567" cy="6426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428232"/>
              <a:ext cx="12192000" cy="429895"/>
            </a:xfrm>
            <a:custGeom>
              <a:avLst/>
              <a:gdLst/>
              <a:ahLst/>
              <a:cxnLst/>
              <a:rect l="l" t="t" r="r" b="b"/>
              <a:pathLst>
                <a:path w="12192000" h="429895">
                  <a:moveTo>
                    <a:pt x="12192000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12192000" y="42976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5521" y="564146"/>
              <a:ext cx="1589277" cy="4381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3663" y="1894967"/>
              <a:ext cx="5571109" cy="3673475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407923" y="279603"/>
            <a:ext cx="91090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29">
                <a:solidFill>
                  <a:srgbClr val="221F1F"/>
                </a:solidFill>
                <a:latin typeface="Tahoma"/>
                <a:cs typeface="Tahoma"/>
              </a:rPr>
              <a:t>Permitting</a:t>
            </a:r>
            <a:r>
              <a:rPr dirty="0" sz="3600" spc="-32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250">
                <a:solidFill>
                  <a:srgbClr val="221F1F"/>
                </a:solidFill>
                <a:latin typeface="Tahoma"/>
                <a:cs typeface="Tahoma"/>
              </a:rPr>
              <a:t>Reform</a:t>
            </a:r>
            <a:r>
              <a:rPr dirty="0" sz="3600" spc="-32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150">
                <a:solidFill>
                  <a:srgbClr val="221F1F"/>
                </a:solidFill>
                <a:latin typeface="Tahoma"/>
                <a:cs typeface="Tahoma"/>
              </a:rPr>
              <a:t>Passes</a:t>
            </a:r>
            <a:r>
              <a:rPr dirty="0" sz="3600" spc="-28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275">
                <a:solidFill>
                  <a:srgbClr val="221F1F"/>
                </a:solidFill>
                <a:latin typeface="Tahoma"/>
                <a:cs typeface="Tahoma"/>
              </a:rPr>
              <a:t>House</a:t>
            </a:r>
            <a:r>
              <a:rPr dirty="0" sz="3600" spc="-29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185">
                <a:solidFill>
                  <a:srgbClr val="221F1F"/>
                </a:solidFill>
                <a:latin typeface="Tahoma"/>
                <a:cs typeface="Tahoma"/>
              </a:rPr>
              <a:t>Before</a:t>
            </a:r>
            <a:r>
              <a:rPr dirty="0" sz="3600" spc="-305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dirty="0" sz="3600" spc="-325">
                <a:solidFill>
                  <a:srgbClr val="221F1F"/>
                </a:solidFill>
                <a:latin typeface="Tahoma"/>
                <a:cs typeface="Tahoma"/>
              </a:rPr>
              <a:t>EOY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6559973"/>
            <a:ext cx="3345179" cy="16510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900" spc="-9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dirty="0" sz="900" spc="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</a:t>
            </a:r>
            <a:r>
              <a:rPr dirty="0" sz="9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900" spc="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Asphalt</a:t>
            </a:r>
            <a:r>
              <a:rPr dirty="0" sz="90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Pavement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Association.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900" spc="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r>
              <a:rPr dirty="0" sz="900" spc="1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Reserved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45"/>
              </a:spcBef>
            </a:pPr>
            <a:fld id="{81D60167-4931-47E6-BA6A-407CBD079E47}" type="slidenum">
              <a:rPr dirty="0" spc="-50"/>
              <a:t>9</a:t>
            </a:fld>
          </a:p>
        </p:txBody>
      </p:sp>
      <p:sp>
        <p:nvSpPr>
          <p:cNvPr id="8" name="object 8"/>
          <p:cNvSpPr txBox="1"/>
          <p:nvPr/>
        </p:nvSpPr>
        <p:spPr>
          <a:xfrm>
            <a:off x="189687" y="1032509"/>
            <a:ext cx="5883910" cy="50165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180">
                <a:solidFill>
                  <a:srgbClr val="221F1F"/>
                </a:solidFill>
                <a:latin typeface="Calibri"/>
                <a:cs typeface="Calibri"/>
              </a:rPr>
              <a:t>SPEED</a:t>
            </a:r>
            <a:r>
              <a:rPr dirty="0" sz="2600" spc="-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600" spc="50">
                <a:solidFill>
                  <a:srgbClr val="221F1F"/>
                </a:solidFill>
                <a:latin typeface="Calibri"/>
                <a:cs typeface="Calibri"/>
              </a:rPr>
              <a:t>Act</a:t>
            </a:r>
            <a:endParaRPr sz="2600">
              <a:latin typeface="Calibri"/>
              <a:cs typeface="Calibri"/>
            </a:endParaRPr>
          </a:p>
          <a:p>
            <a:pPr marL="812800" indent="-342900">
              <a:lnSpc>
                <a:spcPts val="2375"/>
              </a:lnSpc>
              <a:spcBef>
                <a:spcPts val="85"/>
              </a:spcBef>
              <a:buClr>
                <a:srgbClr val="00AE66"/>
              </a:buClr>
              <a:buFont typeface="Arial"/>
              <a:buChar char="•"/>
              <a:tabLst>
                <a:tab pos="812800" algn="l"/>
              </a:tabLst>
            </a:pPr>
            <a:r>
              <a:rPr dirty="0" sz="2200" spc="85">
                <a:solidFill>
                  <a:srgbClr val="221F1F"/>
                </a:solidFill>
                <a:latin typeface="Calibri"/>
                <a:cs typeface="Calibri"/>
              </a:rPr>
              <a:t>Addresses</a:t>
            </a:r>
            <a:r>
              <a:rPr dirty="0" sz="22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65">
                <a:solidFill>
                  <a:srgbClr val="221F1F"/>
                </a:solidFill>
                <a:latin typeface="Calibri"/>
                <a:cs typeface="Calibri"/>
              </a:rPr>
              <a:t>NEPA</a:t>
            </a:r>
            <a:r>
              <a:rPr dirty="0" sz="22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105">
                <a:solidFill>
                  <a:srgbClr val="221F1F"/>
                </a:solidFill>
                <a:latin typeface="Calibri"/>
                <a:cs typeface="Calibri"/>
              </a:rPr>
              <a:t>processes</a:t>
            </a:r>
            <a:r>
              <a:rPr dirty="0" sz="22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75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2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221F1F"/>
                </a:solidFill>
                <a:latin typeface="Calibri"/>
                <a:cs typeface="Calibri"/>
              </a:rPr>
              <a:t>reviews</a:t>
            </a:r>
            <a:endParaRPr sz="2200">
              <a:latin typeface="Calibri"/>
              <a:cs typeface="Calibri"/>
            </a:endParaRPr>
          </a:p>
          <a:p>
            <a:pPr marL="812800">
              <a:lnSpc>
                <a:spcPts val="2375"/>
              </a:lnSpc>
            </a:pPr>
            <a:r>
              <a:rPr dirty="0" sz="2200" spc="-25">
                <a:solidFill>
                  <a:srgbClr val="221F1F"/>
                </a:solidFill>
                <a:latin typeface="Calibri"/>
                <a:cs typeface="Calibri"/>
              </a:rPr>
              <a:t>by:</a:t>
            </a:r>
            <a:endParaRPr sz="2200">
              <a:latin typeface="Calibri"/>
              <a:cs typeface="Calibri"/>
            </a:endParaRPr>
          </a:p>
          <a:p>
            <a:pPr lvl="1" marL="995680" indent="-342900">
              <a:lnSpc>
                <a:spcPct val="100000"/>
              </a:lnSpc>
              <a:spcBef>
                <a:spcPts val="215"/>
              </a:spcBef>
              <a:buFont typeface="Arial"/>
              <a:buChar char="–"/>
              <a:tabLst>
                <a:tab pos="995680" algn="l"/>
              </a:tabLst>
            </a:pP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Limiting</a:t>
            </a:r>
            <a:r>
              <a:rPr dirty="0" sz="17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90">
                <a:solidFill>
                  <a:srgbClr val="221F1F"/>
                </a:solidFill>
                <a:latin typeface="Calibri"/>
                <a:cs typeface="Calibri"/>
              </a:rPr>
              <a:t>scope</a:t>
            </a:r>
            <a:r>
              <a:rPr dirty="0" sz="17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of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60">
                <a:solidFill>
                  <a:srgbClr val="221F1F"/>
                </a:solidFill>
                <a:latin typeface="Calibri"/>
                <a:cs typeface="Calibri"/>
              </a:rPr>
              <a:t>EA</a:t>
            </a:r>
            <a:r>
              <a:rPr dirty="0" sz="17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60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1700" spc="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105">
                <a:solidFill>
                  <a:srgbClr val="221F1F"/>
                </a:solidFill>
                <a:latin typeface="Calibri"/>
                <a:cs typeface="Calibri"/>
              </a:rPr>
              <a:t>EIS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review</a:t>
            </a:r>
            <a:endParaRPr sz="1700">
              <a:latin typeface="Calibri"/>
              <a:cs typeface="Calibri"/>
            </a:endParaRPr>
          </a:p>
          <a:p>
            <a:pPr lvl="1" marL="995680" marR="5080" indent="-342900">
              <a:lnSpc>
                <a:spcPts val="1630"/>
              </a:lnSpc>
              <a:spcBef>
                <a:spcPts val="585"/>
              </a:spcBef>
              <a:buFont typeface="Arial"/>
              <a:buChar char="–"/>
              <a:tabLst>
                <a:tab pos="995680" algn="l"/>
              </a:tabLst>
            </a:pP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Providing</a:t>
            </a:r>
            <a:r>
              <a:rPr dirty="0" sz="1700" spc="8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certainty</a:t>
            </a:r>
            <a:r>
              <a:rPr dirty="0" sz="17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by</a:t>
            </a:r>
            <a:r>
              <a:rPr dirty="0" sz="1700" spc="114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stopping</a:t>
            </a:r>
            <a:r>
              <a:rPr dirty="0" sz="1700" spc="1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federal</a:t>
            </a:r>
            <a:r>
              <a:rPr dirty="0" sz="1700" spc="10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70">
                <a:solidFill>
                  <a:srgbClr val="221F1F"/>
                </a:solidFill>
                <a:latin typeface="Calibri"/>
                <a:cs typeface="Calibri"/>
              </a:rPr>
              <a:t>agencies</a:t>
            </a:r>
            <a:r>
              <a:rPr dirty="0" sz="1700" spc="10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221F1F"/>
                </a:solidFill>
                <a:latin typeface="Calibri"/>
                <a:cs typeface="Calibri"/>
              </a:rPr>
              <a:t>from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withdrawing</a:t>
            </a:r>
            <a:r>
              <a:rPr dirty="0" sz="1700" spc="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65">
                <a:solidFill>
                  <a:srgbClr val="221F1F"/>
                </a:solidFill>
                <a:latin typeface="Calibri"/>
                <a:cs typeface="Calibri"/>
              </a:rPr>
              <a:t>documents</a:t>
            </a:r>
            <a:r>
              <a:rPr dirty="0" sz="1700" spc="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without</a:t>
            </a:r>
            <a:r>
              <a:rPr dirty="0" sz="1700" spc="6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85">
                <a:solidFill>
                  <a:srgbClr val="221F1F"/>
                </a:solidFill>
                <a:latin typeface="Calibri"/>
                <a:cs typeface="Calibri"/>
              </a:rPr>
              <a:t>a</a:t>
            </a:r>
            <a:r>
              <a:rPr dirty="0" sz="1700" spc="6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court</a:t>
            </a:r>
            <a:r>
              <a:rPr dirty="0" sz="1700" spc="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order</a:t>
            </a:r>
            <a:endParaRPr sz="1700">
              <a:latin typeface="Calibri"/>
              <a:cs typeface="Calibri"/>
            </a:endParaRPr>
          </a:p>
          <a:p>
            <a:pPr lvl="1" marL="995680" indent="-342900">
              <a:lnSpc>
                <a:spcPts val="1835"/>
              </a:lnSpc>
              <a:spcBef>
                <a:spcPts val="210"/>
              </a:spcBef>
              <a:buFont typeface="Arial"/>
              <a:buChar char="–"/>
              <a:tabLst>
                <a:tab pos="995680" algn="l"/>
              </a:tabLst>
            </a:pP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Limiting</a:t>
            </a:r>
            <a:r>
              <a:rPr dirty="0" sz="1700" spc="7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duplicative</a:t>
            </a:r>
            <a:r>
              <a:rPr dirty="0" sz="1700" spc="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reviews</a:t>
            </a:r>
            <a:r>
              <a:rPr dirty="0" sz="1700" spc="8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by</a:t>
            </a:r>
            <a:r>
              <a:rPr dirty="0" sz="1700" spc="6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local/state</a:t>
            </a:r>
            <a:r>
              <a:rPr dirty="0" sz="1700" spc="8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35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endParaRPr sz="1700">
              <a:latin typeface="Calibri"/>
              <a:cs typeface="Calibri"/>
            </a:endParaRPr>
          </a:p>
          <a:p>
            <a:pPr marL="995680">
              <a:lnSpc>
                <a:spcPts val="1835"/>
              </a:lnSpc>
            </a:pP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federal</a:t>
            </a:r>
            <a:r>
              <a:rPr dirty="0" sz="1700" spc="8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government</a:t>
            </a:r>
            <a:endParaRPr sz="1700">
              <a:latin typeface="Calibri"/>
              <a:cs typeface="Calibri"/>
            </a:endParaRPr>
          </a:p>
          <a:p>
            <a:pPr lvl="1" marL="995680" indent="-342900">
              <a:lnSpc>
                <a:spcPts val="2010"/>
              </a:lnSpc>
              <a:spcBef>
                <a:spcPts val="195"/>
              </a:spcBef>
              <a:buFont typeface="Arial"/>
              <a:buChar char="–"/>
              <a:tabLst>
                <a:tab pos="995680" algn="l"/>
              </a:tabLst>
            </a:pP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Limiting</a:t>
            </a:r>
            <a:r>
              <a:rPr dirty="0" sz="1700" spc="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the</a:t>
            </a:r>
            <a:r>
              <a:rPr dirty="0" sz="1700" spc="5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window</a:t>
            </a:r>
            <a:r>
              <a:rPr dirty="0" sz="17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20">
                <a:solidFill>
                  <a:srgbClr val="221F1F"/>
                </a:solidFill>
                <a:latin typeface="Calibri"/>
                <a:cs typeface="Calibri"/>
              </a:rPr>
              <a:t>opponents</a:t>
            </a:r>
            <a:r>
              <a:rPr dirty="0" sz="1700" spc="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95">
                <a:solidFill>
                  <a:srgbClr val="221F1F"/>
                </a:solidFill>
                <a:latin typeface="Calibri"/>
                <a:cs typeface="Calibri"/>
              </a:rPr>
              <a:t>can</a:t>
            </a:r>
            <a:r>
              <a:rPr dirty="0" sz="1700" spc="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60">
                <a:solidFill>
                  <a:srgbClr val="221F1F"/>
                </a:solidFill>
                <a:latin typeface="Calibri"/>
                <a:cs typeface="Calibri"/>
              </a:rPr>
              <a:t>sue</a:t>
            </a:r>
            <a:endParaRPr sz="1700">
              <a:latin typeface="Calibri"/>
              <a:cs typeface="Calibri"/>
            </a:endParaRPr>
          </a:p>
          <a:p>
            <a:pPr marL="355600" indent="-342900">
              <a:lnSpc>
                <a:spcPts val="3090"/>
              </a:lnSpc>
              <a:buFont typeface="Courier New"/>
              <a:buChar char="o"/>
              <a:tabLst>
                <a:tab pos="355600" algn="l"/>
              </a:tabLst>
            </a:pPr>
            <a:r>
              <a:rPr dirty="0" sz="2600">
                <a:solidFill>
                  <a:srgbClr val="221F1F"/>
                </a:solidFill>
                <a:latin typeface="Calibri"/>
                <a:cs typeface="Calibri"/>
              </a:rPr>
              <a:t>PERMIT</a:t>
            </a:r>
            <a:r>
              <a:rPr dirty="0" sz="2600" spc="2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600" spc="50">
                <a:solidFill>
                  <a:srgbClr val="221F1F"/>
                </a:solidFill>
                <a:latin typeface="Calibri"/>
                <a:cs typeface="Calibri"/>
              </a:rPr>
              <a:t>Act</a:t>
            </a:r>
            <a:endParaRPr sz="2600">
              <a:latin typeface="Calibri"/>
              <a:cs typeface="Calibri"/>
            </a:endParaRPr>
          </a:p>
          <a:p>
            <a:pPr lvl="1" marL="812800" indent="-342900">
              <a:lnSpc>
                <a:spcPct val="100000"/>
              </a:lnSpc>
              <a:spcBef>
                <a:spcPts val="85"/>
              </a:spcBef>
              <a:buClr>
                <a:srgbClr val="00AE66"/>
              </a:buClr>
              <a:buFont typeface="Courier New"/>
              <a:buChar char="o"/>
              <a:tabLst>
                <a:tab pos="812800" algn="l"/>
              </a:tabLst>
            </a:pPr>
            <a:r>
              <a:rPr dirty="0" sz="2200" spc="75">
                <a:solidFill>
                  <a:srgbClr val="221F1F"/>
                </a:solidFill>
                <a:latin typeface="Calibri"/>
                <a:cs typeface="Calibri"/>
              </a:rPr>
              <a:t>Addressed</a:t>
            </a:r>
            <a:r>
              <a:rPr dirty="0" sz="2200" spc="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100">
                <a:solidFill>
                  <a:srgbClr val="221F1F"/>
                </a:solidFill>
                <a:latin typeface="Calibri"/>
                <a:cs typeface="Calibri"/>
              </a:rPr>
              <a:t>CWA</a:t>
            </a:r>
            <a:r>
              <a:rPr dirty="0" sz="22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105">
                <a:solidFill>
                  <a:srgbClr val="221F1F"/>
                </a:solidFill>
                <a:latin typeface="Calibri"/>
                <a:cs typeface="Calibri"/>
              </a:rPr>
              <a:t>process</a:t>
            </a:r>
            <a:r>
              <a:rPr dirty="0" sz="2200" spc="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75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2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221F1F"/>
                </a:solidFill>
                <a:latin typeface="Calibri"/>
                <a:cs typeface="Calibri"/>
              </a:rPr>
              <a:t>reviews</a:t>
            </a:r>
            <a:r>
              <a:rPr dirty="0" sz="2200" spc="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221F1F"/>
                </a:solidFill>
                <a:latin typeface="Calibri"/>
                <a:cs typeface="Calibri"/>
              </a:rPr>
              <a:t>by:</a:t>
            </a:r>
            <a:endParaRPr sz="2200">
              <a:latin typeface="Calibri"/>
              <a:cs typeface="Calibri"/>
            </a:endParaRPr>
          </a:p>
          <a:p>
            <a:pPr lvl="2" marL="1269365" indent="-342265">
              <a:lnSpc>
                <a:spcPts val="2160"/>
              </a:lnSpc>
              <a:spcBef>
                <a:spcPts val="130"/>
              </a:spcBef>
              <a:buFont typeface="Courier New"/>
              <a:buChar char="o"/>
              <a:tabLst>
                <a:tab pos="1269365" algn="l"/>
              </a:tabLst>
            </a:pPr>
            <a:r>
              <a:rPr dirty="0" sz="2000" spc="45">
                <a:solidFill>
                  <a:srgbClr val="221F1F"/>
                </a:solidFill>
                <a:latin typeface="Calibri"/>
                <a:cs typeface="Calibri"/>
              </a:rPr>
              <a:t>Simplifying</a:t>
            </a:r>
            <a:r>
              <a:rPr dirty="0" sz="2000" spc="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permitting</a:t>
            </a:r>
            <a:r>
              <a:rPr dirty="0" sz="20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221F1F"/>
                </a:solidFill>
                <a:latin typeface="Calibri"/>
                <a:cs typeface="Calibri"/>
              </a:rPr>
              <a:t>processes</a:t>
            </a:r>
            <a:r>
              <a:rPr dirty="0" sz="2000" spc="1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221F1F"/>
                </a:solidFill>
                <a:latin typeface="Calibri"/>
                <a:cs typeface="Calibri"/>
              </a:rPr>
              <a:t>for</a:t>
            </a:r>
            <a:endParaRPr sz="2000">
              <a:latin typeface="Calibri"/>
              <a:cs typeface="Calibri"/>
            </a:endParaRPr>
          </a:p>
          <a:p>
            <a:pPr marL="1270000">
              <a:lnSpc>
                <a:spcPts val="2160"/>
              </a:lnSpc>
            </a:pP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mining</a:t>
            </a:r>
            <a:r>
              <a:rPr dirty="0" sz="2000" spc="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221F1F"/>
                </a:solidFill>
                <a:latin typeface="Calibri"/>
                <a:cs typeface="Calibri"/>
              </a:rPr>
              <a:t>and</a:t>
            </a:r>
            <a:r>
              <a:rPr dirty="0" sz="2000" spc="5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energy</a:t>
            </a:r>
            <a:r>
              <a:rPr dirty="0" sz="2000" spc="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221F1F"/>
                </a:solidFill>
                <a:latin typeface="Calibri"/>
                <a:cs typeface="Calibri"/>
              </a:rPr>
              <a:t>production</a:t>
            </a:r>
            <a:endParaRPr sz="2000">
              <a:latin typeface="Calibri"/>
              <a:cs typeface="Calibri"/>
            </a:endParaRPr>
          </a:p>
          <a:p>
            <a:pPr lvl="2" marL="1270000" marR="160655" indent="-342900">
              <a:lnSpc>
                <a:spcPct val="80000"/>
              </a:lnSpc>
              <a:spcBef>
                <a:spcPts val="600"/>
              </a:spcBef>
              <a:buFont typeface="Courier New"/>
              <a:buChar char="o"/>
              <a:tabLst>
                <a:tab pos="1270000" algn="l"/>
              </a:tabLst>
            </a:pPr>
            <a:r>
              <a:rPr dirty="0" sz="2000" spc="90">
                <a:solidFill>
                  <a:srgbClr val="221F1F"/>
                </a:solidFill>
                <a:latin typeface="Calibri"/>
                <a:cs typeface="Calibri"/>
              </a:rPr>
              <a:t>Excludes</a:t>
            </a:r>
            <a:r>
              <a:rPr dirty="0" sz="2000" spc="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certain</a:t>
            </a:r>
            <a:r>
              <a:rPr dirty="0" sz="2000" spc="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water</a:t>
            </a:r>
            <a:r>
              <a:rPr dirty="0" sz="2000" spc="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221F1F"/>
                </a:solidFill>
                <a:latin typeface="Calibri"/>
                <a:cs typeface="Calibri"/>
              </a:rPr>
              <a:t>bodies</a:t>
            </a:r>
            <a:r>
              <a:rPr dirty="0" sz="20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from</a:t>
            </a:r>
            <a:r>
              <a:rPr dirty="0" sz="2000" spc="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80">
                <a:solidFill>
                  <a:srgbClr val="221F1F"/>
                </a:solidFill>
                <a:latin typeface="Calibri"/>
                <a:cs typeface="Calibri"/>
              </a:rPr>
              <a:t>CWA </a:t>
            </a:r>
            <a:r>
              <a:rPr dirty="0" sz="2000" spc="-10">
                <a:solidFill>
                  <a:srgbClr val="221F1F"/>
                </a:solidFill>
                <a:latin typeface="Calibri"/>
                <a:cs typeface="Calibri"/>
              </a:rPr>
              <a:t>protections</a:t>
            </a:r>
            <a:endParaRPr sz="2000">
              <a:latin typeface="Calibri"/>
              <a:cs typeface="Calibri"/>
            </a:endParaRPr>
          </a:p>
          <a:p>
            <a:pPr lvl="2" marL="1270000" marR="215265" indent="-342900">
              <a:lnSpc>
                <a:spcPts val="1920"/>
              </a:lnSpc>
              <a:spcBef>
                <a:spcPts val="585"/>
              </a:spcBef>
              <a:buFont typeface="Courier New"/>
              <a:buChar char="o"/>
              <a:tabLst>
                <a:tab pos="1270000" algn="l"/>
              </a:tabLst>
            </a:pP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Provides</a:t>
            </a:r>
            <a:r>
              <a:rPr dirty="0" sz="2000" spc="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221F1F"/>
                </a:solidFill>
                <a:latin typeface="Calibri"/>
                <a:cs typeface="Calibri"/>
              </a:rPr>
              <a:t>clearer</a:t>
            </a:r>
            <a:r>
              <a:rPr dirty="0" sz="2000" spc="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221F1F"/>
                </a:solidFill>
                <a:latin typeface="Calibri"/>
                <a:cs typeface="Calibri"/>
              </a:rPr>
              <a:t>guidelines</a:t>
            </a:r>
            <a:r>
              <a:rPr dirty="0" sz="2000" spc="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221F1F"/>
                </a:solidFill>
                <a:latin typeface="Calibri"/>
                <a:cs typeface="Calibri"/>
              </a:rPr>
              <a:t>to</a:t>
            </a:r>
            <a:r>
              <a:rPr dirty="0" sz="2000" spc="6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221F1F"/>
                </a:solidFill>
                <a:latin typeface="Calibri"/>
                <a:cs typeface="Calibri"/>
              </a:rPr>
              <a:t>permitting </a:t>
            </a:r>
            <a:r>
              <a:rPr dirty="0" sz="2000" spc="75">
                <a:solidFill>
                  <a:srgbClr val="221F1F"/>
                </a:solidFill>
                <a:latin typeface="Calibri"/>
                <a:cs typeface="Calibri"/>
              </a:rPr>
              <a:t>agencies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Bill Rowan</dc:creator>
  <dcterms:created xsi:type="dcterms:W3CDTF">2026-01-06T00:23:09Z</dcterms:created>
  <dcterms:modified xsi:type="dcterms:W3CDTF">2026-01-06T00:23:09Z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2025-12-31T00:00:00Z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2026-01-06T00:00:00Z</vt:filetime>
  </property>
  <property fmtid="{D5CDD505-2E9C-101B-9397-08002B2CF9AE}" pid="5" name="Producer">
    <vt:lpwstr>Microsoft® PowerPoint® for Microsoft 365</vt:lpwstr>
  </property>
</Properties>
</file>